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59" r:id="rId2"/>
    <p:sldId id="269" r:id="rId3"/>
    <p:sldId id="262" r:id="rId4"/>
    <p:sldId id="263" r:id="rId5"/>
    <p:sldId id="267" r:id="rId6"/>
    <p:sldId id="258" r:id="rId7"/>
    <p:sldId id="264" r:id="rId8"/>
    <p:sldId id="270" r:id="rId9"/>
    <p:sldId id="265" r:id="rId10"/>
    <p:sldId id="261" r:id="rId11"/>
    <p:sldId id="260" r:id="rId12"/>
    <p:sldId id="268" r:id="rId13"/>
    <p:sldId id="266" r:id="rId14"/>
    <p:sldId id="271" r:id="rId15"/>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72FD"/>
    <a:srgbClr val="20FDFD"/>
    <a:srgbClr val="1A881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818" autoAdjust="0"/>
  </p:normalViewPr>
  <p:slideViewPr>
    <p:cSldViewPr snapToGrid="0" snapToObjects="1">
      <p:cViewPr varScale="1">
        <p:scale>
          <a:sx n="47" d="100"/>
          <a:sy n="47" d="100"/>
        </p:scale>
        <p:origin x="2046"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D6B2A5C-06F1-42D6-AF6A-C36BC442A4B9}" type="datetimeFigureOut">
              <a:rPr lang="nl-BE" smtClean="0"/>
              <a:pPr/>
              <a:t>11/11/2014</a:t>
            </a:fld>
            <a:endParaRPr lang="nl-BE"/>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929873B-CBCC-4186-A2D3-C76F9C24210D}" type="slidenum">
              <a:rPr lang="nl-BE" smtClean="0"/>
              <a:pPr/>
              <a:t>‹nr.›</a:t>
            </a:fld>
            <a:endParaRPr lang="nl-BE"/>
          </a:p>
        </p:txBody>
      </p:sp>
    </p:spTree>
    <p:extLst>
      <p:ext uri="{BB962C8B-B14F-4D97-AF65-F5344CB8AC3E}">
        <p14:creationId xmlns:p14="http://schemas.microsoft.com/office/powerpoint/2010/main" val="11430080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7D53AB-92EF-42BB-B652-92E107D33E49}" type="datetimeFigureOut">
              <a:rPr lang="nl-BE" smtClean="0"/>
              <a:pPr/>
              <a:t>11/11/2014</a:t>
            </a:fld>
            <a:endParaRPr lang="nl-BE"/>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4E9064-A4E0-4847-84E0-4E6B028992CD}" type="slidenum">
              <a:rPr lang="nl-BE" smtClean="0"/>
              <a:pPr/>
              <a:t>‹nr.›</a:t>
            </a:fld>
            <a:endParaRPr lang="nl-BE"/>
          </a:p>
        </p:txBody>
      </p:sp>
    </p:spTree>
    <p:extLst>
      <p:ext uri="{BB962C8B-B14F-4D97-AF65-F5344CB8AC3E}">
        <p14:creationId xmlns:p14="http://schemas.microsoft.com/office/powerpoint/2010/main" val="30644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10000"/>
          </a:bodyPr>
          <a:lstStyle/>
          <a:p>
            <a:pPr marL="285750" indent="-285750">
              <a:buFont typeface="Arial"/>
              <a:buChar char="•"/>
            </a:pPr>
            <a:r>
              <a:rPr lang="nl-BE" sz="1600" dirty="0" smtClean="0"/>
              <a:t>Wat zie je hier ? (Fout gedrag, geen PBM, geen aandacht, … maar ook waarschuwen fout gedrag, ik ben niet</a:t>
            </a:r>
            <a:r>
              <a:rPr lang="nl-BE" sz="1600" baseline="0" dirty="0" smtClean="0"/>
              <a:t> alleen verantwoordelijk voor mijn veiligheid, maar ook voor de veiligheid van collega’s, studenten, medestudenten</a:t>
            </a:r>
            <a:r>
              <a:rPr lang="nl-BE" sz="1600" dirty="0" smtClean="0"/>
              <a:t>)</a:t>
            </a:r>
          </a:p>
          <a:p>
            <a:pPr marL="285750" indent="-285750">
              <a:buFont typeface="Arial"/>
              <a:buChar char="•"/>
            </a:pPr>
            <a:r>
              <a:rPr lang="nl-BE" sz="1600" dirty="0" smtClean="0"/>
              <a:t>Welk risicogedrag</a:t>
            </a:r>
            <a:r>
              <a:rPr lang="nl-BE" sz="1600" baseline="0" dirty="0" smtClean="0"/>
              <a:t> kan er bij ons vastgesteld worden ? (Vraag naar een aantal voorbeelden!)</a:t>
            </a:r>
          </a:p>
          <a:p>
            <a:pPr marL="285750" indent="-285750">
              <a:buFont typeface="Arial"/>
              <a:buChar char="•"/>
            </a:pPr>
            <a:endParaRPr lang="nl-BE" sz="1600" baseline="0" dirty="0" smtClean="0"/>
          </a:p>
          <a:p>
            <a:pPr marL="285750" indent="-285750">
              <a:buFont typeface="Arial"/>
              <a:buChar char="•"/>
            </a:pPr>
            <a:r>
              <a:rPr lang="nl-BE" sz="1600" i="1" baseline="0" dirty="0" smtClean="0"/>
              <a:t>Zie logo voor alle toolboxen “Veiligheid V ik doe mee”</a:t>
            </a:r>
          </a:p>
          <a:p>
            <a:pPr marL="285750" indent="-285750">
              <a:buFont typeface="Arial"/>
              <a:buChar char="•"/>
            </a:pPr>
            <a:r>
              <a:rPr lang="nl-BE" sz="1600" i="1" baseline="0" dirty="0" smtClean="0"/>
              <a:t>V niet omdat wij dat vragen maar omdat zij het zelf willen</a:t>
            </a:r>
          </a:p>
          <a:p>
            <a:pPr marL="285750" indent="-285750">
              <a:buFont typeface="Arial"/>
              <a:buChar char="•"/>
            </a:pPr>
            <a:endParaRPr lang="nl-BE" sz="1600" baseline="0" dirty="0" smtClean="0"/>
          </a:p>
          <a:p>
            <a:pPr marL="285750" indent="-285750">
              <a:buFont typeface="Arial"/>
              <a:buChar char="•"/>
            </a:pPr>
            <a:r>
              <a:rPr lang="nl-BE" sz="1600" i="1" baseline="0" dirty="0" smtClean="0"/>
              <a:t>de poster is een kapstok om verhaal aan vast te hangen</a:t>
            </a:r>
          </a:p>
          <a:p>
            <a:pPr marL="285750" indent="-285750">
              <a:buFont typeface="Arial"/>
              <a:buChar char="•"/>
            </a:pPr>
            <a:r>
              <a:rPr lang="nl-BE" sz="1600" i="1" baseline="0" dirty="0" err="1" smtClean="0"/>
              <a:t>notes</a:t>
            </a:r>
            <a:r>
              <a:rPr lang="nl-BE" sz="1600" i="1" baseline="0" dirty="0" smtClean="0"/>
              <a:t> = eigen inbreng geven</a:t>
            </a:r>
          </a:p>
          <a:p>
            <a:pPr marL="285750" indent="-285750">
              <a:buFont typeface="Arial"/>
              <a:buChar char="•"/>
            </a:pPr>
            <a:r>
              <a:rPr lang="nl-BE" sz="1600" i="1" baseline="0" dirty="0" smtClean="0"/>
              <a:t>module = creativiteit van de anderen</a:t>
            </a:r>
          </a:p>
          <a:p>
            <a:pPr marL="285750" indent="-285750">
              <a:buFont typeface="Arial"/>
              <a:buChar char="•"/>
            </a:pPr>
            <a:r>
              <a:rPr lang="nl-BE" sz="1600" i="1" baseline="0" dirty="0" smtClean="0"/>
              <a:t>belangrijk om concrete voorbeelden te geven</a:t>
            </a:r>
          </a:p>
          <a:p>
            <a:pPr marL="285750" indent="-285750">
              <a:buFont typeface="Arial"/>
              <a:buChar char="•"/>
            </a:pPr>
            <a:r>
              <a:rPr lang="nl-BE" sz="1600" i="1" baseline="0" dirty="0" smtClean="0"/>
              <a:t>stel de “problemen” bij naam</a:t>
            </a:r>
          </a:p>
          <a:p>
            <a:pPr marL="285750" indent="-285750">
              <a:buFont typeface="Arial"/>
              <a:buChar char="•"/>
            </a:pPr>
            <a:endParaRPr lang="nl-BE" sz="1600" i="1" baseline="0" dirty="0" smtClean="0"/>
          </a:p>
          <a:p>
            <a:pPr marL="285750" indent="-285750">
              <a:buFont typeface="Arial"/>
              <a:buChar char="•"/>
            </a:pPr>
            <a:r>
              <a:rPr lang="nl-BE" sz="1600" i="1" baseline="0" dirty="0" smtClean="0"/>
              <a:t>eerste thema = houding en gedrag</a:t>
            </a:r>
          </a:p>
          <a:p>
            <a:pPr marL="285750" indent="-285750">
              <a:buFont typeface="Arial"/>
              <a:buChar char="•"/>
            </a:pPr>
            <a:r>
              <a:rPr lang="nl-BE" sz="1600" i="1" baseline="0" dirty="0" smtClean="0"/>
              <a:t>houding en gedrag zien we in beide figuren “vrienden helpen elkaar” – helpen in V is toppunt van vriendschap</a:t>
            </a:r>
            <a:endParaRPr lang="nl-BE" sz="1600" i="1" dirty="0"/>
          </a:p>
        </p:txBody>
      </p:sp>
      <p:sp>
        <p:nvSpPr>
          <p:cNvPr id="4" name="Tijdelijke aanduiding voor dianummer 3"/>
          <p:cNvSpPr>
            <a:spLocks noGrp="1"/>
          </p:cNvSpPr>
          <p:nvPr>
            <p:ph type="sldNum" sz="quarter" idx="10"/>
          </p:nvPr>
        </p:nvSpPr>
        <p:spPr/>
        <p:txBody>
          <a:bodyPr/>
          <a:lstStyle/>
          <a:p>
            <a:fld id="{514E9064-A4E0-4847-84E0-4E6B028992CD}" type="slidenum">
              <a:rPr lang="nl-BE" smtClean="0"/>
              <a:pPr/>
              <a:t>1</a:t>
            </a:fld>
            <a:endParaRPr lang="nl-BE"/>
          </a:p>
        </p:txBody>
      </p:sp>
    </p:spTree>
    <p:extLst>
      <p:ext uri="{BB962C8B-B14F-4D97-AF65-F5344CB8AC3E}">
        <p14:creationId xmlns:p14="http://schemas.microsoft.com/office/powerpoint/2010/main" val="84077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smtClean="0"/>
              <a:t>Niet is zo belangrijk</a:t>
            </a:r>
            <a:r>
              <a:rPr lang="nl-BE" baseline="0" dirty="0" smtClean="0"/>
              <a:t> dat het onveilig moet worden uitgevoerd!</a:t>
            </a:r>
            <a:endParaRPr lang="nl-BE" dirty="0" smtClean="0"/>
          </a:p>
          <a:p>
            <a:endParaRPr lang="nl-BE" dirty="0" smtClean="0"/>
          </a:p>
          <a:p>
            <a:pPr marL="171450" indent="-171450">
              <a:buFont typeface="Arial"/>
              <a:buChar char="•"/>
            </a:pPr>
            <a:r>
              <a:rPr lang="nl-BE" dirty="0" smtClean="0"/>
              <a:t>Mag ik ‘neen’ zeggen om iets uit te voeren waarvan ik vind dat het onveilig is?</a:t>
            </a:r>
          </a:p>
          <a:p>
            <a:pPr marL="171450" indent="-171450">
              <a:buFont typeface="Arial"/>
              <a:buChar char="•"/>
            </a:pPr>
            <a:r>
              <a:rPr lang="nl-BE" dirty="0" smtClean="0"/>
              <a:t>Weet ik precies wat ik moet doen?</a:t>
            </a:r>
          </a:p>
          <a:p>
            <a:pPr marL="171450" indent="-171450">
              <a:buFont typeface="Arial"/>
              <a:buChar char="•"/>
            </a:pPr>
            <a:r>
              <a:rPr lang="nl-BE" dirty="0" smtClean="0"/>
              <a:t>Ken ik de machine waarmee ik moet werken?</a:t>
            </a:r>
          </a:p>
          <a:p>
            <a:pPr marL="171450" indent="-171450">
              <a:buFont typeface="Arial"/>
              <a:buChar char="•"/>
            </a:pPr>
            <a:r>
              <a:rPr lang="nl-BE" dirty="0" smtClean="0"/>
              <a:t>Zijn er gewijzigde omstandigheden bij het uitvoeren</a:t>
            </a:r>
            <a:r>
              <a:rPr lang="nl-BE" baseline="0" dirty="0" smtClean="0"/>
              <a:t> van mijn werk.</a:t>
            </a:r>
          </a:p>
          <a:p>
            <a:pPr marL="171450" indent="-171450">
              <a:buFont typeface="Arial"/>
              <a:buChar char="•"/>
            </a:pPr>
            <a:r>
              <a:rPr lang="nl-BE" baseline="0" dirty="0" smtClean="0"/>
              <a:t>Heb ik alle nodige PBM’s en draag ik ze correct?</a:t>
            </a:r>
          </a:p>
          <a:p>
            <a:pPr marL="171450" indent="-171450">
              <a:buFont typeface="Arial"/>
              <a:buChar char="•"/>
            </a:pPr>
            <a:r>
              <a:rPr lang="nl-BE" baseline="0" dirty="0" smtClean="0"/>
              <a:t>…</a:t>
            </a:r>
          </a:p>
          <a:p>
            <a:endParaRPr lang="nl-BE" baseline="0" dirty="0" smtClean="0"/>
          </a:p>
          <a:p>
            <a:pPr marL="171450" indent="-171450">
              <a:buFont typeface="Arial"/>
              <a:buChar char="•"/>
            </a:pPr>
            <a:r>
              <a:rPr lang="nl-BE" baseline="0" dirty="0" smtClean="0"/>
              <a:t>Zijn er nog andere vragen die moeten gesteld worden alvorens ik kan beginnen aan mijn taak</a:t>
            </a:r>
          </a:p>
          <a:p>
            <a:pPr marL="171450" indent="-171450">
              <a:buFont typeface="Arial"/>
              <a:buChar char="•"/>
            </a:pPr>
            <a:endParaRPr lang="nl-BE" baseline="0" dirty="0" smtClean="0"/>
          </a:p>
          <a:p>
            <a:pPr marL="171450" indent="-171450">
              <a:buFont typeface="Arial"/>
              <a:buChar char="•"/>
            </a:pPr>
            <a:r>
              <a:rPr lang="nl-BE" i="1" baseline="0" dirty="0" smtClean="0"/>
              <a:t>IK DOE HET VEILIG OF IK DOE HET NIET</a:t>
            </a:r>
          </a:p>
          <a:p>
            <a:pPr marL="628650" lvl="1" indent="-171450">
              <a:buFont typeface="Arial"/>
              <a:buChar char="•"/>
            </a:pPr>
            <a:r>
              <a:rPr lang="nl-BE" i="1" baseline="0" dirty="0" smtClean="0"/>
              <a:t>arbeidsmiddelen zijn veilig om er mee te werken</a:t>
            </a:r>
          </a:p>
          <a:p>
            <a:pPr marL="628650" lvl="1" indent="-171450">
              <a:buFont typeface="Arial"/>
              <a:buChar char="•"/>
            </a:pPr>
            <a:r>
              <a:rPr lang="nl-BE" i="1" baseline="0" dirty="0" smtClean="0"/>
              <a:t>welke methode </a:t>
            </a:r>
          </a:p>
          <a:p>
            <a:pPr marL="628650" lvl="1" indent="-171450">
              <a:buFont typeface="Arial"/>
              <a:buChar char="•"/>
            </a:pPr>
            <a:r>
              <a:rPr lang="nl-BE" i="1" baseline="0" dirty="0" smtClean="0"/>
              <a:t>gewijzigde omstandigheden</a:t>
            </a:r>
          </a:p>
          <a:p>
            <a:pPr marL="628650" lvl="1" indent="-171450">
              <a:buFont typeface="Arial"/>
              <a:buChar char="•"/>
            </a:pPr>
            <a:r>
              <a:rPr lang="nl-BE" i="1" baseline="0" dirty="0" err="1" smtClean="0"/>
              <a:t>pbm’s</a:t>
            </a:r>
            <a:endParaRPr lang="nl-BE" i="1" baseline="0" dirty="0" smtClean="0"/>
          </a:p>
          <a:p>
            <a:pPr marL="628650" lvl="1" indent="-171450">
              <a:buFont typeface="Arial"/>
              <a:buChar char="•"/>
            </a:pPr>
            <a:r>
              <a:rPr lang="nl-BE" i="1" baseline="0" dirty="0" err="1" smtClean="0"/>
              <a:t>LRMA</a:t>
            </a:r>
            <a:r>
              <a:rPr lang="nl-BE" i="1" baseline="0" dirty="0" smtClean="0"/>
              <a:t> (last </a:t>
            </a:r>
            <a:r>
              <a:rPr lang="nl-BE" i="1" baseline="0" dirty="0" err="1" smtClean="0"/>
              <a:t>minute</a:t>
            </a:r>
            <a:r>
              <a:rPr lang="nl-BE" i="1" baseline="0" dirty="0" smtClean="0"/>
              <a:t> risicoanalyse)</a:t>
            </a:r>
            <a:endParaRPr lang="nl-BE" i="1" dirty="0"/>
          </a:p>
        </p:txBody>
      </p:sp>
      <p:sp>
        <p:nvSpPr>
          <p:cNvPr id="4" name="Tijdelijke aanduiding voor dianummer 3"/>
          <p:cNvSpPr>
            <a:spLocks noGrp="1"/>
          </p:cNvSpPr>
          <p:nvPr>
            <p:ph type="sldNum" sz="quarter" idx="10"/>
          </p:nvPr>
        </p:nvSpPr>
        <p:spPr/>
        <p:txBody>
          <a:bodyPr/>
          <a:lstStyle/>
          <a:p>
            <a:fld id="{514E9064-A4E0-4847-84E0-4E6B028992CD}" type="slidenum">
              <a:rPr lang="nl-BE" smtClean="0"/>
              <a:pPr/>
              <a:t>10</a:t>
            </a:fld>
            <a:endParaRPr lang="nl-BE"/>
          </a:p>
        </p:txBody>
      </p:sp>
    </p:spTree>
    <p:extLst>
      <p:ext uri="{BB962C8B-B14F-4D97-AF65-F5344CB8AC3E}">
        <p14:creationId xmlns:p14="http://schemas.microsoft.com/office/powerpoint/2010/main" val="248039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i="0" dirty="0" smtClean="0">
                <a:solidFill>
                  <a:srgbClr val="000000"/>
                </a:solidFill>
              </a:rPr>
              <a:t>Is meer veiligheid een voordeel, een “meerwaarde” voor iedereen? </a:t>
            </a:r>
            <a:endParaRPr lang="fr-FR" sz="1200" i="0" dirty="0" smtClean="0">
              <a:solidFill>
                <a:srgbClr val="000000"/>
              </a:solidFill>
            </a:endParaRPr>
          </a:p>
          <a:p>
            <a:endParaRPr lang="nl-BE" dirty="0" smtClean="0"/>
          </a:p>
          <a:p>
            <a:r>
              <a:rPr lang="nl-BE" dirty="0" smtClean="0"/>
              <a:t>poster is nu beschikbaar</a:t>
            </a:r>
          </a:p>
          <a:p>
            <a:pPr lvl="1"/>
            <a:r>
              <a:rPr lang="nl-BE" dirty="0" smtClean="0"/>
              <a:t>mensen moeten meerwaarde van veilig werken inzien</a:t>
            </a:r>
          </a:p>
          <a:p>
            <a:pPr lvl="1"/>
            <a:endParaRPr lang="nl-BE" dirty="0" smtClean="0"/>
          </a:p>
          <a:p>
            <a:pPr lvl="1"/>
            <a:endParaRPr lang="nl-BE" dirty="0"/>
          </a:p>
        </p:txBody>
      </p:sp>
      <p:sp>
        <p:nvSpPr>
          <p:cNvPr id="4" name="Tijdelijke aanduiding voor dianummer 3"/>
          <p:cNvSpPr>
            <a:spLocks noGrp="1"/>
          </p:cNvSpPr>
          <p:nvPr>
            <p:ph type="sldNum" sz="quarter" idx="10"/>
          </p:nvPr>
        </p:nvSpPr>
        <p:spPr/>
        <p:txBody>
          <a:bodyPr/>
          <a:lstStyle/>
          <a:p>
            <a:fld id="{514E9064-A4E0-4847-84E0-4E6B028992CD}" type="slidenum">
              <a:rPr lang="nl-BE" smtClean="0"/>
              <a:pPr/>
              <a:t>11</a:t>
            </a:fld>
            <a:endParaRPr lang="nl-BE"/>
          </a:p>
        </p:txBody>
      </p:sp>
    </p:spTree>
    <p:extLst>
      <p:ext uri="{BB962C8B-B14F-4D97-AF65-F5344CB8AC3E}">
        <p14:creationId xmlns:p14="http://schemas.microsoft.com/office/powerpoint/2010/main" val="710264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i="1" dirty="0" smtClean="0"/>
              <a:t>niet “horen, zien en zwijgen”, maar “horen, zien en melden!!”</a:t>
            </a:r>
          </a:p>
          <a:p>
            <a:r>
              <a:rPr lang="nl-BE" i="1" dirty="0" smtClean="0"/>
              <a:t>naar huis gaan in dezelfde toestand als je gekomen bent</a:t>
            </a:r>
          </a:p>
          <a:p>
            <a:endParaRPr lang="nl-BE" i="1" dirty="0" smtClean="0"/>
          </a:p>
        </p:txBody>
      </p:sp>
      <p:sp>
        <p:nvSpPr>
          <p:cNvPr id="4" name="Tijdelijke aanduiding voor dianummer 3"/>
          <p:cNvSpPr>
            <a:spLocks noGrp="1"/>
          </p:cNvSpPr>
          <p:nvPr>
            <p:ph type="sldNum" sz="quarter" idx="10"/>
          </p:nvPr>
        </p:nvSpPr>
        <p:spPr/>
        <p:txBody>
          <a:bodyPr/>
          <a:lstStyle/>
          <a:p>
            <a:fld id="{514E9064-A4E0-4847-84E0-4E6B028992CD}" type="slidenum">
              <a:rPr lang="nl-BE" smtClean="0"/>
              <a:pPr/>
              <a:t>12</a:t>
            </a:fld>
            <a:endParaRPr lang="nl-BE"/>
          </a:p>
        </p:txBody>
      </p:sp>
    </p:spTree>
    <p:extLst>
      <p:ext uri="{BB962C8B-B14F-4D97-AF65-F5344CB8AC3E}">
        <p14:creationId xmlns:p14="http://schemas.microsoft.com/office/powerpoint/2010/main" val="3866366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600" i="0" kern="1200" dirty="0" smtClean="0">
                <a:solidFill>
                  <a:srgbClr val="000000"/>
                </a:solidFill>
                <a:latin typeface="+mn-lt"/>
                <a:ea typeface="+mn-ea"/>
                <a:cs typeface="+mn-cs"/>
              </a:rPr>
              <a:t>Indien we vooruitgang wil blijven boeken op gebied van veiligheid, dan moeten we niet alleen werken aan techniek en procedures maar ook aan gedrag.</a:t>
            </a:r>
            <a:r>
              <a:rPr lang="fr-FR" sz="1600" i="0" kern="1200" dirty="0" smtClean="0">
                <a:solidFill>
                  <a:srgbClr val="000000"/>
                </a:solidFill>
                <a:latin typeface="+mn-lt"/>
                <a:ea typeface="+mn-ea"/>
                <a:cs typeface="+mn-cs"/>
              </a:rPr>
              <a:t> </a:t>
            </a:r>
            <a:r>
              <a:rPr lang="nl-NL" sz="1600" i="0" kern="1200" dirty="0" smtClean="0">
                <a:solidFill>
                  <a:srgbClr val="000000"/>
                </a:solidFill>
                <a:latin typeface="+mn-lt"/>
                <a:ea typeface="+mn-ea"/>
                <a:cs typeface="+mn-cs"/>
              </a:rPr>
              <a:t>Door op een positieve manier hieraan te werken kunnen we het veiligheidsbesef van iedereen op een duurzame manier veranderen, bevorderen we de betrokkenheid bij veiligheid en verminderen we het aantal ongevallen.</a:t>
            </a:r>
            <a:endParaRPr lang="fr-FR" sz="1600" i="0" kern="1200" dirty="0" smtClean="0">
              <a:solidFill>
                <a:srgbClr val="000000"/>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l-NL" sz="1600" i="0" dirty="0" smtClean="0">
              <a:solidFill>
                <a:srgbClr val="000000"/>
              </a:solidFill>
            </a:endParaRP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nl-NL" sz="1600" i="0" dirty="0" smtClean="0">
                <a:solidFill>
                  <a:srgbClr val="000000"/>
                </a:solidFill>
              </a:rPr>
              <a:t>Weet je misschien hoe we de veiligheidscultuur kunnen versterken? </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endParaRPr lang="nl-NL" sz="1600" i="0" dirty="0" smtClean="0">
              <a:solidFill>
                <a:srgbClr val="000000"/>
              </a:solidFill>
            </a:endParaRPr>
          </a:p>
          <a:p>
            <a:r>
              <a:rPr lang="nl-BE" sz="1600" i="1" dirty="0" smtClean="0"/>
              <a:t>thema is voor iedereen</a:t>
            </a:r>
          </a:p>
          <a:p>
            <a:r>
              <a:rPr lang="nl-BE" sz="1600" i="1" dirty="0" smtClean="0"/>
              <a:t>“IT’S ME,</a:t>
            </a:r>
            <a:r>
              <a:rPr lang="nl-BE" sz="1600" i="1" baseline="0" dirty="0" smtClean="0"/>
              <a:t> MESELF, AND I!”</a:t>
            </a:r>
          </a:p>
          <a:p>
            <a:r>
              <a:rPr lang="nl-BE" sz="1600" i="1" baseline="0" dirty="0" smtClean="0"/>
              <a:t>niet alleen werken aan techniek en procedures maar ook aan mezelf</a:t>
            </a:r>
            <a:endParaRPr lang="nl-BE" sz="1600" i="1" dirty="0" smtClean="0"/>
          </a:p>
          <a:p>
            <a:endParaRPr lang="nl-BE" sz="1600" dirty="0" smtClean="0"/>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endParaRPr lang="fr-FR" sz="1600" i="0" dirty="0" smtClean="0">
              <a:solidFill>
                <a:srgbClr val="000000"/>
              </a:solidFill>
            </a:endParaRPr>
          </a:p>
          <a:p>
            <a:endParaRPr lang="nl-BE" dirty="0"/>
          </a:p>
        </p:txBody>
      </p:sp>
      <p:sp>
        <p:nvSpPr>
          <p:cNvPr id="4" name="Tijdelijke aanduiding voor dianummer 3"/>
          <p:cNvSpPr>
            <a:spLocks noGrp="1"/>
          </p:cNvSpPr>
          <p:nvPr>
            <p:ph type="sldNum" sz="quarter" idx="10"/>
          </p:nvPr>
        </p:nvSpPr>
        <p:spPr/>
        <p:txBody>
          <a:bodyPr/>
          <a:lstStyle/>
          <a:p>
            <a:fld id="{514E9064-A4E0-4847-84E0-4E6B028992CD}" type="slidenum">
              <a:rPr lang="nl-BE" smtClean="0"/>
              <a:pPr/>
              <a:t>13</a:t>
            </a:fld>
            <a:endParaRPr lang="nl-BE"/>
          </a:p>
        </p:txBody>
      </p:sp>
    </p:spTree>
    <p:extLst>
      <p:ext uri="{BB962C8B-B14F-4D97-AF65-F5344CB8AC3E}">
        <p14:creationId xmlns:p14="http://schemas.microsoft.com/office/powerpoint/2010/main" val="1009944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i="1" dirty="0" err="1" smtClean="0"/>
              <a:t>Format</a:t>
            </a:r>
            <a:r>
              <a:rPr lang="nl-BE" i="1" dirty="0" smtClean="0"/>
              <a:t> kan worden aangepast met eigen afbeeldingen en foto’s.</a:t>
            </a:r>
          </a:p>
          <a:p>
            <a:endParaRPr lang="nl-BE" i="1" dirty="0" smtClean="0"/>
          </a:p>
          <a:p>
            <a:r>
              <a:rPr lang="nl-BE" i="1" dirty="0" smtClean="0"/>
              <a:t>de beelden van </a:t>
            </a:r>
            <a:r>
              <a:rPr lang="nl-BE" i="1" dirty="0" err="1" smtClean="0"/>
              <a:t>Fullmark</a:t>
            </a:r>
            <a:r>
              <a:rPr lang="nl-BE" i="1" dirty="0" smtClean="0"/>
              <a:t> zijn wel voor gebruik op “worddocumenten” maar niet om af</a:t>
            </a:r>
            <a:r>
              <a:rPr lang="nl-BE" i="1" baseline="0" dirty="0" smtClean="0"/>
              <a:t> te drukken</a:t>
            </a:r>
            <a:endParaRPr lang="nl-BE" i="1" dirty="0"/>
          </a:p>
        </p:txBody>
      </p:sp>
      <p:sp>
        <p:nvSpPr>
          <p:cNvPr id="4" name="Tijdelijke aanduiding voor dianummer 3"/>
          <p:cNvSpPr>
            <a:spLocks noGrp="1"/>
          </p:cNvSpPr>
          <p:nvPr>
            <p:ph type="sldNum" sz="quarter" idx="10"/>
          </p:nvPr>
        </p:nvSpPr>
        <p:spPr/>
        <p:txBody>
          <a:bodyPr/>
          <a:lstStyle/>
          <a:p>
            <a:fld id="{514E9064-A4E0-4847-84E0-4E6B028992CD}" type="slidenum">
              <a:rPr lang="nl-BE" smtClean="0"/>
              <a:pPr/>
              <a:t>14</a:t>
            </a:fld>
            <a:endParaRPr lang="nl-BE"/>
          </a:p>
        </p:txBody>
      </p:sp>
    </p:spTree>
    <p:extLst>
      <p:ext uri="{BB962C8B-B14F-4D97-AF65-F5344CB8AC3E}">
        <p14:creationId xmlns:p14="http://schemas.microsoft.com/office/powerpoint/2010/main" val="2062479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285750" indent="-285750">
              <a:buFont typeface="Arial"/>
              <a:buChar char="•"/>
            </a:pPr>
            <a:r>
              <a:rPr lang="nl-BE" sz="1600" dirty="0" smtClean="0"/>
              <a:t>Waar vind ik instructies ivm een bepaalde machines?</a:t>
            </a:r>
          </a:p>
          <a:p>
            <a:pPr marL="285750" indent="-285750">
              <a:buFont typeface="Arial"/>
              <a:buChar char="•"/>
            </a:pPr>
            <a:r>
              <a:rPr lang="nl-BE" sz="1600" dirty="0" smtClean="0"/>
              <a:t>Worden</a:t>
            </a:r>
            <a:r>
              <a:rPr lang="nl-BE" sz="1600" baseline="0" dirty="0" smtClean="0"/>
              <a:t> deze altijd gevolgd?</a:t>
            </a:r>
          </a:p>
          <a:p>
            <a:pPr marL="285750" indent="-285750">
              <a:buFont typeface="Arial"/>
              <a:buChar char="•"/>
            </a:pPr>
            <a:r>
              <a:rPr lang="nl-BE" sz="1600" baseline="0" dirty="0" smtClean="0"/>
              <a:t>Waarom (niet)?</a:t>
            </a:r>
          </a:p>
          <a:p>
            <a:pPr marL="285750" indent="-285750">
              <a:buFont typeface="Arial"/>
              <a:buChar char="•"/>
            </a:pPr>
            <a:r>
              <a:rPr lang="nl-BE" sz="1600" baseline="0" dirty="0" smtClean="0"/>
              <a:t>Wat kunnen we verbeteren om dit nog duidelijker te maken?</a:t>
            </a:r>
          </a:p>
          <a:p>
            <a:pPr marL="285750" indent="-285750">
              <a:buFont typeface="Arial"/>
              <a:buChar char="•"/>
            </a:pPr>
            <a:endParaRPr lang="nl-BE" sz="1600" i="1" baseline="0" dirty="0" smtClean="0"/>
          </a:p>
          <a:p>
            <a:pPr marL="285750" indent="-285750">
              <a:buFont typeface="Arial"/>
              <a:buChar char="•"/>
            </a:pPr>
            <a:r>
              <a:rPr lang="nl-BE" sz="1600" i="1" baseline="0" dirty="0" smtClean="0"/>
              <a:t>foutief bedienen</a:t>
            </a:r>
          </a:p>
        </p:txBody>
      </p:sp>
      <p:sp>
        <p:nvSpPr>
          <p:cNvPr id="4" name="Tijdelijke aanduiding voor dianummer 3"/>
          <p:cNvSpPr>
            <a:spLocks noGrp="1"/>
          </p:cNvSpPr>
          <p:nvPr>
            <p:ph type="sldNum" sz="quarter" idx="10"/>
          </p:nvPr>
        </p:nvSpPr>
        <p:spPr/>
        <p:txBody>
          <a:bodyPr/>
          <a:lstStyle/>
          <a:p>
            <a:fld id="{514E9064-A4E0-4847-84E0-4E6B028992CD}" type="slidenum">
              <a:rPr lang="nl-BE" smtClean="0"/>
              <a:pPr/>
              <a:t>2</a:t>
            </a:fld>
            <a:endParaRPr lang="nl-BE"/>
          </a:p>
        </p:txBody>
      </p:sp>
    </p:spTree>
    <p:extLst>
      <p:ext uri="{BB962C8B-B14F-4D97-AF65-F5344CB8AC3E}">
        <p14:creationId xmlns:p14="http://schemas.microsoft.com/office/powerpoint/2010/main" val="4218928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smtClean="0"/>
              <a:t>Bewust risico’s nemen is geen heldendaad.</a:t>
            </a:r>
            <a:r>
              <a:rPr lang="nl-BE" baseline="0" dirty="0" smtClean="0"/>
              <a:t> Wel veilig werken volgens de procedures en regels!</a:t>
            </a:r>
          </a:p>
          <a:p>
            <a:r>
              <a:rPr lang="nl-BE" baseline="0" dirty="0" smtClean="0"/>
              <a:t>Soms kunnen we een vals gevoel van veiligheid krijgen omdat we iets al vaker onveilig hebben gedaan en er nog nooit iets is gebeurd. Dit betekent echter dat de de kans dat je wel iets zal tegenkomen met de dag groter wordt door dit onveilig gedrag.</a:t>
            </a:r>
          </a:p>
          <a:p>
            <a:endParaRPr lang="nl-BE" baseline="0" dirty="0" smtClean="0"/>
          </a:p>
          <a:p>
            <a:pPr marL="171450" indent="-171450">
              <a:buFont typeface="Arial"/>
              <a:buChar char="•"/>
            </a:pPr>
            <a:r>
              <a:rPr lang="nl-BE" baseline="0" dirty="0" smtClean="0"/>
              <a:t>Wat zouden de gevolgen kunnen zijn voor de persoon die de balk vasthoudt? En voor anderen?</a:t>
            </a:r>
          </a:p>
          <a:p>
            <a:pPr marL="171450" indent="-171450">
              <a:buFont typeface="Arial"/>
              <a:buChar char="•"/>
            </a:pPr>
            <a:r>
              <a:rPr lang="nl-BE" dirty="0" smtClean="0"/>
              <a:t>Geef enkele andere voorbeelden van macho gedrag?</a:t>
            </a:r>
          </a:p>
          <a:p>
            <a:pPr marL="171450" indent="-171450">
              <a:buFont typeface="Arial"/>
              <a:buChar char="•"/>
            </a:pPr>
            <a:r>
              <a:rPr lang="nl-BE" dirty="0" smtClean="0"/>
              <a:t>‘Spelen’ wij soms met veiligheid?</a:t>
            </a:r>
            <a:r>
              <a:rPr lang="nl-BE" baseline="0" dirty="0" smtClean="0"/>
              <a:t> Waarom (niet)?</a:t>
            </a:r>
          </a:p>
          <a:p>
            <a:pPr marL="171450" indent="-171450">
              <a:buFont typeface="Arial"/>
              <a:buChar char="•"/>
            </a:pPr>
            <a:endParaRPr lang="nl-BE" baseline="0" dirty="0" smtClean="0"/>
          </a:p>
          <a:p>
            <a:pPr marL="171450" indent="-171450">
              <a:buFont typeface="Arial"/>
              <a:buChar char="•"/>
            </a:pPr>
            <a:r>
              <a:rPr lang="nl-BE" i="1" baseline="0" dirty="0" smtClean="0"/>
              <a:t>de held is degene die de V procedures volgt</a:t>
            </a:r>
          </a:p>
          <a:p>
            <a:pPr marL="171450" indent="-171450">
              <a:buFont typeface="Arial"/>
              <a:buChar char="•"/>
            </a:pPr>
            <a:r>
              <a:rPr lang="nl-BE" i="1" baseline="0" dirty="0" smtClean="0"/>
              <a:t>constant bevestigen in mijn denken</a:t>
            </a:r>
          </a:p>
          <a:p>
            <a:pPr marL="628650" lvl="1" indent="-171450">
              <a:buFont typeface="Arial"/>
              <a:buChar char="•"/>
            </a:pPr>
            <a:r>
              <a:rPr lang="nl-BE" i="1" baseline="0" dirty="0" smtClean="0"/>
              <a:t>ik doe al 10 jaar hetzelfde_dus elke dag kom ik dichter dat er iets fout loopt</a:t>
            </a:r>
          </a:p>
          <a:p>
            <a:pPr marL="628650" lvl="1" indent="-171450">
              <a:buFont typeface="Arial"/>
              <a:buChar char="•"/>
            </a:pPr>
            <a:endParaRPr lang="nl-BE" i="1" baseline="0" dirty="0" smtClean="0"/>
          </a:p>
          <a:p>
            <a:pPr marL="171450" lvl="0" indent="-171450">
              <a:buFont typeface="Arial"/>
              <a:buChar char="•"/>
            </a:pPr>
            <a:r>
              <a:rPr lang="nl-BE" i="1" baseline="0" dirty="0" smtClean="0"/>
              <a:t>ook de leerkracht moet dit gedrag voor zichzelf kunnen stellen</a:t>
            </a:r>
          </a:p>
          <a:p>
            <a:pPr marL="171450" lvl="0" indent="-171450">
              <a:buFont typeface="Arial"/>
              <a:buChar char="•"/>
            </a:pPr>
            <a:r>
              <a:rPr lang="nl-BE" i="1" baseline="0" dirty="0" smtClean="0"/>
              <a:t>machogedrag niet persoonlijk stellen wel het soort gedrag</a:t>
            </a:r>
            <a:endParaRPr lang="nl-BE" i="1" dirty="0"/>
          </a:p>
        </p:txBody>
      </p:sp>
      <p:sp>
        <p:nvSpPr>
          <p:cNvPr id="4" name="Tijdelijke aanduiding voor dianummer 3"/>
          <p:cNvSpPr>
            <a:spLocks noGrp="1"/>
          </p:cNvSpPr>
          <p:nvPr>
            <p:ph type="sldNum" sz="quarter" idx="10"/>
          </p:nvPr>
        </p:nvSpPr>
        <p:spPr/>
        <p:txBody>
          <a:bodyPr/>
          <a:lstStyle/>
          <a:p>
            <a:fld id="{514E9064-A4E0-4847-84E0-4E6B028992CD}" type="slidenum">
              <a:rPr lang="nl-BE" smtClean="0"/>
              <a:pPr/>
              <a:t>3</a:t>
            </a:fld>
            <a:endParaRPr lang="nl-BE"/>
          </a:p>
        </p:txBody>
      </p:sp>
    </p:spTree>
    <p:extLst>
      <p:ext uri="{BB962C8B-B14F-4D97-AF65-F5344CB8AC3E}">
        <p14:creationId xmlns:p14="http://schemas.microsoft.com/office/powerpoint/2010/main" val="4045796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smtClean="0"/>
              <a:t>Haast en spoed is zelden goed! Een oud</a:t>
            </a:r>
            <a:r>
              <a:rPr lang="nl-BE" baseline="0" dirty="0" smtClean="0"/>
              <a:t> spreekwoord dat vandaag nog steeds geldt bij veilig werken.</a:t>
            </a:r>
          </a:p>
          <a:p>
            <a:r>
              <a:rPr lang="nl-BE" baseline="0" dirty="0" smtClean="0"/>
              <a:t>Veel ongevallen doen zich voor omdat we tijd willen winnen. Wanneer een ongeval zich voordoet, hebben we dan tijd gewonnen?</a:t>
            </a:r>
          </a:p>
          <a:p>
            <a:endParaRPr lang="nl-BE" baseline="0" dirty="0" smtClean="0"/>
          </a:p>
          <a:p>
            <a:pPr marL="171450" indent="-171450">
              <a:buFont typeface="Arial"/>
              <a:buChar char="•"/>
            </a:pPr>
            <a:r>
              <a:rPr lang="nl-BE" baseline="0" dirty="0" smtClean="0"/>
              <a:t>Waarom zijn we soms haastig?</a:t>
            </a:r>
          </a:p>
          <a:p>
            <a:pPr marL="171450" indent="-171450">
              <a:buFont typeface="Arial"/>
              <a:buChar char="•"/>
            </a:pPr>
            <a:r>
              <a:rPr lang="nl-BE" baseline="0" dirty="0" smtClean="0"/>
              <a:t>Hoe kunnen we ‘haast’ vermijden?</a:t>
            </a:r>
          </a:p>
          <a:p>
            <a:pPr marL="171450" indent="-171450">
              <a:buFont typeface="Arial"/>
              <a:buChar char="•"/>
            </a:pPr>
            <a:endParaRPr lang="nl-BE" baseline="0" dirty="0" smtClean="0"/>
          </a:p>
          <a:p>
            <a:pPr marL="171450" indent="-171450">
              <a:buFont typeface="Arial"/>
              <a:buChar char="•"/>
            </a:pPr>
            <a:r>
              <a:rPr lang="nl-BE" i="1" baseline="0" dirty="0" smtClean="0"/>
              <a:t>ongeval door “goed” te willen doen</a:t>
            </a:r>
          </a:p>
          <a:p>
            <a:pPr marL="171450" indent="-171450">
              <a:buFont typeface="Arial"/>
              <a:buChar char="•"/>
            </a:pPr>
            <a:r>
              <a:rPr lang="nl-BE" i="1" baseline="0" dirty="0" smtClean="0"/>
              <a:t>rap, rap, rap iets willen doen</a:t>
            </a:r>
          </a:p>
          <a:p>
            <a:pPr marL="171450" indent="-171450">
              <a:buFont typeface="Arial"/>
              <a:buChar char="•"/>
            </a:pPr>
            <a:r>
              <a:rPr lang="nl-BE" i="1" baseline="0" dirty="0" smtClean="0"/>
              <a:t>dit kan door </a:t>
            </a:r>
            <a:r>
              <a:rPr lang="nl-BE" i="1" baseline="0" dirty="0" err="1" smtClean="0"/>
              <a:t>AO</a:t>
            </a:r>
            <a:r>
              <a:rPr lang="nl-BE" i="1" baseline="0" dirty="0" smtClean="0"/>
              <a:t> heel traag worden</a:t>
            </a:r>
            <a:endParaRPr lang="nl-BE" i="1" dirty="0"/>
          </a:p>
        </p:txBody>
      </p:sp>
      <p:sp>
        <p:nvSpPr>
          <p:cNvPr id="4" name="Tijdelijke aanduiding voor dianummer 3"/>
          <p:cNvSpPr>
            <a:spLocks noGrp="1"/>
          </p:cNvSpPr>
          <p:nvPr>
            <p:ph type="sldNum" sz="quarter" idx="10"/>
          </p:nvPr>
        </p:nvSpPr>
        <p:spPr/>
        <p:txBody>
          <a:bodyPr/>
          <a:lstStyle/>
          <a:p>
            <a:fld id="{514E9064-A4E0-4847-84E0-4E6B028992CD}" type="slidenum">
              <a:rPr lang="nl-BE" smtClean="0"/>
              <a:pPr/>
              <a:t>4</a:t>
            </a:fld>
            <a:endParaRPr lang="nl-BE"/>
          </a:p>
        </p:txBody>
      </p:sp>
    </p:spTree>
    <p:extLst>
      <p:ext uri="{BB962C8B-B14F-4D97-AF65-F5344CB8AC3E}">
        <p14:creationId xmlns:p14="http://schemas.microsoft.com/office/powerpoint/2010/main" val="4078155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baseline="0" dirty="0" smtClean="0"/>
              <a:t>Actoren op het vlak van WMD :  Deputatie, directeurs, leidinggevenden, preventieadviseurs, preventiemedewerkers, vakbondsafgevaardigden,....</a:t>
            </a:r>
          </a:p>
          <a:p>
            <a:pPr marL="0" marR="0" indent="0" algn="l" defTabSz="914400" rtl="0" eaLnBrk="1" fontAlgn="auto" latinLnBrk="0" hangingPunct="1">
              <a:lnSpc>
                <a:spcPct val="100000"/>
              </a:lnSpc>
              <a:spcBef>
                <a:spcPts val="0"/>
              </a:spcBef>
              <a:spcAft>
                <a:spcPts val="0"/>
              </a:spcAft>
              <a:buClrTx/>
              <a:buSzTx/>
              <a:buFontTx/>
              <a:buNone/>
              <a:tabLst/>
              <a:defRPr/>
            </a:pPr>
            <a:r>
              <a:rPr lang="nl-BE" baseline="0" dirty="0" smtClean="0"/>
              <a:t>Organisatorische maatregelen : Onthaalprocedures, VCA-opleiding, instructies, arbeids- en werkplaatsreglementen,...</a:t>
            </a:r>
          </a:p>
          <a:p>
            <a:pPr marL="0" marR="0" indent="0" algn="l" defTabSz="914400" rtl="0" eaLnBrk="1" fontAlgn="auto" latinLnBrk="0" hangingPunct="1">
              <a:lnSpc>
                <a:spcPct val="100000"/>
              </a:lnSpc>
              <a:spcBef>
                <a:spcPts val="0"/>
              </a:spcBef>
              <a:spcAft>
                <a:spcPts val="0"/>
              </a:spcAft>
              <a:buClrTx/>
              <a:buSzTx/>
              <a:buFontTx/>
              <a:buNone/>
              <a:tabLst/>
              <a:defRPr/>
            </a:pPr>
            <a:endParaRPr lang="nl-BE" baseline="0" dirty="0" smtClean="0"/>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nl-BE" baseline="0" dirty="0" smtClean="0"/>
              <a:t>Stel ik voorbeeldgedrag ?</a:t>
            </a:r>
            <a:endParaRPr lang="nl-BE" dirty="0" smtClean="0"/>
          </a:p>
          <a:p>
            <a:pPr marL="171450" indent="-171450">
              <a:buFont typeface="Arial"/>
              <a:buChar char="•"/>
            </a:pPr>
            <a:r>
              <a:rPr lang="nl-BE" dirty="0" smtClean="0"/>
              <a:t>Wat</a:t>
            </a:r>
            <a:r>
              <a:rPr lang="nl-BE" baseline="0" dirty="0" smtClean="0"/>
              <a:t> zou nog beter kunnen ?</a:t>
            </a:r>
          </a:p>
          <a:p>
            <a:pPr marL="171450" indent="-171450">
              <a:buFont typeface="Arial"/>
              <a:buChar char="•"/>
            </a:pPr>
            <a:r>
              <a:rPr lang="nl-BE" baseline="0" dirty="0" smtClean="0"/>
              <a:t>Heb je tips om nieuwelingen nog beter op te leiden ?</a:t>
            </a:r>
          </a:p>
          <a:p>
            <a:pPr marL="171450" indent="-171450">
              <a:buFont typeface="Arial"/>
              <a:buChar char="•"/>
            </a:pPr>
            <a:endParaRPr lang="nl-BE" baseline="0" dirty="0" smtClean="0"/>
          </a:p>
          <a:p>
            <a:pPr marL="171450" indent="-171450">
              <a:buFont typeface="Arial"/>
              <a:buChar char="•"/>
            </a:pPr>
            <a:r>
              <a:rPr lang="nl-BE" i="1" baseline="0" dirty="0" err="1" smtClean="0"/>
              <a:t>1</a:t>
            </a:r>
            <a:r>
              <a:rPr lang="nl-BE" i="1" baseline="30000" dirty="0" err="1" smtClean="0"/>
              <a:t>ste</a:t>
            </a:r>
            <a:r>
              <a:rPr lang="nl-BE" i="1" baseline="0" dirty="0" smtClean="0"/>
              <a:t> item afsluiten met verantwoordelijkheid</a:t>
            </a:r>
          </a:p>
        </p:txBody>
      </p:sp>
      <p:sp>
        <p:nvSpPr>
          <p:cNvPr id="4" name="Tijdelijke aanduiding voor dianummer 3"/>
          <p:cNvSpPr>
            <a:spLocks noGrp="1"/>
          </p:cNvSpPr>
          <p:nvPr>
            <p:ph type="sldNum" sz="quarter" idx="10"/>
          </p:nvPr>
        </p:nvSpPr>
        <p:spPr/>
        <p:txBody>
          <a:bodyPr/>
          <a:lstStyle/>
          <a:p>
            <a:fld id="{514E9064-A4E0-4847-84E0-4E6B028992CD}" type="slidenum">
              <a:rPr lang="nl-BE" smtClean="0"/>
              <a:pPr/>
              <a:t>5</a:t>
            </a:fld>
            <a:endParaRPr lang="nl-BE"/>
          </a:p>
        </p:txBody>
      </p:sp>
    </p:spTree>
    <p:extLst>
      <p:ext uri="{BB962C8B-B14F-4D97-AF65-F5344CB8AC3E}">
        <p14:creationId xmlns:p14="http://schemas.microsoft.com/office/powerpoint/2010/main" val="2999928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smtClean="0"/>
              <a:t>IK BEN</a:t>
            </a:r>
            <a:r>
              <a:rPr lang="nl-BE" baseline="0" dirty="0" smtClean="0"/>
              <a:t> VERANTWOORDELIJK VOOR MIJN EIGEN VEILIGHEID!</a:t>
            </a:r>
          </a:p>
          <a:p>
            <a:endParaRPr lang="nl-BE" baseline="0" dirty="0" smtClean="0"/>
          </a:p>
          <a:p>
            <a:r>
              <a:rPr lang="nl-BE" baseline="0" dirty="0" smtClean="0"/>
              <a:t>Ik zal ook het voornaamste slachtoffer zal als er iets gebeurt. Ik moet niet veilig werken, ik </a:t>
            </a:r>
            <a:r>
              <a:rPr lang="nl-BE" b="1" baseline="0" dirty="0" smtClean="0"/>
              <a:t>WIL</a:t>
            </a:r>
            <a:r>
              <a:rPr lang="nl-BE" baseline="0" dirty="0" smtClean="0"/>
              <a:t> veilig werken, alleen al uit eigenbelang!</a:t>
            </a:r>
          </a:p>
          <a:p>
            <a:endParaRPr lang="nl-BE" baseline="0" dirty="0" smtClean="0"/>
          </a:p>
          <a:p>
            <a:r>
              <a:rPr lang="nl-BE" i="1" baseline="0" dirty="0" smtClean="0"/>
              <a:t>IK HEB ZELF IETS IN DE PAP TE BROKKEN</a:t>
            </a:r>
            <a:endParaRPr lang="nl-BE" i="1" dirty="0"/>
          </a:p>
        </p:txBody>
      </p:sp>
      <p:sp>
        <p:nvSpPr>
          <p:cNvPr id="4" name="Tijdelijke aanduiding voor dianummer 3"/>
          <p:cNvSpPr>
            <a:spLocks noGrp="1"/>
          </p:cNvSpPr>
          <p:nvPr>
            <p:ph type="sldNum" sz="quarter" idx="10"/>
          </p:nvPr>
        </p:nvSpPr>
        <p:spPr/>
        <p:txBody>
          <a:bodyPr/>
          <a:lstStyle/>
          <a:p>
            <a:fld id="{514E9064-A4E0-4847-84E0-4E6B028992CD}" type="slidenum">
              <a:rPr lang="nl-BE" smtClean="0"/>
              <a:pPr/>
              <a:t>6</a:t>
            </a:fld>
            <a:endParaRPr lang="nl-BE"/>
          </a:p>
        </p:txBody>
      </p:sp>
    </p:spTree>
    <p:extLst>
      <p:ext uri="{BB962C8B-B14F-4D97-AF65-F5344CB8AC3E}">
        <p14:creationId xmlns:p14="http://schemas.microsoft.com/office/powerpoint/2010/main" val="2790638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smtClean="0"/>
              <a:t>Mekaar aanspreken</a:t>
            </a:r>
            <a:r>
              <a:rPr lang="nl-BE" baseline="0" dirty="0" smtClean="0"/>
              <a:t> op onveilige handelen is het toppunt van vriendschap en collegialiteit. Je maakt duidelijk dat je wil dat die persoon geen ongeval krijgt. De wijze waarop je dit doet is natuurlijk van groot belang.</a:t>
            </a:r>
            <a:endParaRPr lang="nl-BE" dirty="0" smtClean="0"/>
          </a:p>
          <a:p>
            <a:endParaRPr lang="nl-BE" dirty="0" smtClean="0"/>
          </a:p>
          <a:p>
            <a:pPr marL="171450" indent="-171450">
              <a:buFont typeface="Arial"/>
              <a:buChar char="•"/>
            </a:pPr>
            <a:r>
              <a:rPr lang="nl-BE" dirty="0" smtClean="0"/>
              <a:t>Wat zou een juiste manier zijn om risicogedrag</a:t>
            </a:r>
            <a:r>
              <a:rPr lang="nl-BE" baseline="0" dirty="0" smtClean="0"/>
              <a:t> te vermijden?</a:t>
            </a:r>
          </a:p>
          <a:p>
            <a:pPr marL="171450" indent="-171450">
              <a:buFont typeface="Arial"/>
              <a:buChar char="•"/>
            </a:pPr>
            <a:r>
              <a:rPr lang="nl-BE" baseline="0" dirty="0" smtClean="0"/>
              <a:t>Hoe kan je iemand aanspreken op onveilig gedrag?</a:t>
            </a:r>
          </a:p>
          <a:p>
            <a:pPr marL="171450" indent="-171450">
              <a:buFont typeface="Arial"/>
              <a:buChar char="•"/>
            </a:pPr>
            <a:r>
              <a:rPr lang="nl-BE" baseline="0" dirty="0" smtClean="0"/>
              <a:t>Op welke wijze kan ik een onveiligheid melden?</a:t>
            </a:r>
          </a:p>
          <a:p>
            <a:pPr marL="171450" indent="-171450">
              <a:buFont typeface="Arial"/>
              <a:buChar char="•"/>
            </a:pPr>
            <a:r>
              <a:rPr lang="nl-BE" baseline="0" dirty="0" smtClean="0"/>
              <a:t>Wat is het belang van onmiddellijk iets te melden?</a:t>
            </a:r>
          </a:p>
          <a:p>
            <a:pPr marL="171450" indent="-171450">
              <a:buFont typeface="Arial"/>
              <a:buChar char="•"/>
            </a:pPr>
            <a:endParaRPr lang="nl-BE" baseline="0" dirty="0" smtClean="0"/>
          </a:p>
          <a:p>
            <a:pPr marL="171450" indent="-171450">
              <a:buFont typeface="Arial"/>
              <a:buChar char="•"/>
            </a:pPr>
            <a:r>
              <a:rPr lang="nl-BE" i="1" baseline="0" dirty="0" smtClean="0"/>
              <a:t>Iets onveilig zien mag je gerust zeggen; je moet hier niet gereserveerd over doen</a:t>
            </a:r>
          </a:p>
          <a:p>
            <a:pPr marL="171450" indent="-171450">
              <a:buFont typeface="Arial"/>
              <a:buChar char="•"/>
            </a:pPr>
            <a:r>
              <a:rPr lang="nl-BE" i="1" baseline="0" dirty="0" smtClean="0"/>
              <a:t>dit is vriendschap: zelf zeggen, zelf aanvaarden</a:t>
            </a:r>
            <a:endParaRPr lang="nl-BE" i="1" dirty="0"/>
          </a:p>
        </p:txBody>
      </p:sp>
      <p:sp>
        <p:nvSpPr>
          <p:cNvPr id="4" name="Tijdelijke aanduiding voor dianummer 3"/>
          <p:cNvSpPr>
            <a:spLocks noGrp="1"/>
          </p:cNvSpPr>
          <p:nvPr>
            <p:ph type="sldNum" sz="quarter" idx="10"/>
          </p:nvPr>
        </p:nvSpPr>
        <p:spPr/>
        <p:txBody>
          <a:bodyPr/>
          <a:lstStyle/>
          <a:p>
            <a:fld id="{514E9064-A4E0-4847-84E0-4E6B028992CD}" type="slidenum">
              <a:rPr lang="nl-BE" smtClean="0"/>
              <a:pPr/>
              <a:t>7</a:t>
            </a:fld>
            <a:endParaRPr lang="nl-BE"/>
          </a:p>
        </p:txBody>
      </p:sp>
    </p:spTree>
    <p:extLst>
      <p:ext uri="{BB962C8B-B14F-4D97-AF65-F5344CB8AC3E}">
        <p14:creationId xmlns:p14="http://schemas.microsoft.com/office/powerpoint/2010/main" val="385995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smtClean="0"/>
              <a:t>Een duimpje omhoog,</a:t>
            </a:r>
            <a:r>
              <a:rPr lang="nl-BE" baseline="0" dirty="0" smtClean="0"/>
              <a:t> een gemeend schouderklopje voor goed veiligheidsgedrag is zo motiverend</a:t>
            </a:r>
          </a:p>
          <a:p>
            <a:r>
              <a:rPr lang="nl-BE" baseline="0" dirty="0" smtClean="0"/>
              <a:t>Iedereen wil graag </a:t>
            </a:r>
            <a:r>
              <a:rPr lang="nl-BE" baseline="0" dirty="0" smtClean="0"/>
              <a:t>erkent </a:t>
            </a:r>
            <a:r>
              <a:rPr lang="nl-BE" baseline="0" dirty="0" smtClean="0"/>
              <a:t>worden, laat dit dan ook zien! </a:t>
            </a:r>
          </a:p>
          <a:p>
            <a:r>
              <a:rPr lang="nl-BE" baseline="0" dirty="0" smtClean="0"/>
              <a:t>Goed gedrag moet ‘beloond’ worden.</a:t>
            </a:r>
          </a:p>
          <a:p>
            <a:endParaRPr lang="nl-BE" baseline="0" dirty="0" smtClean="0"/>
          </a:p>
          <a:p>
            <a:pPr marL="171450" indent="-171450">
              <a:buFont typeface="Arial"/>
              <a:buChar char="•"/>
            </a:pPr>
            <a:r>
              <a:rPr lang="nl-BE" baseline="0" dirty="0" smtClean="0"/>
              <a:t>Wanneer heb jij nog iemand een positieve erkenning gegeven?</a:t>
            </a:r>
          </a:p>
          <a:p>
            <a:pPr marL="171450" indent="-171450">
              <a:buFont typeface="Arial"/>
              <a:buChar char="•"/>
            </a:pPr>
            <a:r>
              <a:rPr lang="nl-BE" baseline="0" dirty="0" smtClean="0"/>
              <a:t>Hoe voel je je wanneer je een complimentje krijgt over een goed gedrag?</a:t>
            </a:r>
          </a:p>
          <a:p>
            <a:pPr marL="171450" indent="-171450">
              <a:buFont typeface="Arial"/>
              <a:buChar char="•"/>
            </a:pPr>
            <a:endParaRPr lang="nl-BE" baseline="0" dirty="0" smtClean="0"/>
          </a:p>
          <a:p>
            <a:pPr marL="628650" lvl="1" indent="-171450">
              <a:buFont typeface="Arial"/>
              <a:buChar char="•"/>
            </a:pPr>
            <a:r>
              <a:rPr lang="nl-BE" i="1" baseline="0" dirty="0" smtClean="0"/>
              <a:t>erkennen van een goed gedrag</a:t>
            </a:r>
          </a:p>
          <a:p>
            <a:pPr marL="1085850" lvl="2" indent="-171450">
              <a:buFont typeface="Arial"/>
              <a:buChar char="•"/>
            </a:pPr>
            <a:r>
              <a:rPr lang="nl-BE" i="1" baseline="0" dirty="0" smtClean="0"/>
              <a:t>slecht  - zeggen</a:t>
            </a:r>
          </a:p>
          <a:p>
            <a:pPr marL="1085850" lvl="2" indent="-171450">
              <a:buFont typeface="Arial"/>
              <a:buChar char="•"/>
            </a:pPr>
            <a:r>
              <a:rPr lang="nl-BE" i="1" baseline="0" dirty="0" smtClean="0"/>
              <a:t>goed  -  niet zeggen  - wel doen – dit motiveert</a:t>
            </a:r>
          </a:p>
          <a:p>
            <a:pPr marL="628650" lvl="1" indent="-171450">
              <a:buFont typeface="Arial"/>
              <a:buChar char="•"/>
            </a:pPr>
            <a:endParaRPr lang="nl-BE" i="1" baseline="0" dirty="0" smtClean="0"/>
          </a:p>
          <a:p>
            <a:pPr marL="628650" lvl="1" indent="-171450">
              <a:buFont typeface="Arial"/>
              <a:buChar char="•"/>
            </a:pPr>
            <a:r>
              <a:rPr lang="nl-BE" i="1" baseline="0" dirty="0" smtClean="0"/>
              <a:t>balans tussen negatieve en positieve communicatie</a:t>
            </a:r>
            <a:endParaRPr lang="nl-BE" i="1" dirty="0"/>
          </a:p>
        </p:txBody>
      </p:sp>
      <p:sp>
        <p:nvSpPr>
          <p:cNvPr id="4" name="Tijdelijke aanduiding voor dianummer 3"/>
          <p:cNvSpPr>
            <a:spLocks noGrp="1"/>
          </p:cNvSpPr>
          <p:nvPr>
            <p:ph type="sldNum" sz="quarter" idx="10"/>
          </p:nvPr>
        </p:nvSpPr>
        <p:spPr/>
        <p:txBody>
          <a:bodyPr/>
          <a:lstStyle/>
          <a:p>
            <a:fld id="{514E9064-A4E0-4847-84E0-4E6B028992CD}" type="slidenum">
              <a:rPr lang="nl-BE" smtClean="0"/>
              <a:pPr/>
              <a:t>8</a:t>
            </a:fld>
            <a:endParaRPr lang="nl-BE"/>
          </a:p>
        </p:txBody>
      </p:sp>
    </p:spTree>
    <p:extLst>
      <p:ext uri="{BB962C8B-B14F-4D97-AF65-F5344CB8AC3E}">
        <p14:creationId xmlns:p14="http://schemas.microsoft.com/office/powerpoint/2010/main" val="3310337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smtClean="0"/>
              <a:t>Veiligheid is niet alleen belangrijk op </a:t>
            </a:r>
            <a:r>
              <a:rPr lang="nl-BE" dirty="0" smtClean="0"/>
              <a:t>het werk </a:t>
            </a:r>
            <a:r>
              <a:rPr lang="nl-BE" dirty="0" smtClean="0"/>
              <a:t>of op de school, het</a:t>
            </a:r>
            <a:r>
              <a:rPr lang="nl-BE" baseline="0" dirty="0" smtClean="0"/>
              <a:t> is eveneens belangrijk in andere facetten van ons leven. Veiligheid is niet zoals een jas dat je kan aan- of uittrekken wanneer je dit wil. Het is meer een soort tweede huid!</a:t>
            </a:r>
          </a:p>
          <a:p>
            <a:endParaRPr lang="nl-BE" baseline="0" dirty="0" smtClean="0"/>
          </a:p>
          <a:p>
            <a:pPr marL="171450" indent="-171450">
              <a:buFont typeface="Arial"/>
              <a:buChar char="•"/>
            </a:pPr>
            <a:r>
              <a:rPr lang="nl-BE" baseline="0" dirty="0" smtClean="0"/>
              <a:t>Geef enkele voorbeelden van veiligheid en het uitoefenen van je hobby?</a:t>
            </a:r>
          </a:p>
          <a:p>
            <a:pPr marL="171450" indent="-171450">
              <a:buFont typeface="Arial"/>
              <a:buChar char="•"/>
            </a:pPr>
            <a:r>
              <a:rPr lang="nl-BE" baseline="0" dirty="0" smtClean="0"/>
              <a:t>Hoe staat het met veilig werken thuis? </a:t>
            </a:r>
          </a:p>
          <a:p>
            <a:pPr marL="171450" indent="-171450">
              <a:buFont typeface="Arial"/>
              <a:buChar char="•"/>
            </a:pPr>
            <a:endParaRPr lang="nl-BE" baseline="0" dirty="0" smtClean="0"/>
          </a:p>
          <a:p>
            <a:pPr marL="171450" indent="-171450">
              <a:buFont typeface="Arial"/>
              <a:buChar char="•"/>
            </a:pPr>
            <a:r>
              <a:rPr lang="nl-BE" i="1" baseline="0" dirty="0" smtClean="0"/>
              <a:t>Altijd veiligheidsreflex in alles wat je doet</a:t>
            </a:r>
          </a:p>
          <a:p>
            <a:pPr marL="171450" indent="-171450">
              <a:buFont typeface="Arial"/>
              <a:buChar char="•"/>
            </a:pPr>
            <a:r>
              <a:rPr lang="nl-BE" i="1" baseline="0" dirty="0" smtClean="0"/>
              <a:t>voorbeelden geven van risico’s</a:t>
            </a:r>
            <a:r>
              <a:rPr lang="nl-BE" i="1" baseline="0" dirty="0"/>
              <a:t> </a:t>
            </a:r>
            <a:r>
              <a:rPr lang="nl-BE" i="1" baseline="0" dirty="0" smtClean="0"/>
              <a:t>tijdens hobby, werk, thuis,..</a:t>
            </a:r>
          </a:p>
        </p:txBody>
      </p:sp>
      <p:sp>
        <p:nvSpPr>
          <p:cNvPr id="4" name="Tijdelijke aanduiding voor dianummer 3"/>
          <p:cNvSpPr>
            <a:spLocks noGrp="1"/>
          </p:cNvSpPr>
          <p:nvPr>
            <p:ph type="sldNum" sz="quarter" idx="10"/>
          </p:nvPr>
        </p:nvSpPr>
        <p:spPr/>
        <p:txBody>
          <a:bodyPr/>
          <a:lstStyle/>
          <a:p>
            <a:fld id="{514E9064-A4E0-4847-84E0-4E6B028992CD}" type="slidenum">
              <a:rPr lang="nl-BE" smtClean="0"/>
              <a:pPr/>
              <a:t>9</a:t>
            </a:fld>
            <a:endParaRPr lang="nl-BE"/>
          </a:p>
        </p:txBody>
      </p:sp>
    </p:spTree>
    <p:extLst>
      <p:ext uri="{BB962C8B-B14F-4D97-AF65-F5344CB8AC3E}">
        <p14:creationId xmlns:p14="http://schemas.microsoft.com/office/powerpoint/2010/main" val="2382252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nl-BE" smtClean="0"/>
              <a:t>Cliquez et modifiez le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smtClean="0"/>
              <a:t>Cliquez pour modifier le style des sous-titres du masque</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966DF019-1A9C-1542-B30D-421473B34E80}" type="datetimeFigureOut">
              <a:rPr lang="fr-FR" smtClean="0"/>
              <a:pPr/>
              <a:t>11/11/2014</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DBCC7FBA-2F97-1841-B6B1-1388AE5B07DF}" type="slidenum">
              <a:rPr lang="fr-FR" smtClean="0"/>
              <a:pPr/>
              <a:t>‹nr.›</a:t>
            </a:fld>
            <a:endParaRPr lang="fr-FR"/>
          </a:p>
        </p:txBody>
      </p:sp>
    </p:spTree>
    <p:extLst>
      <p:ext uri="{BB962C8B-B14F-4D97-AF65-F5344CB8AC3E}">
        <p14:creationId xmlns:p14="http://schemas.microsoft.com/office/powerpoint/2010/main" val="2202559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nl-BE" smtClean="0"/>
              <a:t>Cliquez et modifiez le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966DF019-1A9C-1542-B30D-421473B34E80}" type="datetimeFigureOut">
              <a:rPr lang="fr-FR" smtClean="0"/>
              <a:pPr/>
              <a:t>11/11/2014</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DBCC7FBA-2F97-1841-B6B1-1388AE5B07DF}" type="slidenum">
              <a:rPr lang="fr-FR" smtClean="0"/>
              <a:pPr/>
              <a:t>‹nr.›</a:t>
            </a:fld>
            <a:endParaRPr lang="fr-FR"/>
          </a:p>
        </p:txBody>
      </p:sp>
    </p:spTree>
    <p:extLst>
      <p:ext uri="{BB962C8B-B14F-4D97-AF65-F5344CB8AC3E}">
        <p14:creationId xmlns:p14="http://schemas.microsoft.com/office/powerpoint/2010/main" val="1406971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nl-BE"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966DF019-1A9C-1542-B30D-421473B34E80}" type="datetimeFigureOut">
              <a:rPr lang="fr-FR" smtClean="0"/>
              <a:pPr/>
              <a:t>11/11/2014</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DBCC7FBA-2F97-1841-B6B1-1388AE5B07DF}" type="slidenum">
              <a:rPr lang="fr-FR" smtClean="0"/>
              <a:pPr/>
              <a:t>‹nr.›</a:t>
            </a:fld>
            <a:endParaRPr lang="fr-FR"/>
          </a:p>
        </p:txBody>
      </p:sp>
    </p:spTree>
    <p:extLst>
      <p:ext uri="{BB962C8B-B14F-4D97-AF65-F5344CB8AC3E}">
        <p14:creationId xmlns:p14="http://schemas.microsoft.com/office/powerpoint/2010/main" val="4153287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nl-BE" smtClean="0"/>
              <a:t>Cliquez et modifiez le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966DF019-1A9C-1542-B30D-421473B34E80}" type="datetimeFigureOut">
              <a:rPr lang="fr-FR" smtClean="0"/>
              <a:pPr/>
              <a:t>11/11/2014</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DBCC7FBA-2F97-1841-B6B1-1388AE5B07DF}" type="slidenum">
              <a:rPr lang="fr-FR" smtClean="0"/>
              <a:pPr/>
              <a:t>‹nr.›</a:t>
            </a:fld>
            <a:endParaRPr lang="fr-FR"/>
          </a:p>
        </p:txBody>
      </p:sp>
    </p:spTree>
    <p:extLst>
      <p:ext uri="{BB962C8B-B14F-4D97-AF65-F5344CB8AC3E}">
        <p14:creationId xmlns:p14="http://schemas.microsoft.com/office/powerpoint/2010/main" val="1287561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nl-BE" smtClean="0"/>
              <a:t>Cliquez et modifiez le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smtClean="0"/>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966DF019-1A9C-1542-B30D-421473B34E80}" type="datetimeFigureOut">
              <a:rPr lang="fr-FR" smtClean="0"/>
              <a:pPr/>
              <a:t>11/11/2014</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DBCC7FBA-2F97-1841-B6B1-1388AE5B07DF}" type="slidenum">
              <a:rPr lang="fr-FR" smtClean="0"/>
              <a:pPr/>
              <a:t>‹nr.›</a:t>
            </a:fld>
            <a:endParaRPr lang="fr-FR"/>
          </a:p>
        </p:txBody>
      </p:sp>
    </p:spTree>
    <p:extLst>
      <p:ext uri="{BB962C8B-B14F-4D97-AF65-F5344CB8AC3E}">
        <p14:creationId xmlns:p14="http://schemas.microsoft.com/office/powerpoint/2010/main" val="2257930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nl-BE" smtClean="0"/>
              <a:t>Cliquez et modifiez le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966DF019-1A9C-1542-B30D-421473B34E80}" type="datetimeFigureOut">
              <a:rPr lang="fr-FR" smtClean="0"/>
              <a:pPr/>
              <a:t>11/11/2014</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DBCC7FBA-2F97-1841-B6B1-1388AE5B07DF}" type="slidenum">
              <a:rPr lang="fr-FR" smtClean="0"/>
              <a:pPr/>
              <a:t>‹nr.›</a:t>
            </a:fld>
            <a:endParaRPr lang="fr-FR"/>
          </a:p>
        </p:txBody>
      </p:sp>
    </p:spTree>
    <p:extLst>
      <p:ext uri="{BB962C8B-B14F-4D97-AF65-F5344CB8AC3E}">
        <p14:creationId xmlns:p14="http://schemas.microsoft.com/office/powerpoint/2010/main" val="1983619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nl-BE" smtClean="0"/>
              <a:t>Cliquez et modifiez le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fld id="{966DF019-1A9C-1542-B30D-421473B34E80}" type="datetimeFigureOut">
              <a:rPr lang="fr-FR" smtClean="0"/>
              <a:pPr/>
              <a:t>11/11/2014</a:t>
            </a:fld>
            <a:endParaRPr lang="fr-F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a:xfrm>
            <a:off x="6553200" y="6356350"/>
            <a:ext cx="2133600" cy="365125"/>
          </a:xfrm>
          <a:prstGeom prst="rect">
            <a:avLst/>
          </a:prstGeom>
        </p:spPr>
        <p:txBody>
          <a:bodyPr/>
          <a:lstStyle/>
          <a:p>
            <a:fld id="{DBCC7FBA-2F97-1841-B6B1-1388AE5B07DF}" type="slidenum">
              <a:rPr lang="fr-FR" smtClean="0"/>
              <a:pPr/>
              <a:t>‹nr.›</a:t>
            </a:fld>
            <a:endParaRPr lang="fr-FR"/>
          </a:p>
        </p:txBody>
      </p:sp>
    </p:spTree>
    <p:extLst>
      <p:ext uri="{BB962C8B-B14F-4D97-AF65-F5344CB8AC3E}">
        <p14:creationId xmlns:p14="http://schemas.microsoft.com/office/powerpoint/2010/main" val="1135131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nl-BE" smtClean="0"/>
              <a:t>Cliquez et modifiez le titre</a:t>
            </a:r>
            <a:endParaRPr lang="fr-F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fld id="{966DF019-1A9C-1542-B30D-421473B34E80}" type="datetimeFigureOut">
              <a:rPr lang="fr-FR" smtClean="0"/>
              <a:pPr/>
              <a:t>11/11/2014</a:t>
            </a:fld>
            <a:endParaRPr lang="fr-F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a:lstStyle/>
          <a:p>
            <a:fld id="{DBCC7FBA-2F97-1841-B6B1-1388AE5B07DF}" type="slidenum">
              <a:rPr lang="fr-FR" smtClean="0"/>
              <a:pPr/>
              <a:t>‹nr.›</a:t>
            </a:fld>
            <a:endParaRPr lang="fr-FR"/>
          </a:p>
        </p:txBody>
      </p:sp>
    </p:spTree>
    <p:extLst>
      <p:ext uri="{BB962C8B-B14F-4D97-AF65-F5344CB8AC3E}">
        <p14:creationId xmlns:p14="http://schemas.microsoft.com/office/powerpoint/2010/main" val="2084813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966DF019-1A9C-1542-B30D-421473B34E80}" type="datetimeFigureOut">
              <a:rPr lang="fr-FR" smtClean="0"/>
              <a:pPr/>
              <a:t>11/11/2014</a:t>
            </a:fld>
            <a:endParaRPr lang="fr-F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p>
            <a:fld id="{DBCC7FBA-2F97-1841-B6B1-1388AE5B07DF}" type="slidenum">
              <a:rPr lang="fr-FR" smtClean="0"/>
              <a:pPr/>
              <a:t>‹nr.›</a:t>
            </a:fld>
            <a:endParaRPr lang="fr-FR"/>
          </a:p>
        </p:txBody>
      </p:sp>
    </p:spTree>
    <p:extLst>
      <p:ext uri="{BB962C8B-B14F-4D97-AF65-F5344CB8AC3E}">
        <p14:creationId xmlns:p14="http://schemas.microsoft.com/office/powerpoint/2010/main" val="2778927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nl-BE" smtClean="0"/>
              <a:t>Cliquez et modifiez le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966DF019-1A9C-1542-B30D-421473B34E80}" type="datetimeFigureOut">
              <a:rPr lang="fr-FR" smtClean="0"/>
              <a:pPr/>
              <a:t>11/11/2014</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DBCC7FBA-2F97-1841-B6B1-1388AE5B07DF}" type="slidenum">
              <a:rPr lang="fr-FR" smtClean="0"/>
              <a:pPr/>
              <a:t>‹nr.›</a:t>
            </a:fld>
            <a:endParaRPr lang="fr-FR"/>
          </a:p>
        </p:txBody>
      </p:sp>
    </p:spTree>
    <p:extLst>
      <p:ext uri="{BB962C8B-B14F-4D97-AF65-F5344CB8AC3E}">
        <p14:creationId xmlns:p14="http://schemas.microsoft.com/office/powerpoint/2010/main" val="2863277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nl-BE"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966DF019-1A9C-1542-B30D-421473B34E80}" type="datetimeFigureOut">
              <a:rPr lang="fr-FR" smtClean="0"/>
              <a:pPr/>
              <a:t>11/11/2014</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DBCC7FBA-2F97-1841-B6B1-1388AE5B07DF}" type="slidenum">
              <a:rPr lang="fr-FR" smtClean="0"/>
              <a:pPr/>
              <a:t>‹nr.›</a:t>
            </a:fld>
            <a:endParaRPr lang="fr-FR"/>
          </a:p>
        </p:txBody>
      </p:sp>
    </p:spTree>
    <p:extLst>
      <p:ext uri="{BB962C8B-B14F-4D97-AF65-F5344CB8AC3E}">
        <p14:creationId xmlns:p14="http://schemas.microsoft.com/office/powerpoint/2010/main" val="339165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Image 4" descr="Kleurvlak04.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159666"/>
          </a:xfrm>
          <a:prstGeom prst="rect">
            <a:avLst/>
          </a:prstGeom>
        </p:spPr>
      </p:pic>
      <p:pic>
        <p:nvPicPr>
          <p:cNvPr id="8" name="Image 7" descr="Veiligheid ik doe mee-01.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742765" y="5663599"/>
            <a:ext cx="1034181" cy="992133"/>
          </a:xfrm>
          <a:prstGeom prst="rect">
            <a:avLst/>
          </a:prstGeom>
        </p:spPr>
      </p:pic>
      <p:pic>
        <p:nvPicPr>
          <p:cNvPr id="2" name="Image 1" descr="WMD-logo_def4.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62629" y="5663599"/>
            <a:ext cx="1177179" cy="992133"/>
          </a:xfrm>
          <a:prstGeom prst="rect">
            <a:avLst/>
          </a:prstGeom>
        </p:spPr>
      </p:pic>
      <p:pic>
        <p:nvPicPr>
          <p:cNvPr id="3" name="Image 2" descr="©-Fullmark-vect-eu-masque.pn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226820" y="4965265"/>
            <a:ext cx="114316" cy="1194401"/>
          </a:xfrm>
          <a:prstGeom prst="rect">
            <a:avLst/>
          </a:prstGeom>
        </p:spPr>
      </p:pic>
    </p:spTree>
    <p:extLst>
      <p:ext uri="{BB962C8B-B14F-4D97-AF65-F5344CB8AC3E}">
        <p14:creationId xmlns:p14="http://schemas.microsoft.com/office/powerpoint/2010/main" val="443634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Veiligheidsbese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505" y="911411"/>
            <a:ext cx="3088754" cy="4630408"/>
          </a:xfrm>
          <a:prstGeom prst="rect">
            <a:avLst/>
          </a:prstGeom>
          <a:effectLst>
            <a:outerShdw blurRad="50800" dist="38100" dir="2700000" algn="tl" rotWithShape="0">
              <a:srgbClr val="000000">
                <a:alpha val="43000"/>
              </a:srgbClr>
            </a:outerShdw>
          </a:effectLst>
        </p:spPr>
      </p:pic>
      <p:pic>
        <p:nvPicPr>
          <p:cNvPr id="5" name="Image 4" descr="postinterro.jpg"/>
          <p:cNvPicPr>
            <a:picLocks/>
          </p:cNvPicPr>
          <p:nvPr/>
        </p:nvPicPr>
        <p:blipFill>
          <a:blip r:embed="rId4">
            <a:extLst>
              <a:ext uri="{28A0092B-C50C-407E-A947-70E740481C1C}">
                <a14:useLocalDpi xmlns:a14="http://schemas.microsoft.com/office/drawing/2010/main" val="0"/>
              </a:ext>
            </a:extLst>
          </a:blip>
          <a:stretch>
            <a:fillRect/>
          </a:stretch>
        </p:blipFill>
        <p:spPr>
          <a:xfrm>
            <a:off x="4629600" y="911411"/>
            <a:ext cx="3088800" cy="4630408"/>
          </a:xfrm>
          <a:prstGeom prst="rect">
            <a:avLst/>
          </a:prstGeom>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903432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085" y="1214394"/>
            <a:ext cx="6950944" cy="3608306"/>
          </a:xfrm>
          <a:prstGeom prst="rect">
            <a:avLst/>
          </a:prstGeom>
        </p:spPr>
      </p:pic>
      <p:sp>
        <p:nvSpPr>
          <p:cNvPr id="4" name="Espace réservé du contenu 2"/>
          <p:cNvSpPr>
            <a:spLocks noGrp="1"/>
          </p:cNvSpPr>
          <p:nvPr>
            <p:ph idx="1"/>
          </p:nvPr>
        </p:nvSpPr>
        <p:spPr>
          <a:xfrm>
            <a:off x="1086085" y="1214394"/>
            <a:ext cx="6950944" cy="4525963"/>
          </a:xfrm>
        </p:spPr>
        <p:txBody>
          <a:bodyPr/>
          <a:lstStyle/>
          <a:p>
            <a:pPr marL="0" indent="0" algn="ctr">
              <a:buNone/>
            </a:pPr>
            <a:r>
              <a:rPr lang="fr-FR" b="1" dirty="0" smtClean="0">
                <a:solidFill>
                  <a:srgbClr val="FFFFFF"/>
                </a:solidFill>
              </a:rPr>
              <a:t>IK DOE HET VEILIG OF IK DOE HET NIET!</a:t>
            </a:r>
          </a:p>
          <a:p>
            <a:pPr marL="0" indent="0">
              <a:buNone/>
            </a:pPr>
            <a:endParaRPr lang="fr-FR" dirty="0"/>
          </a:p>
        </p:txBody>
      </p:sp>
      <p:pic>
        <p:nvPicPr>
          <p:cNvPr id="5" name="Image 4" descr="XX-Implication-0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3976" y="2214000"/>
            <a:ext cx="2772111" cy="416306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68634560"/>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Veiligheidsbese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4804" y="911412"/>
            <a:ext cx="3096455" cy="4641952"/>
          </a:xfrm>
          <a:prstGeom prst="rect">
            <a:avLst/>
          </a:prstGeom>
          <a:effectLst>
            <a:outerShdw blurRad="50800" dist="38100" dir="2700000" algn="tl" rotWithShape="0">
              <a:srgbClr val="000000">
                <a:alpha val="43000"/>
              </a:srgbClr>
            </a:outerShdw>
          </a:effectLst>
        </p:spPr>
      </p:pic>
      <p:pic>
        <p:nvPicPr>
          <p:cNvPr id="2" name="Image 1" descr="Veiligheidsbesef tekst.jpg"/>
          <p:cNvPicPr preferRelativeResize="0">
            <a:picLocks/>
          </p:cNvPicPr>
          <p:nvPr/>
        </p:nvPicPr>
        <p:blipFill>
          <a:blip r:embed="rId4">
            <a:extLst>
              <a:ext uri="{28A0092B-C50C-407E-A947-70E740481C1C}">
                <a14:useLocalDpi xmlns:a14="http://schemas.microsoft.com/office/drawing/2010/main" val="0"/>
              </a:ext>
            </a:extLst>
          </a:blip>
          <a:stretch>
            <a:fillRect/>
          </a:stretch>
        </p:blipFill>
        <p:spPr>
          <a:xfrm>
            <a:off x="4629600" y="911411"/>
            <a:ext cx="3088800" cy="4629600"/>
          </a:xfrm>
          <a:prstGeom prst="rect">
            <a:avLst/>
          </a:prstGeom>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8942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Kleurvlak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70914" y="816134"/>
            <a:ext cx="7729554" cy="4915926"/>
          </a:xfrm>
          <a:prstGeom prst="rect">
            <a:avLst/>
          </a:prstGeom>
        </p:spPr>
      </p:pic>
      <p:sp>
        <p:nvSpPr>
          <p:cNvPr id="3" name="Espace réservé du contenu 2"/>
          <p:cNvSpPr>
            <a:spLocks noGrp="1"/>
          </p:cNvSpPr>
          <p:nvPr>
            <p:ph idx="1"/>
          </p:nvPr>
        </p:nvSpPr>
        <p:spPr>
          <a:xfrm>
            <a:off x="1403557" y="1589520"/>
            <a:ext cx="6566636" cy="1654582"/>
          </a:xfrm>
        </p:spPr>
        <p:txBody>
          <a:bodyPr/>
          <a:lstStyle/>
          <a:p>
            <a:pPr lvl="0"/>
            <a:r>
              <a:rPr lang="nl-NL" sz="2400" i="1" dirty="0">
                <a:solidFill>
                  <a:schemeClr val="bg1"/>
                </a:solidFill>
              </a:rPr>
              <a:t>Ik ben als eerste betrokken bij mijn </a:t>
            </a:r>
            <a:r>
              <a:rPr lang="nl-NL" sz="2400" i="1" dirty="0" smtClean="0">
                <a:solidFill>
                  <a:schemeClr val="bg1"/>
                </a:solidFill>
              </a:rPr>
              <a:t>veiligheid</a:t>
            </a:r>
            <a:r>
              <a:rPr lang="nl-NL" sz="2400" i="1" dirty="0">
                <a:solidFill>
                  <a:schemeClr val="bg1"/>
                </a:solidFill>
              </a:rPr>
              <a:t>.</a:t>
            </a:r>
            <a:endParaRPr lang="fr-FR" sz="2400" dirty="0">
              <a:solidFill>
                <a:schemeClr val="bg1"/>
              </a:solidFill>
            </a:endParaRPr>
          </a:p>
          <a:p>
            <a:pPr lvl="0"/>
            <a:r>
              <a:rPr lang="nl-NL" sz="2400" i="1" dirty="0">
                <a:solidFill>
                  <a:schemeClr val="bg1"/>
                </a:solidFill>
              </a:rPr>
              <a:t>Ik sta open voor verbeteringen op het vlak van veiligheid.</a:t>
            </a:r>
            <a:endParaRPr lang="fr-FR" sz="2400" dirty="0">
              <a:solidFill>
                <a:schemeClr val="bg1"/>
              </a:solidFill>
            </a:endParaRPr>
          </a:p>
          <a:p>
            <a:pPr lvl="0"/>
            <a:r>
              <a:rPr lang="nl-BE" sz="2400" i="1" dirty="0" smtClean="0">
                <a:solidFill>
                  <a:schemeClr val="bg1"/>
                </a:solidFill>
              </a:rPr>
              <a:t>Ik besef dat veilig werken geen spel is.</a:t>
            </a:r>
            <a:endParaRPr lang="fr-FR" sz="2400" dirty="0">
              <a:solidFill>
                <a:schemeClr val="bg1"/>
              </a:solidFill>
            </a:endParaRPr>
          </a:p>
          <a:p>
            <a:pPr lvl="0"/>
            <a:r>
              <a:rPr lang="nl-NL" sz="2400" i="1" dirty="0" smtClean="0">
                <a:solidFill>
                  <a:schemeClr val="bg1"/>
                </a:solidFill>
              </a:rPr>
              <a:t>Ik </a:t>
            </a:r>
            <a:r>
              <a:rPr lang="nl-NL" sz="2400" i="1" dirty="0">
                <a:solidFill>
                  <a:schemeClr val="bg1"/>
                </a:solidFill>
              </a:rPr>
              <a:t>denk </a:t>
            </a:r>
            <a:r>
              <a:rPr lang="nl-NL" sz="2400" i="1" dirty="0" smtClean="0">
                <a:solidFill>
                  <a:schemeClr val="bg1"/>
                </a:solidFill>
              </a:rPr>
              <a:t>na</a:t>
            </a:r>
            <a:r>
              <a:rPr lang="nl-NL" sz="2400" i="1" dirty="0">
                <a:solidFill>
                  <a:schemeClr val="bg1"/>
                </a:solidFill>
              </a:rPr>
              <a:t> </a:t>
            </a:r>
            <a:r>
              <a:rPr lang="nl-NL" sz="2400" i="1" dirty="0" smtClean="0">
                <a:solidFill>
                  <a:schemeClr val="bg1"/>
                </a:solidFill>
              </a:rPr>
              <a:t>en </a:t>
            </a:r>
            <a:r>
              <a:rPr lang="nl-NL" sz="2400" i="1" dirty="0">
                <a:solidFill>
                  <a:schemeClr val="bg1"/>
                </a:solidFill>
              </a:rPr>
              <a:t>zet mij </a:t>
            </a:r>
            <a:r>
              <a:rPr lang="nl-NL" sz="2400" i="1" dirty="0" smtClean="0">
                <a:solidFill>
                  <a:schemeClr val="bg1"/>
                </a:solidFill>
              </a:rPr>
              <a:t>in voor veilig werken. </a:t>
            </a:r>
            <a:endParaRPr lang="fr-FR" sz="2400" dirty="0">
              <a:solidFill>
                <a:schemeClr val="bg1"/>
              </a:solidFill>
            </a:endParaRPr>
          </a:p>
          <a:p>
            <a:pPr lvl="0"/>
            <a:r>
              <a:rPr lang="nl-NL" sz="2400" i="1" dirty="0">
                <a:solidFill>
                  <a:schemeClr val="bg1"/>
                </a:solidFill>
              </a:rPr>
              <a:t>Ik observeer en meld eventuele risico’s om een ongeval te vermijden. </a:t>
            </a:r>
            <a:endParaRPr lang="fr-FR" sz="2400" dirty="0">
              <a:solidFill>
                <a:schemeClr val="bg1"/>
              </a:solidFill>
            </a:endParaRPr>
          </a:p>
        </p:txBody>
      </p:sp>
      <p:sp>
        <p:nvSpPr>
          <p:cNvPr id="6" name="ZoneTexte 5"/>
          <p:cNvSpPr txBox="1"/>
          <p:nvPr/>
        </p:nvSpPr>
        <p:spPr>
          <a:xfrm>
            <a:off x="1403557" y="1138304"/>
            <a:ext cx="2477211" cy="461665"/>
          </a:xfrm>
          <a:prstGeom prst="rect">
            <a:avLst/>
          </a:prstGeom>
          <a:noFill/>
        </p:spPr>
        <p:txBody>
          <a:bodyPr wrap="none" rtlCol="0">
            <a:spAutoFit/>
          </a:bodyPr>
          <a:lstStyle/>
          <a:p>
            <a:r>
              <a:rPr lang="fr-FR" sz="2400" b="1" dirty="0" smtClean="0"/>
              <a:t>PRAKTISCHE TIPS!</a:t>
            </a:r>
            <a:endParaRPr lang="fr-FR" sz="2400" b="1" dirty="0"/>
          </a:p>
        </p:txBody>
      </p:sp>
    </p:spTree>
    <p:extLst>
      <p:ext uri="{BB962C8B-B14F-4D97-AF65-F5344CB8AC3E}">
        <p14:creationId xmlns:p14="http://schemas.microsoft.com/office/powerpoint/2010/main" val="2603537344"/>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us-titre 2"/>
          <p:cNvSpPr txBox="1">
            <a:spLocks/>
          </p:cNvSpPr>
          <p:nvPr/>
        </p:nvSpPr>
        <p:spPr>
          <a:xfrm>
            <a:off x="685069" y="576034"/>
            <a:ext cx="7786394" cy="17526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fr-FR" sz="6000" b="1" dirty="0" smtClean="0">
                <a:solidFill>
                  <a:schemeClr val="bg1">
                    <a:lumMod val="65000"/>
                  </a:schemeClr>
                </a:solidFill>
                <a:effectLst>
                  <a:outerShdw blurRad="50800" dist="38100" dir="2700000" algn="tl" rotWithShape="0">
                    <a:srgbClr val="000000">
                      <a:alpha val="43000"/>
                    </a:srgbClr>
                  </a:outerShdw>
                </a:effectLst>
              </a:rPr>
              <a:t>BESEF VAN VEILIGHEID</a:t>
            </a:r>
            <a:endParaRPr lang="fr-FR" sz="6000" b="1" dirty="0">
              <a:solidFill>
                <a:schemeClr val="bg1">
                  <a:lumMod val="65000"/>
                </a:schemeClr>
              </a:solidFill>
              <a:effectLst>
                <a:outerShdw blurRad="50800" dist="38100" dir="2700000" algn="tl" rotWithShape="0">
                  <a:srgbClr val="000000">
                    <a:alpha val="43000"/>
                  </a:srgbClr>
                </a:outerShdw>
              </a:effectLst>
            </a:endParaRPr>
          </a:p>
        </p:txBody>
      </p:sp>
      <p:pic>
        <p:nvPicPr>
          <p:cNvPr id="2" name="Image 1" descr="Kleurvlak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8075" y="1580559"/>
            <a:ext cx="6875295" cy="4266755"/>
          </a:xfrm>
          <a:prstGeom prst="rect">
            <a:avLst/>
          </a:prstGeom>
        </p:spPr>
      </p:pic>
      <p:sp>
        <p:nvSpPr>
          <p:cNvPr id="3" name="Rectangle 2"/>
          <p:cNvSpPr/>
          <p:nvPr/>
        </p:nvSpPr>
        <p:spPr>
          <a:xfrm>
            <a:off x="2285435" y="2547252"/>
            <a:ext cx="5851301" cy="1938992"/>
          </a:xfrm>
          <a:prstGeom prst="rect">
            <a:avLst/>
          </a:prstGeom>
          <a:noFill/>
          <a:ln w="25400">
            <a:noFill/>
          </a:ln>
        </p:spPr>
        <p:txBody>
          <a:bodyPr wrap="square">
            <a:spAutoFit/>
          </a:bodyPr>
          <a:lstStyle/>
          <a:p>
            <a:pPr defTabSz="914400"/>
            <a:r>
              <a:rPr lang="nl-NL" sz="2400" b="1" dirty="0">
                <a:solidFill>
                  <a:schemeClr val="bg1"/>
                </a:solidFill>
              </a:rPr>
              <a:t>Dit thema is </a:t>
            </a:r>
            <a:r>
              <a:rPr lang="nl-NL" sz="2400" b="1" dirty="0" smtClean="0">
                <a:solidFill>
                  <a:schemeClr val="bg1"/>
                </a:solidFill>
              </a:rPr>
              <a:t>dus voor </a:t>
            </a:r>
            <a:r>
              <a:rPr lang="nl-NL" sz="2400" b="1" dirty="0">
                <a:solidFill>
                  <a:schemeClr val="bg1"/>
                </a:solidFill>
              </a:rPr>
              <a:t>ons allemaal bedoeld. </a:t>
            </a:r>
            <a:r>
              <a:rPr lang="nl-NL" sz="2400" b="1" dirty="0" smtClean="0">
                <a:solidFill>
                  <a:schemeClr val="bg1"/>
                </a:solidFill>
              </a:rPr>
              <a:t>Veiligheid </a:t>
            </a:r>
            <a:r>
              <a:rPr lang="nl-NL" sz="2400" b="1" dirty="0">
                <a:solidFill>
                  <a:schemeClr val="bg1"/>
                </a:solidFill>
              </a:rPr>
              <a:t>is niet </a:t>
            </a:r>
            <a:r>
              <a:rPr lang="nl-NL" sz="2400" b="1" dirty="0" smtClean="0">
                <a:solidFill>
                  <a:schemeClr val="bg1"/>
                </a:solidFill>
              </a:rPr>
              <a:t>de zaak van iemand anders. Ik </a:t>
            </a:r>
            <a:r>
              <a:rPr lang="nl-NL" sz="2400" b="1" dirty="0">
                <a:solidFill>
                  <a:schemeClr val="bg1"/>
                </a:solidFill>
              </a:rPr>
              <a:t>ben als eerste verantwoordelijk voor mijn </a:t>
            </a:r>
            <a:r>
              <a:rPr lang="nl-NL" sz="2400" b="1" dirty="0" smtClean="0">
                <a:solidFill>
                  <a:schemeClr val="bg1"/>
                </a:solidFill>
              </a:rPr>
              <a:t>veiligheid.  “Ik </a:t>
            </a:r>
            <a:r>
              <a:rPr lang="nl-NL" sz="2400" b="1" dirty="0">
                <a:solidFill>
                  <a:schemeClr val="bg1"/>
                </a:solidFill>
              </a:rPr>
              <a:t>wil zonder brokken en gezond naar huis kunnen </a:t>
            </a:r>
            <a:r>
              <a:rPr lang="nl-NL" sz="2400" b="1" dirty="0" smtClean="0">
                <a:solidFill>
                  <a:schemeClr val="bg1"/>
                </a:solidFill>
              </a:rPr>
              <a:t>gaan.”</a:t>
            </a:r>
            <a:endParaRPr lang="nl-NL" sz="2400" b="1" dirty="0">
              <a:solidFill>
                <a:schemeClr val="bg1"/>
              </a:solidFill>
            </a:endParaRPr>
          </a:p>
        </p:txBody>
      </p:sp>
      <p:sp>
        <p:nvSpPr>
          <p:cNvPr id="5" name="ZoneTexte 4"/>
          <p:cNvSpPr txBox="1"/>
          <p:nvPr/>
        </p:nvSpPr>
        <p:spPr>
          <a:xfrm>
            <a:off x="2285435" y="1816833"/>
            <a:ext cx="1303211" cy="461665"/>
          </a:xfrm>
          <a:prstGeom prst="rect">
            <a:avLst/>
          </a:prstGeom>
          <a:noFill/>
        </p:spPr>
        <p:txBody>
          <a:bodyPr wrap="none" rtlCol="0">
            <a:spAutoFit/>
          </a:bodyPr>
          <a:lstStyle/>
          <a:p>
            <a:r>
              <a:rPr lang="fr-FR" sz="2400" b="1" dirty="0" smtClean="0"/>
              <a:t>BESLUIT:</a:t>
            </a:r>
            <a:endParaRPr lang="fr-FR" sz="2400" b="1" dirty="0"/>
          </a:p>
        </p:txBody>
      </p:sp>
    </p:spTree>
    <p:extLst>
      <p:ext uri="{BB962C8B-B14F-4D97-AF65-F5344CB8AC3E}">
        <p14:creationId xmlns:p14="http://schemas.microsoft.com/office/powerpoint/2010/main" val="17264691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us-titre 2"/>
          <p:cNvSpPr txBox="1">
            <a:spLocks/>
          </p:cNvSpPr>
          <p:nvPr/>
        </p:nvSpPr>
        <p:spPr>
          <a:xfrm>
            <a:off x="685069" y="576034"/>
            <a:ext cx="7786394" cy="17526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fr-FR" sz="6000" b="1" dirty="0" smtClean="0">
                <a:solidFill>
                  <a:schemeClr val="bg1">
                    <a:lumMod val="65000"/>
                  </a:schemeClr>
                </a:solidFill>
                <a:effectLst>
                  <a:outerShdw blurRad="50800" dist="38100" dir="2700000" algn="tl" rotWithShape="0">
                    <a:srgbClr val="000000">
                      <a:alpha val="43000"/>
                    </a:srgbClr>
                  </a:outerShdw>
                </a:effectLst>
              </a:rPr>
              <a:t>BESEF VAN VEILIGHEID</a:t>
            </a:r>
            <a:endParaRPr lang="fr-FR" sz="6000" b="1" dirty="0">
              <a:solidFill>
                <a:schemeClr val="bg1">
                  <a:lumMod val="65000"/>
                </a:schemeClr>
              </a:solidFill>
              <a:effectLst>
                <a:outerShdw blurRad="50800" dist="38100" dir="2700000" algn="tl" rotWithShape="0">
                  <a:srgbClr val="000000">
                    <a:alpha val="43000"/>
                  </a:srgbClr>
                </a:outerShdw>
              </a:effectLst>
            </a:endParaRPr>
          </a:p>
        </p:txBody>
      </p:sp>
      <p:pic>
        <p:nvPicPr>
          <p:cNvPr id="2" name="Image 1" descr="Kleurvlak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8075" y="1580559"/>
            <a:ext cx="6875295" cy="4266755"/>
          </a:xfrm>
          <a:prstGeom prst="rect">
            <a:avLst/>
          </a:prstGeom>
        </p:spPr>
      </p:pic>
      <p:sp>
        <p:nvSpPr>
          <p:cNvPr id="3" name="Rectangle 2"/>
          <p:cNvSpPr/>
          <p:nvPr/>
        </p:nvSpPr>
        <p:spPr>
          <a:xfrm>
            <a:off x="2285435" y="2547252"/>
            <a:ext cx="5851301" cy="1569660"/>
          </a:xfrm>
          <a:prstGeom prst="rect">
            <a:avLst/>
          </a:prstGeom>
          <a:noFill/>
          <a:ln w="25400">
            <a:noFill/>
          </a:ln>
        </p:spPr>
        <p:txBody>
          <a:bodyPr wrap="square">
            <a:spAutoFit/>
          </a:bodyPr>
          <a:lstStyle/>
          <a:p>
            <a:pPr algn="ctr" defTabSz="914400"/>
            <a:r>
              <a:rPr lang="nl-NL" sz="9600" b="1" dirty="0" smtClean="0">
                <a:solidFill>
                  <a:schemeClr val="bg1"/>
                </a:solidFill>
              </a:rPr>
              <a:t>VRAGEN?</a:t>
            </a:r>
            <a:endParaRPr lang="nl-NL" sz="9600" b="1" dirty="0">
              <a:solidFill>
                <a:schemeClr val="bg1"/>
              </a:solidFill>
            </a:endParaRPr>
          </a:p>
        </p:txBody>
      </p:sp>
    </p:spTree>
    <p:extLst>
      <p:ext uri="{BB962C8B-B14F-4D97-AF65-F5344CB8AC3E}">
        <p14:creationId xmlns:p14="http://schemas.microsoft.com/office/powerpoint/2010/main" val="27256850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B.jpg"/>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087200" y="1214394"/>
            <a:ext cx="6951600" cy="3608306"/>
          </a:xfrm>
          <a:prstGeom prst="rect">
            <a:avLst/>
          </a:prstGeom>
        </p:spPr>
      </p:pic>
      <p:pic>
        <p:nvPicPr>
          <p:cNvPr id="8" name="Image 7" descr="PS-10033-spg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3976" y="2214000"/>
            <a:ext cx="2772111" cy="4163064"/>
          </a:xfrm>
          <a:prstGeom prst="rect">
            <a:avLst/>
          </a:prstGeom>
        </p:spPr>
      </p:pic>
      <p:sp>
        <p:nvSpPr>
          <p:cNvPr id="4" name="Espace réservé du contenu 2"/>
          <p:cNvSpPr txBox="1">
            <a:spLocks/>
          </p:cNvSpPr>
          <p:nvPr/>
        </p:nvSpPr>
        <p:spPr>
          <a:xfrm>
            <a:off x="1069376" y="1194238"/>
            <a:ext cx="6969424"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nl-BE" b="1" dirty="0" smtClean="0">
                <a:solidFill>
                  <a:schemeClr val="bg1"/>
                </a:solidFill>
              </a:rPr>
              <a:t>FOUTIEF BEDIENEN VAN EEN MACHINE</a:t>
            </a:r>
          </a:p>
          <a:p>
            <a:pPr marL="0" indent="0" algn="ctr">
              <a:buFont typeface="Arial"/>
              <a:buNone/>
            </a:pPr>
            <a:endParaRPr lang="fr-FR" dirty="0"/>
          </a:p>
        </p:txBody>
      </p:sp>
      <p:sp>
        <p:nvSpPr>
          <p:cNvPr id="6" name="Rectangle 5"/>
          <p:cNvSpPr/>
          <p:nvPr/>
        </p:nvSpPr>
        <p:spPr>
          <a:xfrm>
            <a:off x="4975597" y="852279"/>
            <a:ext cx="1659429" cy="3170099"/>
          </a:xfrm>
          <a:prstGeom prst="rect">
            <a:avLst/>
          </a:prstGeom>
        </p:spPr>
        <p:txBody>
          <a:bodyPr wrap="none">
            <a:spAutoFit/>
          </a:bodyPr>
          <a:lstStyle/>
          <a:p>
            <a:r>
              <a:rPr lang="fr-FR" sz="20000" dirty="0">
                <a:solidFill>
                  <a:srgbClr val="FF0000"/>
                </a:solidFill>
                <a:effectLst>
                  <a:outerShdw blurRad="50800" dist="38100" dir="2700000" algn="tl" rotWithShape="0">
                    <a:srgbClr val="000000">
                      <a:alpha val="43000"/>
                    </a:srgbClr>
                  </a:outerShdw>
                </a:effectLst>
                <a:latin typeface="Zapf Dingbats"/>
                <a:ea typeface="Zapf Dingbats"/>
                <a:cs typeface="Zapf Dingbats"/>
              </a:rPr>
              <a:t>✗</a:t>
            </a:r>
            <a:endParaRPr lang="fr-FR" sz="20000" dirty="0">
              <a:solidFill>
                <a:srgbClr val="FF0000"/>
              </a:solidFill>
              <a:effectLst>
                <a:outerShdw blurRad="50800" dist="38100" dir="2700000" algn="tl" rotWithShape="0">
                  <a:srgbClr val="000000">
                    <a:alpha val="43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B.jpg"/>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087200" y="1214394"/>
            <a:ext cx="6951600" cy="3608306"/>
          </a:xfrm>
          <a:prstGeom prst="rect">
            <a:avLst/>
          </a:prstGeom>
        </p:spPr>
      </p:pic>
      <p:sp>
        <p:nvSpPr>
          <p:cNvPr id="8" name="Espace réservé du contenu 2"/>
          <p:cNvSpPr txBox="1">
            <a:spLocks/>
          </p:cNvSpPr>
          <p:nvPr/>
        </p:nvSpPr>
        <p:spPr>
          <a:xfrm>
            <a:off x="1069376" y="1194238"/>
            <a:ext cx="6917526"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fr-FR" b="1" dirty="0" smtClean="0">
                <a:solidFill>
                  <a:srgbClr val="FFFFFF"/>
                </a:solidFill>
              </a:rPr>
              <a:t>GEEN MACHO GEDRAG</a:t>
            </a:r>
          </a:p>
          <a:p>
            <a:pPr marL="0" indent="0">
              <a:buFont typeface="Arial"/>
              <a:buNone/>
            </a:pPr>
            <a:endParaRPr lang="fr-FR" dirty="0"/>
          </a:p>
        </p:txBody>
      </p:sp>
      <p:pic>
        <p:nvPicPr>
          <p:cNvPr id="2" name="Image 1" descr="XX-Star (9).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3976" y="2214000"/>
            <a:ext cx="2772111" cy="4163064"/>
          </a:xfrm>
          <a:prstGeom prst="rect">
            <a:avLst/>
          </a:prstGeom>
          <a:effectLst>
            <a:outerShdw blurRad="50800" dist="38100" dir="2700000" algn="tl" rotWithShape="0">
              <a:prstClr val="black">
                <a:alpha val="40000"/>
              </a:prstClr>
            </a:outerShdw>
          </a:effectLst>
        </p:spPr>
      </p:pic>
      <p:sp>
        <p:nvSpPr>
          <p:cNvPr id="3" name="Rectangle 2"/>
          <p:cNvSpPr/>
          <p:nvPr/>
        </p:nvSpPr>
        <p:spPr>
          <a:xfrm>
            <a:off x="4975597" y="852279"/>
            <a:ext cx="1659429" cy="3170099"/>
          </a:xfrm>
          <a:prstGeom prst="rect">
            <a:avLst/>
          </a:prstGeom>
        </p:spPr>
        <p:txBody>
          <a:bodyPr wrap="none">
            <a:spAutoFit/>
          </a:bodyPr>
          <a:lstStyle/>
          <a:p>
            <a:r>
              <a:rPr lang="fr-FR" sz="20000" dirty="0">
                <a:solidFill>
                  <a:srgbClr val="FF0000"/>
                </a:solidFill>
                <a:effectLst>
                  <a:outerShdw blurRad="50800" dist="38100" dir="2700000" algn="tl" rotWithShape="0">
                    <a:srgbClr val="000000">
                      <a:alpha val="43000"/>
                    </a:srgbClr>
                  </a:outerShdw>
                </a:effectLst>
                <a:latin typeface="Zapf Dingbats"/>
                <a:ea typeface="Zapf Dingbats"/>
                <a:cs typeface="Zapf Dingbats"/>
              </a:rPr>
              <a:t>✗</a:t>
            </a:r>
            <a:endParaRPr lang="fr-FR" sz="20000" dirty="0">
              <a:solidFill>
                <a:srgbClr val="FF0000"/>
              </a:solidFill>
              <a:effectLst>
                <a:outerShdw blurRad="50800" dist="38100" dir="2700000" algn="tl" rotWithShape="0">
                  <a:srgbClr val="000000">
                    <a:alpha val="43000"/>
                  </a:srgbClr>
                </a:outerShdw>
              </a:effectLst>
            </a:endParaRPr>
          </a:p>
        </p:txBody>
      </p:sp>
    </p:spTree>
    <p:extLst>
      <p:ext uri="{BB962C8B-B14F-4D97-AF65-F5344CB8AC3E}">
        <p14:creationId xmlns:p14="http://schemas.microsoft.com/office/powerpoint/2010/main" val="1217061787"/>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B.jpg"/>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070491" y="1229912"/>
            <a:ext cx="6951600" cy="3608306"/>
          </a:xfrm>
          <a:prstGeom prst="rect">
            <a:avLst/>
          </a:prstGeom>
        </p:spPr>
      </p:pic>
      <p:pic>
        <p:nvPicPr>
          <p:cNvPr id="4" name="Image 3" descr="XX-ZA2 (6).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3975" y="2212700"/>
            <a:ext cx="2772111" cy="4163064"/>
          </a:xfrm>
          <a:prstGeom prst="rect">
            <a:avLst/>
          </a:prstGeom>
          <a:effectLst>
            <a:outerShdw blurRad="50800" dist="38100" dir="2700000" algn="tl" rotWithShape="0">
              <a:prstClr val="black">
                <a:alpha val="40000"/>
              </a:prstClr>
            </a:outerShdw>
          </a:effectLst>
        </p:spPr>
      </p:pic>
      <p:sp>
        <p:nvSpPr>
          <p:cNvPr id="8" name="Espace réservé du contenu 2"/>
          <p:cNvSpPr txBox="1">
            <a:spLocks/>
          </p:cNvSpPr>
          <p:nvPr/>
        </p:nvSpPr>
        <p:spPr>
          <a:xfrm>
            <a:off x="1087200" y="1234042"/>
            <a:ext cx="6951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fr-FR" b="1" dirty="0" smtClean="0">
                <a:solidFill>
                  <a:srgbClr val="FFFFFF"/>
                </a:solidFill>
              </a:rPr>
              <a:t>GEEN OVERHAASTING</a:t>
            </a:r>
          </a:p>
          <a:p>
            <a:pPr marL="0" indent="0">
              <a:buFont typeface="Arial"/>
              <a:buNone/>
            </a:pPr>
            <a:endParaRPr lang="fr-FR" dirty="0"/>
          </a:p>
        </p:txBody>
      </p:sp>
      <p:sp>
        <p:nvSpPr>
          <p:cNvPr id="9" name="Rectangle 8"/>
          <p:cNvSpPr/>
          <p:nvPr/>
        </p:nvSpPr>
        <p:spPr>
          <a:xfrm>
            <a:off x="4975597" y="852279"/>
            <a:ext cx="1659429" cy="3170099"/>
          </a:xfrm>
          <a:prstGeom prst="rect">
            <a:avLst/>
          </a:prstGeom>
        </p:spPr>
        <p:txBody>
          <a:bodyPr wrap="none">
            <a:spAutoFit/>
          </a:bodyPr>
          <a:lstStyle/>
          <a:p>
            <a:r>
              <a:rPr lang="fr-FR" sz="20000" dirty="0">
                <a:solidFill>
                  <a:srgbClr val="FF0000"/>
                </a:solidFill>
                <a:effectLst>
                  <a:outerShdw blurRad="50800" dist="38100" dir="2700000" algn="tl" rotWithShape="0">
                    <a:srgbClr val="000000">
                      <a:alpha val="43000"/>
                    </a:srgbClr>
                  </a:outerShdw>
                </a:effectLst>
                <a:latin typeface="Zapf Dingbats"/>
                <a:ea typeface="Zapf Dingbats"/>
                <a:cs typeface="Zapf Dingbats"/>
              </a:rPr>
              <a:t>✗</a:t>
            </a:r>
            <a:endParaRPr lang="fr-FR" sz="20000" dirty="0">
              <a:solidFill>
                <a:srgbClr val="FF0000"/>
              </a:solidFill>
              <a:effectLst>
                <a:outerShdw blurRad="50800" dist="38100" dir="2700000" algn="tl" rotWithShape="0">
                  <a:srgbClr val="000000">
                    <a:alpha val="43000"/>
                  </a:srgbClr>
                </a:outerShdw>
              </a:effectLst>
            </a:endParaRPr>
          </a:p>
        </p:txBody>
      </p:sp>
    </p:spTree>
    <p:extLst>
      <p:ext uri="{BB962C8B-B14F-4D97-AF65-F5344CB8AC3E}">
        <p14:creationId xmlns:p14="http://schemas.microsoft.com/office/powerpoint/2010/main" val="1368292305"/>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Kleurvlak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2773" y="4642623"/>
            <a:ext cx="2050939" cy="1625297"/>
          </a:xfrm>
          <a:prstGeom prst="rect">
            <a:avLst/>
          </a:prstGeom>
        </p:spPr>
      </p:pic>
      <p:pic>
        <p:nvPicPr>
          <p:cNvPr id="5" name="Image 4" descr="Kleurvlak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379318" y="816134"/>
            <a:ext cx="6543071" cy="4161334"/>
          </a:xfrm>
          <a:prstGeom prst="rect">
            <a:avLst/>
          </a:prstGeom>
        </p:spPr>
      </p:pic>
      <p:sp>
        <p:nvSpPr>
          <p:cNvPr id="3" name="Espace réservé du contenu 2"/>
          <p:cNvSpPr>
            <a:spLocks noGrp="1"/>
          </p:cNvSpPr>
          <p:nvPr>
            <p:ph idx="1"/>
          </p:nvPr>
        </p:nvSpPr>
        <p:spPr>
          <a:xfrm>
            <a:off x="1923645" y="1689792"/>
            <a:ext cx="5539585" cy="1654582"/>
          </a:xfrm>
        </p:spPr>
        <p:txBody>
          <a:bodyPr/>
          <a:lstStyle/>
          <a:p>
            <a:pPr marL="0" indent="0">
              <a:buNone/>
            </a:pPr>
            <a:r>
              <a:rPr lang="nl-NL" sz="2400" b="1" dirty="0" smtClean="0">
                <a:solidFill>
                  <a:srgbClr val="FFFFFF"/>
                </a:solidFill>
              </a:rPr>
              <a:t>Naast andere actoren (?), is er iemand die heel belangrijk is voor jouw veiligheid en die van anderen.</a:t>
            </a:r>
            <a:endParaRPr lang="nl-NL" sz="2400" b="1" dirty="0">
              <a:solidFill>
                <a:srgbClr val="FFFFFF"/>
              </a:solidFill>
            </a:endParaRPr>
          </a:p>
        </p:txBody>
      </p:sp>
      <p:sp>
        <p:nvSpPr>
          <p:cNvPr id="2" name="ZoneTexte 1"/>
          <p:cNvSpPr txBox="1"/>
          <p:nvPr/>
        </p:nvSpPr>
        <p:spPr>
          <a:xfrm>
            <a:off x="3612103" y="4795020"/>
            <a:ext cx="1818978" cy="1015663"/>
          </a:xfrm>
          <a:prstGeom prst="rect">
            <a:avLst/>
          </a:prstGeom>
          <a:noFill/>
        </p:spPr>
        <p:txBody>
          <a:bodyPr wrap="none" rtlCol="0">
            <a:spAutoFit/>
          </a:bodyPr>
          <a:lstStyle/>
          <a:p>
            <a:r>
              <a:rPr lang="fr-FR" sz="6000" b="1" dirty="0" smtClean="0">
                <a:solidFill>
                  <a:srgbClr val="FFFFFF"/>
                </a:solidFill>
                <a:effectLst>
                  <a:outerShdw blurRad="50800" dist="38100" dir="2700000" algn="tl" rotWithShape="0">
                    <a:srgbClr val="000000">
                      <a:alpha val="43000"/>
                    </a:srgbClr>
                  </a:outerShdw>
                </a:effectLst>
              </a:rPr>
              <a:t>WIE?</a:t>
            </a:r>
            <a:endParaRPr lang="fr-FR" sz="6000" b="1" dirty="0">
              <a:solidFill>
                <a:srgbClr val="FFFFFF"/>
              </a:solidFill>
              <a:effectLst>
                <a:outerShdw blurRad="50800" dist="38100" dir="2700000" algn="tl" rotWithShape="0">
                  <a:srgbClr val="000000">
                    <a:alpha val="43000"/>
                  </a:srgbClr>
                </a:outerShdw>
              </a:effectLst>
            </a:endParaRPr>
          </a:p>
        </p:txBody>
      </p:sp>
      <p:sp>
        <p:nvSpPr>
          <p:cNvPr id="6" name="ZoneTexte 5"/>
          <p:cNvSpPr txBox="1"/>
          <p:nvPr/>
        </p:nvSpPr>
        <p:spPr>
          <a:xfrm>
            <a:off x="1923645" y="1054744"/>
            <a:ext cx="5277934" cy="461665"/>
          </a:xfrm>
          <a:prstGeom prst="rect">
            <a:avLst/>
          </a:prstGeom>
          <a:noFill/>
        </p:spPr>
        <p:txBody>
          <a:bodyPr wrap="square" rtlCol="0">
            <a:spAutoFit/>
          </a:bodyPr>
          <a:lstStyle/>
          <a:p>
            <a:r>
              <a:rPr lang="fr-FR" sz="2400" b="1" dirty="0" smtClean="0"/>
              <a:t>VERANTWOORDELIJKHEID</a:t>
            </a:r>
            <a:endParaRPr lang="fr-FR" sz="2400" b="1" dirty="0"/>
          </a:p>
        </p:txBody>
      </p:sp>
    </p:spTree>
    <p:extLst>
      <p:ext uri="{BB962C8B-B14F-4D97-AF65-F5344CB8AC3E}">
        <p14:creationId xmlns:p14="http://schemas.microsoft.com/office/powerpoint/2010/main" val="2207611602"/>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XX-ZA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6900" y="38100"/>
            <a:ext cx="5397500" cy="6781800"/>
          </a:xfrm>
          <a:prstGeom prst="rect">
            <a:avLst/>
          </a:prstGeom>
        </p:spPr>
      </p:pic>
    </p:spTree>
    <p:extLst>
      <p:ext uri="{BB962C8B-B14F-4D97-AF65-F5344CB8AC3E}">
        <p14:creationId xmlns:p14="http://schemas.microsoft.com/office/powerpoint/2010/main" val="3221425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B.jpg"/>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087200" y="1213200"/>
            <a:ext cx="6951600" cy="3608306"/>
          </a:xfrm>
          <a:prstGeom prst="rect">
            <a:avLst/>
          </a:prstGeom>
        </p:spPr>
      </p:pic>
      <p:pic>
        <p:nvPicPr>
          <p:cNvPr id="2" name="Image 1" descr="XX-ZA2 (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3975" y="2212700"/>
            <a:ext cx="2772111" cy="4163064"/>
          </a:xfrm>
          <a:prstGeom prst="rect">
            <a:avLst/>
          </a:prstGeom>
          <a:effectLst>
            <a:outerShdw blurRad="50800" dist="38100" dir="2700000" algn="tl" rotWithShape="0">
              <a:prstClr val="black">
                <a:alpha val="40000"/>
              </a:prstClr>
            </a:outerShdw>
          </a:effectLst>
        </p:spPr>
      </p:pic>
      <p:sp>
        <p:nvSpPr>
          <p:cNvPr id="8" name="Espace réservé du contenu 2"/>
          <p:cNvSpPr txBox="1">
            <a:spLocks/>
          </p:cNvSpPr>
          <p:nvPr/>
        </p:nvSpPr>
        <p:spPr>
          <a:xfrm>
            <a:off x="1087200" y="1234042"/>
            <a:ext cx="6951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80000"/>
              </a:lnSpc>
              <a:buFont typeface="Arial"/>
              <a:buNone/>
            </a:pPr>
            <a:r>
              <a:rPr lang="fr-FR" b="1" dirty="0" smtClean="0">
                <a:solidFill>
                  <a:srgbClr val="FFFFFF"/>
                </a:solidFill>
              </a:rPr>
              <a:t>ONVEILIGHEDEN MELDEN EN </a:t>
            </a:r>
            <a:br>
              <a:rPr lang="fr-FR" b="1" dirty="0" smtClean="0">
                <a:solidFill>
                  <a:srgbClr val="FFFFFF"/>
                </a:solidFill>
              </a:rPr>
            </a:br>
            <a:r>
              <a:rPr lang="fr-FR" b="1" dirty="0" smtClean="0">
                <a:solidFill>
                  <a:srgbClr val="FFFFFF"/>
                </a:solidFill>
              </a:rPr>
              <a:t>MEKAAR HELPEN</a:t>
            </a:r>
          </a:p>
          <a:p>
            <a:pPr marL="0" indent="0">
              <a:buFont typeface="Arial"/>
              <a:buNone/>
            </a:pPr>
            <a:endParaRPr lang="fr-FR" dirty="0"/>
          </a:p>
        </p:txBody>
      </p:sp>
      <p:sp>
        <p:nvSpPr>
          <p:cNvPr id="5" name="Rectangle 4"/>
          <p:cNvSpPr/>
          <p:nvPr/>
        </p:nvSpPr>
        <p:spPr>
          <a:xfrm>
            <a:off x="2076484" y="1244534"/>
            <a:ext cx="2354982" cy="3170099"/>
          </a:xfrm>
          <a:prstGeom prst="rect">
            <a:avLst/>
          </a:prstGeom>
        </p:spPr>
        <p:txBody>
          <a:bodyPr wrap="none">
            <a:spAutoFit/>
          </a:bodyPr>
          <a:lstStyle/>
          <a:p>
            <a:r>
              <a:rPr lang="fr-FR" sz="20000" dirty="0">
                <a:solidFill>
                  <a:srgbClr val="1A8814"/>
                </a:solidFill>
                <a:effectLst>
                  <a:outerShdw blurRad="50800" dist="38100" dir="2700000" algn="tl" rotWithShape="0">
                    <a:srgbClr val="000000">
                      <a:alpha val="43000"/>
                    </a:srgbClr>
                  </a:outerShdw>
                </a:effectLst>
                <a:latin typeface="Zapf Dingbats"/>
                <a:ea typeface="Zapf Dingbats"/>
                <a:cs typeface="Zapf Dingbats"/>
              </a:rPr>
              <a:t>✔</a:t>
            </a:r>
            <a:endParaRPr lang="fr-FR" sz="20000" dirty="0">
              <a:solidFill>
                <a:srgbClr val="1A8814"/>
              </a:solidFill>
              <a:effectLst>
                <a:outerShdw blurRad="50800" dist="38100" dir="2700000" algn="tl" rotWithShape="0">
                  <a:srgbClr val="000000">
                    <a:alpha val="43000"/>
                  </a:srgbClr>
                </a:outerShdw>
              </a:effectLst>
            </a:endParaRPr>
          </a:p>
        </p:txBody>
      </p:sp>
    </p:spTree>
    <p:extLst>
      <p:ext uri="{BB962C8B-B14F-4D97-AF65-F5344CB8AC3E}">
        <p14:creationId xmlns:p14="http://schemas.microsoft.com/office/powerpoint/2010/main" val="428764459"/>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B.jpg"/>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087200" y="1213200"/>
            <a:ext cx="6951600" cy="3608306"/>
          </a:xfrm>
          <a:prstGeom prst="rect">
            <a:avLst/>
          </a:prstGeom>
        </p:spPr>
      </p:pic>
      <p:pic>
        <p:nvPicPr>
          <p:cNvPr id="8" name="Image 7" descr="KV-5104-exxo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4265" y="2212700"/>
            <a:ext cx="2772110" cy="4163063"/>
          </a:xfrm>
          <a:prstGeom prst="rect">
            <a:avLst/>
          </a:prstGeom>
          <a:effectLst>
            <a:outerShdw blurRad="50800" dist="38100" dir="2700000" algn="tl" rotWithShape="0">
              <a:prstClr val="black">
                <a:alpha val="40000"/>
              </a:prstClr>
            </a:outerShdw>
          </a:effectLst>
        </p:spPr>
      </p:pic>
      <p:sp>
        <p:nvSpPr>
          <p:cNvPr id="6" name="Espace réservé du contenu 2"/>
          <p:cNvSpPr txBox="1">
            <a:spLocks/>
          </p:cNvSpPr>
          <p:nvPr/>
        </p:nvSpPr>
        <p:spPr>
          <a:xfrm>
            <a:off x="1087200" y="1234042"/>
            <a:ext cx="6951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80000"/>
              </a:lnSpc>
              <a:buFont typeface="Arial"/>
              <a:buNone/>
            </a:pPr>
            <a:r>
              <a:rPr lang="fr-FR" b="1" dirty="0" smtClean="0">
                <a:solidFill>
                  <a:srgbClr val="FFFFFF"/>
                </a:solidFill>
              </a:rPr>
              <a:t>WAARDEREN/MOTIVEREN</a:t>
            </a:r>
          </a:p>
          <a:p>
            <a:pPr marL="0" indent="0">
              <a:buFont typeface="Arial"/>
              <a:buNone/>
            </a:pPr>
            <a:endParaRPr lang="fr-FR" dirty="0"/>
          </a:p>
        </p:txBody>
      </p:sp>
      <p:sp>
        <p:nvSpPr>
          <p:cNvPr id="7" name="Rectangle 6"/>
          <p:cNvSpPr/>
          <p:nvPr/>
        </p:nvSpPr>
        <p:spPr>
          <a:xfrm>
            <a:off x="2076484" y="1244534"/>
            <a:ext cx="2354982" cy="3170099"/>
          </a:xfrm>
          <a:prstGeom prst="rect">
            <a:avLst/>
          </a:prstGeom>
        </p:spPr>
        <p:txBody>
          <a:bodyPr wrap="none">
            <a:spAutoFit/>
          </a:bodyPr>
          <a:lstStyle/>
          <a:p>
            <a:r>
              <a:rPr lang="fr-FR" sz="20000" dirty="0">
                <a:solidFill>
                  <a:srgbClr val="1A8814"/>
                </a:solidFill>
                <a:effectLst>
                  <a:outerShdw blurRad="50800" dist="38100" dir="2700000" algn="tl" rotWithShape="0">
                    <a:srgbClr val="000000">
                      <a:alpha val="43000"/>
                    </a:srgbClr>
                  </a:outerShdw>
                </a:effectLst>
                <a:latin typeface="Zapf Dingbats"/>
                <a:ea typeface="Zapf Dingbats"/>
                <a:cs typeface="Zapf Dingbats"/>
              </a:rPr>
              <a:t>✔</a:t>
            </a:r>
            <a:endParaRPr lang="fr-FR" sz="20000" dirty="0">
              <a:solidFill>
                <a:srgbClr val="1A8814"/>
              </a:solidFill>
              <a:effectLst>
                <a:outerShdw blurRad="50800" dist="38100" dir="2700000" algn="tl" rotWithShape="0">
                  <a:srgbClr val="000000">
                    <a:alpha val="43000"/>
                  </a:srgbClr>
                </a:outerShdw>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B.jpg"/>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087200" y="1213200"/>
            <a:ext cx="6951600" cy="3607200"/>
          </a:xfrm>
          <a:prstGeom prst="rect">
            <a:avLst/>
          </a:prstGeom>
        </p:spPr>
      </p:pic>
      <p:pic>
        <p:nvPicPr>
          <p:cNvPr id="6" name="Image 5" descr="XX-Réflexe Sécurité - 0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3975" y="2232856"/>
            <a:ext cx="2772111" cy="4163064"/>
          </a:xfrm>
          <a:prstGeom prst="rect">
            <a:avLst/>
          </a:prstGeom>
          <a:effectLst>
            <a:outerShdw blurRad="50800" dist="38100" dir="2700000" algn="tl" rotWithShape="0">
              <a:prstClr val="black">
                <a:alpha val="40000"/>
              </a:prstClr>
            </a:outerShdw>
          </a:effectLst>
        </p:spPr>
      </p:pic>
      <p:sp>
        <p:nvSpPr>
          <p:cNvPr id="8" name="Espace réservé du contenu 2"/>
          <p:cNvSpPr txBox="1">
            <a:spLocks/>
          </p:cNvSpPr>
          <p:nvPr/>
        </p:nvSpPr>
        <p:spPr>
          <a:xfrm>
            <a:off x="1087200" y="1244534"/>
            <a:ext cx="6951600" cy="357586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fr-FR" b="1" dirty="0" smtClean="0">
                <a:solidFill>
                  <a:srgbClr val="FFFFFF"/>
                </a:solidFill>
              </a:rPr>
              <a:t>IK HEB ALTIJD DE VEILIGHEIDSREFLEX!</a:t>
            </a:r>
          </a:p>
          <a:p>
            <a:pPr marL="0" indent="0">
              <a:buFont typeface="Arial"/>
              <a:buNone/>
            </a:pPr>
            <a:endParaRPr lang="fr-FR" dirty="0"/>
          </a:p>
        </p:txBody>
      </p:sp>
      <p:sp>
        <p:nvSpPr>
          <p:cNvPr id="5" name="Rectangle 4"/>
          <p:cNvSpPr/>
          <p:nvPr/>
        </p:nvSpPr>
        <p:spPr>
          <a:xfrm>
            <a:off x="2076484" y="1244534"/>
            <a:ext cx="2354982" cy="3170099"/>
          </a:xfrm>
          <a:prstGeom prst="rect">
            <a:avLst/>
          </a:prstGeom>
        </p:spPr>
        <p:txBody>
          <a:bodyPr wrap="none">
            <a:spAutoFit/>
          </a:bodyPr>
          <a:lstStyle/>
          <a:p>
            <a:r>
              <a:rPr lang="fr-FR" sz="20000" dirty="0">
                <a:solidFill>
                  <a:srgbClr val="1A8814"/>
                </a:solidFill>
                <a:effectLst>
                  <a:outerShdw blurRad="50800" dist="38100" dir="2700000" algn="tl" rotWithShape="0">
                    <a:srgbClr val="000000">
                      <a:alpha val="43000"/>
                    </a:srgbClr>
                  </a:outerShdw>
                </a:effectLst>
                <a:latin typeface="Zapf Dingbats"/>
                <a:ea typeface="Zapf Dingbats"/>
                <a:cs typeface="Zapf Dingbats"/>
              </a:rPr>
              <a:t>✔</a:t>
            </a:r>
            <a:endParaRPr lang="fr-FR" sz="20000" dirty="0">
              <a:solidFill>
                <a:srgbClr val="1A8814"/>
              </a:solidFill>
              <a:effectLst>
                <a:outerShdw blurRad="50800" dist="38100" dir="2700000" algn="tl" rotWithShape="0">
                  <a:srgbClr val="000000">
                    <a:alpha val="43000"/>
                  </a:srgbClr>
                </a:outerShdw>
              </a:effectLst>
            </a:endParaRPr>
          </a:p>
        </p:txBody>
      </p:sp>
      <p:sp>
        <p:nvSpPr>
          <p:cNvPr id="4" name="ZoneTexte 3"/>
          <p:cNvSpPr txBox="1"/>
          <p:nvPr/>
        </p:nvSpPr>
        <p:spPr>
          <a:xfrm>
            <a:off x="6032754" y="2137967"/>
            <a:ext cx="2031325" cy="954107"/>
          </a:xfrm>
          <a:prstGeom prst="rect">
            <a:avLst/>
          </a:prstGeom>
          <a:noFill/>
        </p:spPr>
        <p:txBody>
          <a:bodyPr wrap="none" rtlCol="0">
            <a:spAutoFit/>
          </a:bodyPr>
          <a:lstStyle/>
          <a:p>
            <a:pPr marL="285750" indent="-285750">
              <a:buFont typeface="Arial"/>
              <a:buChar char="•"/>
            </a:pPr>
            <a:r>
              <a:rPr lang="fr-FR" sz="1400" dirty="0" smtClean="0">
                <a:solidFill>
                  <a:srgbClr val="FFFFFF"/>
                </a:solidFill>
              </a:rPr>
              <a:t>OP SCHOOL</a:t>
            </a:r>
          </a:p>
          <a:p>
            <a:pPr marL="285750" indent="-285750">
              <a:buFont typeface="Arial"/>
              <a:buChar char="•"/>
            </a:pPr>
            <a:r>
              <a:rPr lang="fr-FR" sz="1400" dirty="0" smtClean="0">
                <a:solidFill>
                  <a:srgbClr val="FFFFFF"/>
                </a:solidFill>
              </a:rPr>
              <a:t>OP HET WERK</a:t>
            </a:r>
          </a:p>
          <a:p>
            <a:pPr marL="285750" indent="-285750">
              <a:buFont typeface="Arial"/>
              <a:buChar char="•"/>
            </a:pPr>
            <a:r>
              <a:rPr lang="fr-FR" sz="1400" dirty="0" smtClean="0">
                <a:solidFill>
                  <a:srgbClr val="FFFFFF"/>
                </a:solidFill>
              </a:rPr>
              <a:t>THUIS</a:t>
            </a:r>
          </a:p>
          <a:p>
            <a:pPr marL="285750" indent="-285750">
              <a:buFont typeface="Arial"/>
              <a:buChar char="•"/>
            </a:pPr>
            <a:r>
              <a:rPr lang="fr-FR" sz="1400" dirty="0" smtClean="0">
                <a:solidFill>
                  <a:srgbClr val="FFFFFF"/>
                </a:solidFill>
              </a:rPr>
              <a:t>TIJDENS MIJN HOBBY</a:t>
            </a:r>
            <a:endParaRPr lang="fr-FR" sz="1400" dirty="0">
              <a:solidFill>
                <a:srgbClr val="FFFFFF"/>
              </a:solidFill>
            </a:endParaRPr>
          </a:p>
        </p:txBody>
      </p:sp>
    </p:spTree>
    <p:extLst>
      <p:ext uri="{BB962C8B-B14F-4D97-AF65-F5344CB8AC3E}">
        <p14:creationId xmlns:p14="http://schemas.microsoft.com/office/powerpoint/2010/main" val="2088744319"/>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1871</TotalTime>
  <Words>1247</Words>
  <Application>Microsoft Office PowerPoint</Application>
  <PresentationFormat>Diavoorstelling (4:3)</PresentationFormat>
  <Paragraphs>162</Paragraphs>
  <Slides>14</Slides>
  <Notes>14</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14</vt:i4>
      </vt:variant>
    </vt:vector>
  </HeadingPairs>
  <TitlesOfParts>
    <vt:vector size="18" baseType="lpstr">
      <vt:lpstr>Arial</vt:lpstr>
      <vt:lpstr>Calibri</vt:lpstr>
      <vt:lpstr>Zapf Dingbats</vt:lpstr>
      <vt:lpstr>Thème Office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KV</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THEMA 01</dc:title>
  <dc:creator>admin</dc:creator>
  <cp:lastModifiedBy>Raf Geernaert</cp:lastModifiedBy>
  <cp:revision>57</cp:revision>
  <dcterms:created xsi:type="dcterms:W3CDTF">2014-08-29T07:46:04Z</dcterms:created>
  <dcterms:modified xsi:type="dcterms:W3CDTF">2014-11-11T17:28:45Z</dcterms:modified>
</cp:coreProperties>
</file>