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2" r:id="rId3"/>
    <p:sldId id="258" r:id="rId4"/>
    <p:sldId id="271" r:id="rId5"/>
    <p:sldId id="293" r:id="rId6"/>
    <p:sldId id="294" r:id="rId7"/>
    <p:sldId id="295" r:id="rId8"/>
    <p:sldId id="296" r:id="rId9"/>
    <p:sldId id="297" r:id="rId10"/>
    <p:sldId id="298" r:id="rId11"/>
    <p:sldId id="285" r:id="rId12"/>
    <p:sldId id="273" r:id="rId13"/>
    <p:sldId id="303" r:id="rId14"/>
    <p:sldId id="261" r:id="rId15"/>
    <p:sldId id="279" r:id="rId16"/>
    <p:sldId id="300" r:id="rId17"/>
    <p:sldId id="264" r:id="rId18"/>
    <p:sldId id="278" r:id="rId19"/>
    <p:sldId id="280" r:id="rId20"/>
    <p:sldId id="269" r:id="rId21"/>
    <p:sldId id="260" r:id="rId22"/>
    <p:sldId id="301" r:id="rId23"/>
    <p:sldId id="265" r:id="rId24"/>
    <p:sldId id="277" r:id="rId25"/>
    <p:sldId id="266" r:id="rId26"/>
    <p:sldId id="304" r:id="rId27"/>
    <p:sldId id="268" r:id="rId28"/>
  </p:sldIdLst>
  <p:sldSz cx="9144000" cy="6858000" type="screen4x3"/>
  <p:notesSz cx="6669088"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F6"/>
    <a:srgbClr val="B0C81B"/>
    <a:srgbClr val="E84E4F"/>
    <a:srgbClr val="0C9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55983" autoAdjust="0"/>
  </p:normalViewPr>
  <p:slideViewPr>
    <p:cSldViewPr>
      <p:cViewPr varScale="1">
        <p:scale>
          <a:sx n="61" d="100"/>
          <a:sy n="61" d="100"/>
        </p:scale>
        <p:origin x="25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10AA55B7-65EA-48F9-A8D3-A4B381F7C0FA}" type="datetimeFigureOut">
              <a:rPr lang="nl-BE" smtClean="0"/>
              <a:pPr/>
              <a:t>15/10/2021</a:t>
            </a:fld>
            <a:endParaRPr lang="nl-BE"/>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8AAC0F70-CA45-4DE0-908A-0C1143E1FB21}" type="slidenum">
              <a:rPr lang="nl-BE" smtClean="0"/>
              <a:pPr/>
              <a:t>‹nr.›</a:t>
            </a:fld>
            <a:endParaRPr lang="nl-BE"/>
          </a:p>
        </p:txBody>
      </p:sp>
    </p:spTree>
    <p:extLst>
      <p:ext uri="{BB962C8B-B14F-4D97-AF65-F5344CB8AC3E}">
        <p14:creationId xmlns:p14="http://schemas.microsoft.com/office/powerpoint/2010/main" val="409489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evaarsymbolen.be/sites/default/files/public/content/spf_danger_picto_a4_v4_nl1_0.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effectLst/>
            </a:endParaRPr>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Reprotoxische stoffen zijn stoffen die een nadelige invloed kunnen hebben op de vruchtbaarheid, maar ook schade veroorzaken tijdens de ontwikkeling van het ongeboren kind en die kunnen leiden tot aangeboren afwijkingen. Sommige reprotoxische stoffen vormen een gezondheidsrisico voor het kind tijdens het geven van borstvoeding.</a:t>
            </a:r>
          </a:p>
          <a:p>
            <a:endParaRPr lang="nl-NL" sz="1200" b="0" i="0" kern="1200" dirty="0">
              <a:solidFill>
                <a:schemeClr val="tx1"/>
              </a:solidFill>
              <a:effectLst/>
              <a:latin typeface="+mn-lt"/>
              <a:ea typeface="+mn-ea"/>
              <a:cs typeface="+mn-cs"/>
            </a:endParaRPr>
          </a:p>
          <a:p>
            <a:r>
              <a:rPr lang="nl-NL" sz="1200" b="0" i="0" kern="1200" dirty="0" err="1">
                <a:solidFill>
                  <a:schemeClr val="tx1"/>
                </a:solidFill>
                <a:effectLst/>
                <a:latin typeface="+mn-lt"/>
                <a:ea typeface="+mn-ea"/>
                <a:cs typeface="+mn-cs"/>
              </a:rPr>
              <a:t>Reproductietoxische</a:t>
            </a:r>
            <a:r>
              <a:rPr lang="nl-NL" sz="1200" b="0" i="0" kern="1200" dirty="0">
                <a:solidFill>
                  <a:schemeClr val="tx1"/>
                </a:solidFill>
                <a:effectLst/>
                <a:latin typeface="+mn-lt"/>
                <a:ea typeface="+mn-ea"/>
                <a:cs typeface="+mn-cs"/>
              </a:rPr>
              <a:t> stoffen</a:t>
            </a:r>
          </a:p>
          <a:p>
            <a:endParaRPr lang="nl-NL" sz="1200" b="0" i="0" kern="1200" dirty="0">
              <a:solidFill>
                <a:schemeClr val="tx1"/>
              </a:solidFill>
              <a:effectLst/>
              <a:latin typeface="+mn-lt"/>
              <a:ea typeface="+mn-ea"/>
              <a:cs typeface="+mn-cs"/>
            </a:endParaRPr>
          </a:p>
          <a:p>
            <a:r>
              <a:rPr lang="nl-NL" sz="1200" b="1" i="0" kern="1200" dirty="0" err="1">
                <a:solidFill>
                  <a:schemeClr val="tx1"/>
                </a:solidFill>
                <a:effectLst/>
                <a:latin typeface="+mn-lt"/>
                <a:ea typeface="+mn-ea"/>
                <a:cs typeface="+mn-cs"/>
              </a:rPr>
              <a:t>Polychloorbifenylen</a:t>
            </a:r>
            <a:r>
              <a:rPr lang="nl-NL" sz="1200" b="1" i="0" kern="12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a:t>
            </a:r>
            <a:r>
              <a:rPr lang="nl-NL" sz="1200" b="1" i="0" kern="1200" dirty="0" err="1">
                <a:solidFill>
                  <a:schemeClr val="tx1"/>
                </a:solidFill>
                <a:effectLst/>
                <a:latin typeface="+mn-lt"/>
                <a:ea typeface="+mn-ea"/>
                <a:cs typeface="+mn-cs"/>
              </a:rPr>
              <a:t>PCB's</a:t>
            </a:r>
            <a:r>
              <a:rPr lang="nl-NL" sz="1200" b="0" i="0" kern="1200" dirty="0">
                <a:solidFill>
                  <a:schemeClr val="tx1"/>
                </a:solidFill>
                <a:effectLst/>
                <a:latin typeface="+mn-lt"/>
                <a:ea typeface="+mn-ea"/>
                <a:cs typeface="+mn-cs"/>
              </a:rPr>
              <a:t>) zijn schadelijke stoffen. Ze komen voor in bepaalde soorten olie en plastic, bouwmaterialen en bestrijdingsmiddelen met chloor. Ze kunnen via milieuvervuiling terecht komen in voeding. Grote hoeveelheden </a:t>
            </a:r>
            <a:r>
              <a:rPr lang="nl-NL" sz="1200" b="1" i="0" kern="1200" dirty="0" err="1">
                <a:solidFill>
                  <a:schemeClr val="tx1"/>
                </a:solidFill>
                <a:effectLst/>
                <a:latin typeface="+mn-lt"/>
                <a:ea typeface="+mn-ea"/>
                <a:cs typeface="+mn-cs"/>
              </a:rPr>
              <a:t>PCB's</a:t>
            </a:r>
            <a:r>
              <a:rPr lang="nl-NL" sz="1200" b="0" i="0" kern="1200" dirty="0">
                <a:solidFill>
                  <a:schemeClr val="tx1"/>
                </a:solidFill>
                <a:effectLst/>
                <a:latin typeface="+mn-lt"/>
                <a:ea typeface="+mn-ea"/>
                <a:cs typeface="+mn-cs"/>
              </a:rPr>
              <a:t> kunnen slecht zijn voor de gezondheid.</a:t>
            </a:r>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10</a:t>
            </a:fld>
            <a:endParaRPr lang="nl-BE"/>
          </a:p>
        </p:txBody>
      </p:sp>
    </p:spTree>
    <p:extLst>
      <p:ext uri="{BB962C8B-B14F-4D97-AF65-F5344CB8AC3E}">
        <p14:creationId xmlns:p14="http://schemas.microsoft.com/office/powerpoint/2010/main" val="62041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11</a:t>
            </a:fld>
            <a:endParaRPr lang="nl-BE"/>
          </a:p>
        </p:txBody>
      </p:sp>
    </p:spTree>
    <p:extLst>
      <p:ext uri="{BB962C8B-B14F-4D97-AF65-F5344CB8AC3E}">
        <p14:creationId xmlns:p14="http://schemas.microsoft.com/office/powerpoint/2010/main" val="144521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Let op!</a:t>
            </a:r>
            <a:r>
              <a:rPr lang="nl-NL" sz="1200" b="0" i="0" kern="1200" dirty="0">
                <a:solidFill>
                  <a:schemeClr val="tx1"/>
                </a:solidFill>
                <a:effectLst/>
                <a:latin typeface="+mn-lt"/>
                <a:ea typeface="+mn-ea"/>
                <a:cs typeface="+mn-cs"/>
              </a:rPr>
              <a:t> Er is een groot verschil tussen </a:t>
            </a:r>
            <a:r>
              <a:rPr lang="nl-NL" sz="1200" b="0" i="0" u="none" strike="noStrike" kern="1200" dirty="0">
                <a:solidFill>
                  <a:schemeClr val="tx1"/>
                </a:solidFill>
                <a:effectLst/>
                <a:latin typeface="+mn-lt"/>
                <a:ea typeface="+mn-ea"/>
                <a:cs typeface="+mn-cs"/>
              </a:rPr>
              <a:t>schadelijke</a:t>
            </a:r>
            <a:r>
              <a:rPr lang="nl-NL" sz="1200" b="0" i="0" u="none" strike="noStrike"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en irriterende producten.</a:t>
            </a:r>
          </a:p>
          <a:p>
            <a:endParaRPr lang="nl-BE" dirty="0"/>
          </a:p>
          <a:p>
            <a:r>
              <a:rPr lang="nl-NL" sz="1200" b="1" i="0" u="sng" kern="1200" dirty="0">
                <a:solidFill>
                  <a:schemeClr val="tx1"/>
                </a:solidFill>
                <a:effectLst/>
                <a:latin typeface="+mn-lt"/>
                <a:ea typeface="+mn-ea"/>
                <a:cs typeface="+mn-cs"/>
              </a:rPr>
              <a:t>‘irriterend’ </a:t>
            </a:r>
            <a:r>
              <a:rPr lang="nl-NL" sz="1200" b="0" i="0" kern="1200" dirty="0">
                <a:solidFill>
                  <a:schemeClr val="tx1"/>
                </a:solidFill>
                <a:effectLst/>
                <a:latin typeface="+mn-lt"/>
                <a:ea typeface="+mn-ea"/>
                <a:cs typeface="+mn-cs"/>
              </a:rPr>
              <a:t>kunt u onder andere aantreffen op ammonia, bleekmiddelen, toiletreinigers.</a:t>
            </a:r>
          </a:p>
          <a:p>
            <a:r>
              <a:rPr lang="nl-NL" sz="1200" b="0" i="0" kern="1200" dirty="0">
                <a:solidFill>
                  <a:schemeClr val="tx1"/>
                </a:solidFill>
                <a:effectLst/>
                <a:latin typeface="+mn-lt"/>
                <a:ea typeface="+mn-ea"/>
                <a:cs typeface="+mn-cs"/>
              </a:rPr>
              <a:t>Irriterende producten veroorzaken bij aanraking met de huid en ogen irritatie, en bij inslikken irriteren ze de slijmvliezen van neus en keel. </a:t>
            </a:r>
          </a:p>
          <a:p>
            <a:r>
              <a:rPr lang="nl-NL" sz="1200" b="0" i="0" kern="1200" dirty="0">
                <a:solidFill>
                  <a:schemeClr val="tx1"/>
                </a:solidFill>
                <a:effectLst/>
                <a:latin typeface="+mn-lt"/>
                <a:ea typeface="+mn-ea"/>
                <a:cs typeface="+mn-cs"/>
              </a:rPr>
              <a:t>Deze effecten zijn slechts tijdelijk. Na een poosje verdwijnen ze weer. Er treedt geen blijvende lichamelijke schade op.</a:t>
            </a:r>
          </a:p>
          <a:p>
            <a:endParaRPr lang="nl-NL" sz="1200" b="0" i="0"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a:p>
            <a:r>
              <a:rPr lang="nl-NL" sz="1200" b="1" i="0" u="sng" kern="1200" dirty="0">
                <a:solidFill>
                  <a:schemeClr val="tx1"/>
                </a:solidFill>
                <a:effectLst/>
                <a:latin typeface="+mn-lt"/>
                <a:ea typeface="+mn-ea"/>
                <a:cs typeface="+mn-cs"/>
              </a:rPr>
              <a:t>‘schadelijk’ </a:t>
            </a:r>
            <a:r>
              <a:rPr lang="nl-NL" sz="1200" b="0" i="0" kern="1200" dirty="0">
                <a:solidFill>
                  <a:schemeClr val="tx1"/>
                </a:solidFill>
                <a:effectLst/>
                <a:latin typeface="+mn-lt"/>
                <a:ea typeface="+mn-ea"/>
                <a:cs typeface="+mn-cs"/>
              </a:rPr>
              <a:t>wordt bijvoorbeeld vermeld op thinner, vlekkenwaters, bepaalde verfsoorten en bestrijdingsmiddelen.</a:t>
            </a:r>
          </a:p>
          <a:p>
            <a:r>
              <a:rPr lang="nl-NL" sz="1200" b="0" i="0" kern="1200" dirty="0">
                <a:solidFill>
                  <a:schemeClr val="tx1"/>
                </a:solidFill>
                <a:effectLst/>
                <a:latin typeface="+mn-lt"/>
                <a:ea typeface="+mn-ea"/>
                <a:cs typeface="+mn-cs"/>
              </a:rPr>
              <a:t>Schadelijke producten leveren bij inslikken, inademen of opname via de huid gevaar op voor schadelijke lichamelijke effecten.</a:t>
            </a:r>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12</a:t>
            </a:fld>
            <a:endParaRPr lang="nl-BE"/>
          </a:p>
        </p:txBody>
      </p:sp>
    </p:spTree>
    <p:extLst>
      <p:ext uri="{BB962C8B-B14F-4D97-AF65-F5344CB8AC3E}">
        <p14:creationId xmlns:p14="http://schemas.microsoft.com/office/powerpoint/2010/main" val="302375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13</a:t>
            </a:fld>
            <a:endParaRPr lang="nl-BE"/>
          </a:p>
        </p:txBody>
      </p:sp>
    </p:spTree>
    <p:extLst>
      <p:ext uri="{BB962C8B-B14F-4D97-AF65-F5344CB8AC3E}">
        <p14:creationId xmlns:p14="http://schemas.microsoft.com/office/powerpoint/2010/main" val="3346401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Vroeger R-zinnen</a:t>
            </a:r>
          </a:p>
          <a:p>
            <a:endParaRPr lang="nl-BE" dirty="0"/>
          </a:p>
          <a:p>
            <a:r>
              <a:rPr lang="nl-BE" dirty="0"/>
              <a:t>H-zinnen</a:t>
            </a:r>
            <a:r>
              <a:rPr lang="nl-BE" baseline="0" dirty="0"/>
              <a:t> </a:t>
            </a:r>
            <a:r>
              <a:rPr lang="nl-BE" dirty="0"/>
              <a:t>of H(</a:t>
            </a:r>
            <a:r>
              <a:rPr lang="nl-BE" dirty="0" err="1"/>
              <a:t>azard</a:t>
            </a:r>
            <a:r>
              <a:rPr lang="nl-BE" dirty="0"/>
              <a:t>)-zinnen: deze zinnen geven specifiekere informatie over de aard en ernst van de effecten. </a:t>
            </a:r>
          </a:p>
          <a:p>
            <a:endParaRPr lang="nl-BE" dirty="0"/>
          </a:p>
          <a:p>
            <a:r>
              <a:rPr lang="nl-BE" dirty="0"/>
              <a:t>Gaat het bijvoorbeeld om irriterende effecten of veroorzaakt de stof ernstige brandwonden of is de stof zeer giftig? </a:t>
            </a:r>
          </a:p>
          <a:p>
            <a:r>
              <a:rPr lang="nl-BE" dirty="0"/>
              <a:t>Is de stof vooral gevaarlijk bij inademing?</a:t>
            </a:r>
          </a:p>
          <a:p>
            <a:r>
              <a:rPr lang="nl-BE" dirty="0"/>
              <a:t>Of kan de stof ook in het lichaam worden opgenomen via de huid? </a:t>
            </a:r>
          </a:p>
          <a:p>
            <a:r>
              <a:rPr lang="nl-BE" dirty="0"/>
              <a:t>Of moet huidcontact voorkomen worden omdat de stof irriterend of bijtend is? </a:t>
            </a:r>
          </a:p>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14</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Er bestaan een heleboel chemische producten die een gezondheidsrisico kunnen vormen. Afhankelijk van hun eigenschappen (giftig, kankerverwekkend, mutageen, reprotoxisch, irriterend, bijtend), de manier waarop ze het lichaam binnendringen (via inademing, inslikken, contact met de huid en de ogen of contact met een open wond) en de geabsorbeerde hoeveelheid, kunnen zij in meer of mindere mate een negatieve invloed hebben op de gezondheid.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Sommige vluchtige chemicaliën en brandbare stoffen vormen een brand- en explosiegevaar.  Reinigen met water kan ook schadelijke effecten op de huid hebben.</a:t>
            </a:r>
          </a:p>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15</a:t>
            </a:fld>
            <a:endParaRPr lang="nl-BE"/>
          </a:p>
        </p:txBody>
      </p:sp>
    </p:spTree>
    <p:extLst>
      <p:ext uri="{BB962C8B-B14F-4D97-AF65-F5344CB8AC3E}">
        <p14:creationId xmlns:p14="http://schemas.microsoft.com/office/powerpoint/2010/main" val="214840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100" dirty="0">
              <a:solidFill>
                <a:schemeClr val="bg1">
                  <a:lumMod val="50000"/>
                </a:schemeClr>
              </a:solidFill>
            </a:endParaRPr>
          </a:p>
          <a:p>
            <a:r>
              <a:rPr lang="nl-BE" altLang="nl-BE" sz="1200" b="1" dirty="0">
                <a:solidFill>
                  <a:schemeClr val="bg1">
                    <a:lumMod val="50000"/>
                  </a:schemeClr>
                </a:solidFill>
                <a:latin typeface="Calibri" pitchFamily="34" charset="0"/>
              </a:rPr>
              <a:t>opbouw P-zinnen:</a:t>
            </a:r>
          </a:p>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16</a:t>
            </a:fld>
            <a:endParaRPr lang="nl-BE"/>
          </a:p>
        </p:txBody>
      </p:sp>
    </p:spTree>
    <p:extLst>
      <p:ext uri="{BB962C8B-B14F-4D97-AF65-F5344CB8AC3E}">
        <p14:creationId xmlns:p14="http://schemas.microsoft.com/office/powerpoint/2010/main" val="122990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Er zijn twee verschillende signaalwoorden:</a:t>
            </a:r>
            <a:r>
              <a:rPr lang="nl-NL" sz="1200" b="1" i="0" kern="1200" dirty="0">
                <a:solidFill>
                  <a:schemeClr val="tx1"/>
                </a:solidFill>
                <a:effectLst/>
                <a:latin typeface="+mn-lt"/>
                <a:ea typeface="+mn-ea"/>
                <a:cs typeface="+mn-cs"/>
              </a:rPr>
              <a:t> “Gevaar” </a:t>
            </a:r>
            <a:r>
              <a:rPr lang="nl-NL" sz="1200" b="0" i="0" kern="1200" dirty="0">
                <a:solidFill>
                  <a:schemeClr val="tx1"/>
                </a:solidFill>
                <a:effectLst/>
                <a:latin typeface="+mn-lt"/>
                <a:ea typeface="+mn-ea"/>
                <a:cs typeface="+mn-cs"/>
              </a:rPr>
              <a:t>wordt gebruikt voor de categorieën met de meest ernstige gevaren en</a:t>
            </a:r>
            <a:r>
              <a:rPr lang="nl-NL" sz="1200" b="1" i="0" kern="1200" dirty="0">
                <a:solidFill>
                  <a:schemeClr val="tx1"/>
                </a:solidFill>
                <a:effectLst/>
                <a:latin typeface="+mn-lt"/>
                <a:ea typeface="+mn-ea"/>
                <a:cs typeface="+mn-cs"/>
              </a:rPr>
              <a:t> “Waarschuwing” </a:t>
            </a:r>
            <a:r>
              <a:rPr lang="nl-NL" sz="1200" b="0" i="0" kern="1200" dirty="0">
                <a:solidFill>
                  <a:schemeClr val="tx1"/>
                </a:solidFill>
                <a:effectLst/>
                <a:latin typeface="+mn-lt"/>
                <a:ea typeface="+mn-ea"/>
                <a:cs typeface="+mn-cs"/>
              </a:rPr>
              <a:t>geeft de minder ernstige gevaren aan.</a:t>
            </a:r>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17</a:t>
            </a:fld>
            <a:endParaRPr lang="nl-BE"/>
          </a:p>
        </p:txBody>
      </p:sp>
    </p:spTree>
    <p:extLst>
      <p:ext uri="{BB962C8B-B14F-4D97-AF65-F5344CB8AC3E}">
        <p14:creationId xmlns:p14="http://schemas.microsoft.com/office/powerpoint/2010/main" val="62119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Informeer de schoonmakers over de risico's en de preventiemaatregelen die van kracht zijn (bv </a:t>
            </a:r>
            <a:r>
              <a:rPr lang="nl-NL" sz="1200" b="0" i="0" kern="1200" dirty="0" err="1">
                <a:solidFill>
                  <a:schemeClr val="tx1"/>
                </a:solidFill>
                <a:effectLst/>
                <a:latin typeface="+mn-lt"/>
                <a:ea typeface="+mn-ea"/>
                <a:cs typeface="+mn-cs"/>
              </a:rPr>
              <a:t>PBM's</a:t>
            </a:r>
            <a:r>
              <a:rPr lang="nl-NL" sz="1200" b="0" i="0" kern="1200" dirty="0">
                <a:solidFill>
                  <a:schemeClr val="tx1"/>
                </a:solidFill>
                <a:effectLst/>
                <a:latin typeface="+mn-lt"/>
                <a:ea typeface="+mn-ea"/>
                <a:cs typeface="+mn-cs"/>
              </a:rPr>
              <a:t> zoals mondmaskers, handschoenen, ..., procedures voor het geval er iets mis gaat).</a:t>
            </a:r>
          </a:p>
          <a:p>
            <a:r>
              <a:rPr lang="nl-NL" sz="1200" b="0" i="0" kern="1200" dirty="0">
                <a:solidFill>
                  <a:schemeClr val="tx1"/>
                </a:solidFill>
                <a:effectLst/>
                <a:latin typeface="+mn-lt"/>
                <a:ea typeface="+mn-ea"/>
                <a:cs typeface="+mn-cs"/>
              </a:rPr>
              <a:t>Controleer of de containers duidelijk zijn gemarkeerd (labels + tekens) conform de gevaarlijke stoffen (vooral belangrijk als de agentia zich niet meer in de oorspronkelijke transportverpakking bevinden).</a:t>
            </a:r>
          </a:p>
          <a:p>
            <a:r>
              <a:rPr lang="nl-NL" sz="1200" b="0" i="0" kern="1200" dirty="0">
                <a:solidFill>
                  <a:schemeClr val="tx1"/>
                </a:solidFill>
                <a:effectLst/>
                <a:latin typeface="+mn-lt"/>
                <a:ea typeface="+mn-ea"/>
                <a:cs typeface="+mn-cs"/>
              </a:rPr>
              <a:t>Zorg voor geschikte opslag voor, tijdens en na het gebruik.</a:t>
            </a:r>
          </a:p>
          <a:p>
            <a:r>
              <a:rPr lang="nl-NL" sz="1200" b="0" i="0" kern="1200" dirty="0">
                <a:solidFill>
                  <a:schemeClr val="tx1"/>
                </a:solidFill>
                <a:effectLst/>
                <a:latin typeface="+mn-lt"/>
                <a:ea typeface="+mn-ea"/>
                <a:cs typeface="+mn-cs"/>
              </a:rPr>
              <a:t>Geen producten gebruiken die zich niet in de originele verpakking bevinden en die niet geëtiketteerd zijn.</a:t>
            </a:r>
          </a:p>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18</a:t>
            </a:fld>
            <a:endParaRPr lang="nl-BE"/>
          </a:p>
        </p:txBody>
      </p:sp>
    </p:spTree>
    <p:extLst>
      <p:ext uri="{BB962C8B-B14F-4D97-AF65-F5344CB8AC3E}">
        <p14:creationId xmlns:p14="http://schemas.microsoft.com/office/powerpoint/2010/main" val="113198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Jaarlijks gebeuren er in België meer dan 10.000 incidenten met chemische huishoudproducten zoals (vaat)was- en schoonmaakmiddelen, bleekwater, ontstoppers, verven en doe-het-zelfproducten. Bij de helft ervan zijn kleine kinderen betrokken.  Zo kreeg het Antigifcentrum in 2016 in totaal 11.769 oproepen in verband met huishoudproducten, waarvan 5960 voor kinderen.</a:t>
            </a:r>
          </a:p>
          <a:p>
            <a:r>
              <a:rPr lang="nl-NL" sz="1200" b="0" kern="1200" dirty="0">
                <a:solidFill>
                  <a:schemeClr val="tx1"/>
                </a:solidFill>
                <a:effectLst/>
                <a:latin typeface="+mn-lt"/>
                <a:ea typeface="+mn-ea"/>
                <a:cs typeface="+mn-cs"/>
              </a:rPr>
              <a:t>De etiketten op de verpakking goed lezen én de veiligheidsaanbevelingen opvolgen is de beste preventie voor ongevallen. </a:t>
            </a:r>
          </a:p>
          <a:p>
            <a:endParaRPr lang="nl-BE" dirty="0"/>
          </a:p>
          <a:p>
            <a:r>
              <a:rPr lang="nl-NL" sz="1200" kern="1200" dirty="0">
                <a:solidFill>
                  <a:schemeClr val="tx1"/>
                </a:solidFill>
                <a:effectLst/>
                <a:latin typeface="+mn-lt"/>
                <a:ea typeface="+mn-ea"/>
                <a:cs typeface="+mn-cs"/>
              </a:rPr>
              <a:t>De gebruikers worden</a:t>
            </a:r>
            <a:r>
              <a:rPr lang="nl-NL" sz="1200" kern="1200" baseline="0" dirty="0">
                <a:solidFill>
                  <a:schemeClr val="tx1"/>
                </a:solidFill>
                <a:effectLst/>
                <a:latin typeface="+mn-lt"/>
                <a:ea typeface="+mn-ea"/>
                <a:cs typeface="+mn-cs"/>
              </a:rPr>
              <a:t> aangeraden </a:t>
            </a:r>
            <a:r>
              <a:rPr lang="nl-NL" sz="1200" kern="1200" dirty="0">
                <a:solidFill>
                  <a:schemeClr val="tx1"/>
                </a:solidFill>
                <a:effectLst/>
                <a:latin typeface="+mn-lt"/>
                <a:ea typeface="+mn-ea"/>
                <a:cs typeface="+mn-cs"/>
              </a:rPr>
              <a:t>het hele etiket te lezen en zich niet te beperken tot het pictogram. Uit meerdere oproepen bij het Antigifcentrum blijkt dat consumenten het etiket van een huishoudproduct niet op voorhand hebben gelezen.</a:t>
            </a:r>
          </a:p>
          <a:p>
            <a:endParaRPr lang="nl-NL" sz="1200" kern="1200" dirty="0">
              <a:solidFill>
                <a:schemeClr val="tx1"/>
              </a:solidFill>
              <a:effectLst/>
              <a:latin typeface="+mn-lt"/>
              <a:ea typeface="+mn-ea"/>
              <a:cs typeface="+mn-cs"/>
            </a:endParaRPr>
          </a:p>
          <a:p>
            <a:endParaRPr lang="nl-BE" dirty="0"/>
          </a:p>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19</a:t>
            </a:fld>
            <a:endParaRPr lang="nl-BE"/>
          </a:p>
        </p:txBody>
      </p:sp>
    </p:spTree>
    <p:extLst>
      <p:ext uri="{BB962C8B-B14F-4D97-AF65-F5344CB8AC3E}">
        <p14:creationId xmlns:p14="http://schemas.microsoft.com/office/powerpoint/2010/main" val="295535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dirty="0">
                <a:effectLst/>
              </a:rPr>
              <a:t>Sedert 2010 hebben we de nieuwe CLP-pictogrammen zien verschijnen, in vervanging van de vierkante oranje pictogrammen.</a:t>
            </a:r>
          </a:p>
          <a:p>
            <a:r>
              <a:rPr lang="nl-NL" dirty="0">
                <a:effectLst/>
              </a:rPr>
              <a:t>CLP staat voor «</a:t>
            </a:r>
            <a:r>
              <a:rPr lang="nl-NL" dirty="0" err="1">
                <a:effectLst/>
              </a:rPr>
              <a:t>Classification</a:t>
            </a:r>
            <a:r>
              <a:rPr lang="nl-NL" dirty="0">
                <a:effectLst/>
              </a:rPr>
              <a:t>, </a:t>
            </a:r>
            <a:r>
              <a:rPr lang="nl-NL" dirty="0" err="1">
                <a:effectLst/>
              </a:rPr>
              <a:t>Labelling</a:t>
            </a:r>
            <a:r>
              <a:rPr lang="nl-NL" dirty="0">
                <a:effectLst/>
              </a:rPr>
              <a:t> </a:t>
            </a:r>
            <a:r>
              <a:rPr lang="nl-NL" dirty="0" err="1">
                <a:effectLst/>
              </a:rPr>
              <a:t>and</a:t>
            </a:r>
            <a:r>
              <a:rPr lang="nl-NL" dirty="0">
                <a:effectLst/>
              </a:rPr>
              <a:t> </a:t>
            </a:r>
            <a:r>
              <a:rPr lang="nl-NL" dirty="0" err="1">
                <a:effectLst/>
              </a:rPr>
              <a:t>Packaging</a:t>
            </a:r>
            <a:r>
              <a:rPr lang="nl-NL" dirty="0">
                <a:effectLst/>
              </a:rPr>
              <a:t> of </a:t>
            </a:r>
            <a:r>
              <a:rPr lang="nl-NL" dirty="0" err="1">
                <a:effectLst/>
              </a:rPr>
              <a:t>substances</a:t>
            </a:r>
            <a:r>
              <a:rPr lang="nl-NL" dirty="0">
                <a:effectLst/>
              </a:rPr>
              <a:t> </a:t>
            </a:r>
            <a:r>
              <a:rPr lang="nl-NL" dirty="0" err="1">
                <a:effectLst/>
              </a:rPr>
              <a:t>and</a:t>
            </a:r>
            <a:r>
              <a:rPr lang="nl-NL" dirty="0">
                <a:effectLst/>
              </a:rPr>
              <a:t> mixtures» is eigenlijk het antwoord van Europa voor de invulling van het globaal geharmoniseerd systeem (GHS-systeem). Dit systeem moet een betere graad van bescherming garanderen voor de burgers en het milieu op wereldniveau. </a:t>
            </a:r>
          </a:p>
          <a:p>
            <a:r>
              <a:rPr lang="nl-NL" dirty="0">
                <a:effectLst/>
              </a:rPr>
              <a:t>De classificatie, etikettering en verpakkingen zijn dus voor alle Europese landen op elkaar</a:t>
            </a:r>
            <a:r>
              <a:rPr lang="nl-NL" baseline="0" dirty="0">
                <a:effectLst/>
              </a:rPr>
              <a:t> afgestemd, </a:t>
            </a:r>
            <a:r>
              <a:rPr lang="nl-NL" dirty="0">
                <a:effectLst/>
              </a:rPr>
              <a:t>geharmoniseerd.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Sinds 1 juni 2015 is de CLP-verordening de enige wetgeving die in de EU van kracht is voor indeling en etikettering van stoffen en mengsels. (wijzigde de richtlijn gevaarlijke stoffen (67/548/EEG), de richtlijn gevaarlijke preparaten (1999/45/EG) en Verordening (EG) nr. 1907/2006 (REACH)).</a:t>
            </a:r>
          </a:p>
          <a:p>
            <a:r>
              <a:rPr lang="nl-NL" sz="1200" b="0" i="0" kern="1200" dirty="0">
                <a:solidFill>
                  <a:schemeClr val="tx1"/>
                </a:solidFill>
                <a:effectLst/>
                <a:latin typeface="+mn-lt"/>
                <a:ea typeface="+mn-ea"/>
                <a:cs typeface="+mn-cs"/>
              </a:rPr>
              <a:t>Per 1 juni 2017 moeten alle chemische mengsels in de handel voorzien zijn van een etiket volgens de CLP-verordening (</a:t>
            </a:r>
            <a:r>
              <a:rPr lang="nl-NL" sz="1200" b="0" i="0" kern="1200" dirty="0" err="1">
                <a:solidFill>
                  <a:schemeClr val="tx1"/>
                </a:solidFill>
                <a:effectLst/>
                <a:latin typeface="+mn-lt"/>
                <a:ea typeface="+mn-ea"/>
                <a:cs typeface="+mn-cs"/>
              </a:rPr>
              <a:t>Classification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Labelling</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and</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Packaging</a:t>
            </a:r>
            <a:r>
              <a:rPr lang="nl-NL" sz="1200" b="0" i="0" kern="1200" dirty="0">
                <a:solidFill>
                  <a:schemeClr val="tx1"/>
                </a:solidFill>
                <a:effectLst/>
                <a:latin typeface="+mn-lt"/>
                <a:ea typeface="+mn-ea"/>
                <a:cs typeface="+mn-cs"/>
              </a:rPr>
              <a:t> - indeling, etikettering en verpakking). De overgangsperiode voor mengsels komt hiermee ten einde. Vanaf 1 juni kunnen alleen gevaarlijke chemische stoffen worden geleverd die zijn voorzien van een etiket met CLP-pictogrammen.</a:t>
            </a:r>
          </a:p>
          <a:p>
            <a:endParaRPr lang="nl-NL" dirty="0">
              <a:effectLst/>
            </a:endParaRPr>
          </a:p>
          <a:p>
            <a:r>
              <a:rPr lang="nl-NL" dirty="0">
                <a:effectLst/>
              </a:rPr>
              <a:t>Het Europese systeem is van toepassing op de meeste chemische producten, maar niet op allemaal. Uitzonderingen zijn radioactieve producten, afval, medicatie, cosmetische producten, voedseladditieven en -kleurstoffen. Voor die producten bestaat andere regelgeving. CLP is ook niet van toepassing op het transport van chemicaliën over de weg. Daar blijft ADR van toepassing.</a:t>
            </a:r>
          </a:p>
          <a:p>
            <a:endParaRPr lang="nl-BE" dirty="0"/>
          </a:p>
          <a:p>
            <a:endParaRPr lang="nl-NL" dirty="0">
              <a:effectLst/>
            </a:endParaRPr>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2</a:t>
            </a:fld>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20</a:t>
            </a:fld>
            <a:endParaRPr lang="nl-BE"/>
          </a:p>
        </p:txBody>
      </p:sp>
    </p:spTree>
    <p:extLst>
      <p:ext uri="{BB962C8B-B14F-4D97-AF65-F5344CB8AC3E}">
        <p14:creationId xmlns:p14="http://schemas.microsoft.com/office/powerpoint/2010/main" val="190435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21</a:t>
            </a:fld>
            <a:endParaRPr lang="nl-BE"/>
          </a:p>
        </p:txBody>
      </p:sp>
    </p:spTree>
    <p:extLst>
      <p:ext uri="{BB962C8B-B14F-4D97-AF65-F5344CB8AC3E}">
        <p14:creationId xmlns:p14="http://schemas.microsoft.com/office/powerpoint/2010/main" val="3761078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22</a:t>
            </a:fld>
            <a:endParaRPr 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2000" dirty="0"/>
              <a:t>Oplossingen</a:t>
            </a:r>
          </a:p>
          <a:p>
            <a:endParaRPr lang="nl-BE" sz="2000" dirty="0"/>
          </a:p>
          <a:p>
            <a:r>
              <a:rPr lang="nl-BE" sz="2000" dirty="0"/>
              <a:t>1Eb</a:t>
            </a:r>
          </a:p>
          <a:p>
            <a:r>
              <a:rPr lang="nl-BE" sz="2000" dirty="0"/>
              <a:t>2Cb</a:t>
            </a:r>
          </a:p>
          <a:p>
            <a:r>
              <a:rPr lang="nl-BE" sz="2000" dirty="0"/>
              <a:t>3Da</a:t>
            </a:r>
          </a:p>
          <a:p>
            <a:r>
              <a:rPr lang="nl-BE" sz="2000" dirty="0"/>
              <a:t>4Aa</a:t>
            </a:r>
          </a:p>
          <a:p>
            <a:r>
              <a:rPr lang="nl-BE" sz="2000" dirty="0"/>
              <a:t>5Bc</a:t>
            </a:r>
          </a:p>
          <a:p>
            <a:endParaRPr lang="nl-BE" sz="2000"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23</a:t>
            </a:fld>
            <a:endParaRPr lang="nl-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Filmpje duurt 12 min</a:t>
            </a:r>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24</a:t>
            </a:fld>
            <a:endParaRPr lang="nl-BE"/>
          </a:p>
        </p:txBody>
      </p:sp>
    </p:spTree>
    <p:extLst>
      <p:ext uri="{BB962C8B-B14F-4D97-AF65-F5344CB8AC3E}">
        <p14:creationId xmlns:p14="http://schemas.microsoft.com/office/powerpoint/2010/main" val="1654347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25</a:t>
            </a:fld>
            <a:endParaRPr lang="nl-BE"/>
          </a:p>
        </p:txBody>
      </p:sp>
    </p:spTree>
    <p:extLst>
      <p:ext uri="{BB962C8B-B14F-4D97-AF65-F5344CB8AC3E}">
        <p14:creationId xmlns:p14="http://schemas.microsoft.com/office/powerpoint/2010/main" val="364345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Veilig omgaan met gevaarlijke producten begint met duidelijke informatie. Het is dan ook cruciaal dat werknemers de informatie op de etiketten begrijpen en omzetten naar de praktijk.</a:t>
            </a:r>
          </a:p>
          <a:p>
            <a:endParaRPr lang="nl-BE" dirty="0"/>
          </a:p>
          <a:p>
            <a:r>
              <a:rPr lang="nl-BE" dirty="0"/>
              <a:t>Diverse stoffen kunnen gevaar opleveren voor de gezondheid. Maar wat betekent dat precies? En hoe kom je er achter wat de gevaren zijn van de stoffen waar jij mee werkt?</a:t>
            </a:r>
          </a:p>
          <a:p>
            <a:r>
              <a:rPr lang="nl-BE" dirty="0"/>
              <a:t>Om je zo goed mogelijk te informeren</a:t>
            </a:r>
            <a:r>
              <a:rPr lang="nl-BE" baseline="0" dirty="0"/>
              <a:t> werd een nieuw en eenvormig etikettensysteem in het leven geroepen dat geldt voor alle chemische producten en huishoudproducten die in Europa verkocht worden.</a:t>
            </a:r>
            <a:endParaRPr lang="nl-BE" dirty="0"/>
          </a:p>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26</a:t>
            </a:fld>
            <a:endParaRPr lang="nl-BE"/>
          </a:p>
        </p:txBody>
      </p:sp>
    </p:spTree>
    <p:extLst>
      <p:ext uri="{BB962C8B-B14F-4D97-AF65-F5344CB8AC3E}">
        <p14:creationId xmlns:p14="http://schemas.microsoft.com/office/powerpoint/2010/main" val="4066827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27</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dirty="0">
                <a:hlinkClick r:id="rId3"/>
              </a:rPr>
              <a:t>https://www.gevaarsymbolen.be/sites/default/files/public/content/spf_danger_picto_a4_v4_nl1_0.pdf</a:t>
            </a:r>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Bovendien zijn er 3 nieuwe symbolen geïntroduceerd: het uitroepteken (wanneer een acuut gezondheidseffect kan optreden), het silhouet (voor </a:t>
            </a:r>
            <a:r>
              <a:rPr lang="nl-NL" sz="1200" b="0" i="0" kern="1200" dirty="0" err="1">
                <a:solidFill>
                  <a:schemeClr val="tx1"/>
                </a:solidFill>
                <a:effectLst/>
                <a:latin typeface="+mn-lt"/>
                <a:ea typeface="+mn-ea"/>
                <a:cs typeface="+mn-cs"/>
              </a:rPr>
              <a:t>langetermijngezondheidseffecten</a:t>
            </a:r>
            <a:r>
              <a:rPr lang="nl-NL" sz="1200" b="0" i="0" kern="1200" dirty="0">
                <a:solidFill>
                  <a:schemeClr val="tx1"/>
                </a:solidFill>
                <a:effectLst/>
                <a:latin typeface="+mn-lt"/>
                <a:ea typeface="+mn-ea"/>
                <a:cs typeface="+mn-cs"/>
              </a:rPr>
              <a:t>) en de gasfles (houder onder druk). De laatste twee hebben zelfs geen tegenhanger in het bestaande systeem. </a:t>
            </a:r>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Zij vertegenwoordigen telkens nieuw gedefinieerde gevarenklassen en –categorieën binnen CLP. </a:t>
            </a:r>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Het uitroepteken daarentegen vervangt het bestaande Sint-Andreaskruis voor schadelijke of irriterende chemicaliën. </a:t>
            </a:r>
            <a:endParaRPr lang="nl-BE" dirty="0"/>
          </a:p>
          <a:p>
            <a:endParaRPr lang="nl-NL" dirty="0">
              <a:effectLst/>
            </a:endParaRPr>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3</a:t>
            </a:fld>
            <a:endParaRPr lang="nl-BE"/>
          </a:p>
        </p:txBody>
      </p:sp>
    </p:spTree>
    <p:extLst>
      <p:ext uri="{BB962C8B-B14F-4D97-AF65-F5344CB8AC3E}">
        <p14:creationId xmlns:p14="http://schemas.microsoft.com/office/powerpoint/2010/main" val="276980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4</a:t>
            </a:fld>
            <a:endParaRPr lang="nl-BE"/>
          </a:p>
        </p:txBody>
      </p:sp>
    </p:spTree>
    <p:extLst>
      <p:ext uri="{BB962C8B-B14F-4D97-AF65-F5344CB8AC3E}">
        <p14:creationId xmlns:p14="http://schemas.microsoft.com/office/powerpoint/2010/main" val="62041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5</a:t>
            </a:fld>
            <a:endParaRPr lang="nl-BE"/>
          </a:p>
        </p:txBody>
      </p:sp>
    </p:spTree>
    <p:extLst>
      <p:ext uri="{BB962C8B-B14F-4D97-AF65-F5344CB8AC3E}">
        <p14:creationId xmlns:p14="http://schemas.microsoft.com/office/powerpoint/2010/main" val="62041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6</a:t>
            </a:fld>
            <a:endParaRPr lang="nl-BE"/>
          </a:p>
        </p:txBody>
      </p:sp>
    </p:spTree>
    <p:extLst>
      <p:ext uri="{BB962C8B-B14F-4D97-AF65-F5344CB8AC3E}">
        <p14:creationId xmlns:p14="http://schemas.microsoft.com/office/powerpoint/2010/main" val="62041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7</a:t>
            </a:fld>
            <a:endParaRPr lang="nl-BE"/>
          </a:p>
        </p:txBody>
      </p:sp>
    </p:spTree>
    <p:extLst>
      <p:ext uri="{BB962C8B-B14F-4D97-AF65-F5344CB8AC3E}">
        <p14:creationId xmlns:p14="http://schemas.microsoft.com/office/powerpoint/2010/main" val="62041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8</a:t>
            </a:fld>
            <a:endParaRPr lang="nl-BE"/>
          </a:p>
        </p:txBody>
      </p:sp>
    </p:spTree>
    <p:extLst>
      <p:ext uri="{BB962C8B-B14F-4D97-AF65-F5344CB8AC3E}">
        <p14:creationId xmlns:p14="http://schemas.microsoft.com/office/powerpoint/2010/main" val="62041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AAC0F70-CA45-4DE0-908A-0C1143E1FB21}" type="slidenum">
              <a:rPr lang="nl-BE" smtClean="0"/>
              <a:pPr/>
              <a:t>9</a:t>
            </a:fld>
            <a:endParaRPr lang="nl-BE"/>
          </a:p>
        </p:txBody>
      </p:sp>
    </p:spTree>
    <p:extLst>
      <p:ext uri="{BB962C8B-B14F-4D97-AF65-F5344CB8AC3E}">
        <p14:creationId xmlns:p14="http://schemas.microsoft.com/office/powerpoint/2010/main" val="62041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1" descr="WMD-logo_def4.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15272" y="5643578"/>
            <a:ext cx="1177179" cy="992133"/>
          </a:xfrm>
          <a:prstGeom prst="rect">
            <a:avLst/>
          </a:prstGeom>
        </p:spPr>
      </p:pic>
      <p:cxnSp>
        <p:nvCxnSpPr>
          <p:cNvPr id="12" name="Rechte verbindingslijn 11"/>
          <p:cNvCxnSpPr/>
          <p:nvPr userDrawn="1"/>
        </p:nvCxnSpPr>
        <p:spPr>
          <a:xfrm rot="5400000">
            <a:off x="-2786090" y="3429000"/>
            <a:ext cx="6858000" cy="0"/>
          </a:xfrm>
          <a:prstGeom prst="line">
            <a:avLst/>
          </a:prstGeom>
          <a:ln w="25400">
            <a:solidFill>
              <a:srgbClr val="0C9BC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rot="5400000">
            <a:off x="-3643370" y="3357562"/>
            <a:ext cx="8001056" cy="0"/>
          </a:xfrm>
          <a:prstGeom prst="line">
            <a:avLst/>
          </a:prstGeom>
          <a:ln w="25400">
            <a:solidFill>
              <a:srgbClr val="E84E4F"/>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5400000">
            <a:off x="-3490970" y="3509962"/>
            <a:ext cx="8001056" cy="0"/>
          </a:xfrm>
          <a:prstGeom prst="line">
            <a:avLst/>
          </a:prstGeom>
          <a:ln w="25400">
            <a:solidFill>
              <a:srgbClr val="B0C81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7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ailymotion.com/video/x2ykb02_clp-2015-kom-nu-in-actie_tec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gevaarsymbolen.be/sites/default/files/public/content/spf_danger_picto_a4_v4_nl1_0.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www.napofilm.net/nl/napos-films/multimedia-film-episodes-listing-view?filmid=napo-012-danger-chemical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gevaarsymbolen.be/n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619672" y="1735359"/>
            <a:ext cx="6459060" cy="830997"/>
          </a:xfrm>
          <a:prstGeom prst="rect">
            <a:avLst/>
          </a:prstGeom>
          <a:noFill/>
        </p:spPr>
        <p:txBody>
          <a:bodyPr wrap="square" rtlCol="0">
            <a:spAutoFit/>
          </a:bodyPr>
          <a:lstStyle/>
          <a:p>
            <a:r>
              <a:rPr lang="nl-BE" sz="4800" b="1" dirty="0">
                <a:solidFill>
                  <a:srgbClr val="B0C81B"/>
                </a:solidFill>
              </a:rPr>
              <a:t>Gevaarsymbolen</a:t>
            </a:r>
          </a:p>
        </p:txBody>
      </p:sp>
      <p:sp>
        <p:nvSpPr>
          <p:cNvPr id="10" name="Afgeronde rechthoek 9"/>
          <p:cNvSpPr/>
          <p:nvPr/>
        </p:nvSpPr>
        <p:spPr>
          <a:xfrm>
            <a:off x="1421312" y="1781536"/>
            <a:ext cx="6745953" cy="882098"/>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789040"/>
            <a:ext cx="2811959" cy="267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1321590" y="3212976"/>
            <a:ext cx="7425366" cy="646331"/>
          </a:xfrm>
          <a:prstGeom prst="rect">
            <a:avLst/>
          </a:prstGeom>
          <a:noFill/>
        </p:spPr>
        <p:txBody>
          <a:bodyPr wrap="none" rtlCol="0">
            <a:spAutoFit/>
          </a:bodyPr>
          <a:lstStyle/>
          <a:p>
            <a:r>
              <a:rPr lang="nl-BE" dirty="0">
                <a:hlinkClick r:id="rId4"/>
              </a:rPr>
              <a:t>http://www.dailymotion.com/video/x2ykb02_clp-2015-kom-nu-in-actie_tech</a:t>
            </a:r>
            <a:endParaRPr lang="nl-BE" dirty="0"/>
          </a:p>
          <a:p>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6" name="Afgeronde rechthoek 5"/>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203848" y="1688578"/>
            <a:ext cx="5400600" cy="3416320"/>
          </a:xfrm>
          <a:prstGeom prst="rect">
            <a:avLst/>
          </a:prstGeom>
          <a:noFill/>
          <a:ln w="3175">
            <a:solidFill>
              <a:schemeClr val="tx1"/>
            </a:solidFill>
          </a:ln>
        </p:spPr>
        <p:txBody>
          <a:bodyPr wrap="square" rtlCol="0">
            <a:spAutoFit/>
          </a:bodyPr>
          <a:lstStyle/>
          <a:p>
            <a:r>
              <a:rPr lang="nl-BE" sz="2400" b="1" dirty="0">
                <a:solidFill>
                  <a:schemeClr val="bg1">
                    <a:lumMod val="50000"/>
                  </a:schemeClr>
                </a:solidFill>
              </a:rPr>
              <a:t>Lange termijn gezondheidsgevaarlijk:</a:t>
            </a:r>
          </a:p>
          <a:p>
            <a:r>
              <a:rPr lang="nl-BE" sz="2400" dirty="0">
                <a:solidFill>
                  <a:schemeClr val="bg1">
                    <a:lumMod val="50000"/>
                  </a:schemeClr>
                </a:solidFill>
              </a:rPr>
              <a:t>Benzeen, asbest, lood, kwik, PCB…</a:t>
            </a:r>
          </a:p>
          <a:p>
            <a:endParaRPr lang="nl-BE" sz="2400" dirty="0">
              <a:solidFill>
                <a:schemeClr val="bg1">
                  <a:lumMod val="50000"/>
                </a:schemeClr>
              </a:solidFill>
            </a:endParaRPr>
          </a:p>
          <a:p>
            <a:r>
              <a:rPr lang="nl-BE" sz="2400" dirty="0">
                <a:solidFill>
                  <a:schemeClr val="bg1">
                    <a:lumMod val="50000"/>
                  </a:schemeClr>
                </a:solidFill>
              </a:rPr>
              <a:t>Stoffen die de celdeling kunnen aantasten, kankers kunnen veroorzaken of problemen kunnen veroorzaken bij de voortplanting, soms ook kankerverwekkende, mutagene en reprotoxische stoffen genoemd.</a:t>
            </a: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258" y="2591239"/>
            <a:ext cx="2371590" cy="198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151" y="4797152"/>
            <a:ext cx="1760537"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944" y="2060848"/>
            <a:ext cx="964036" cy="50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24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6" name="Afgeronde rechthoek 5"/>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307" y="2184414"/>
            <a:ext cx="1707574" cy="190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vak 11"/>
          <p:cNvSpPr txBox="1"/>
          <p:nvPr/>
        </p:nvSpPr>
        <p:spPr>
          <a:xfrm>
            <a:off x="3203848" y="1688578"/>
            <a:ext cx="5400600" cy="3785652"/>
          </a:xfrm>
          <a:prstGeom prst="rect">
            <a:avLst/>
          </a:prstGeom>
          <a:noFill/>
          <a:ln w="3175">
            <a:solidFill>
              <a:schemeClr val="tx1"/>
            </a:solidFill>
          </a:ln>
        </p:spPr>
        <p:txBody>
          <a:bodyPr wrap="square" rtlCol="0">
            <a:spAutoFit/>
          </a:bodyPr>
          <a:lstStyle/>
          <a:p>
            <a:r>
              <a:rPr lang="nl-BE" sz="2400" b="1" dirty="0">
                <a:solidFill>
                  <a:schemeClr val="bg1">
                    <a:lumMod val="50000"/>
                  </a:schemeClr>
                </a:solidFill>
              </a:rPr>
              <a:t>Gassen onder druk:</a:t>
            </a:r>
          </a:p>
          <a:p>
            <a:r>
              <a:rPr lang="nl-NL" sz="2400" dirty="0">
                <a:solidFill>
                  <a:schemeClr val="bg1">
                    <a:lumMod val="50000"/>
                  </a:schemeClr>
                </a:solidFill>
              </a:rPr>
              <a:t>Samengeperste gassen zoals zuurstof, stikstof, argon en helium</a:t>
            </a:r>
            <a:r>
              <a:rPr lang="nl-BE" sz="2400" dirty="0">
                <a:solidFill>
                  <a:schemeClr val="bg1">
                    <a:lumMod val="50000"/>
                  </a:schemeClr>
                </a:solidFill>
              </a:rPr>
              <a:t>, vloeibaar gemaakte gassen zoals propaan, lpg, koolzuur…</a:t>
            </a:r>
          </a:p>
          <a:p>
            <a:endParaRPr lang="nl-BE" sz="2400" dirty="0">
              <a:solidFill>
                <a:schemeClr val="bg1">
                  <a:lumMod val="50000"/>
                </a:schemeClr>
              </a:solidFill>
            </a:endParaRPr>
          </a:p>
          <a:p>
            <a:r>
              <a:rPr lang="nl-BE" sz="2400" dirty="0">
                <a:solidFill>
                  <a:schemeClr val="bg1">
                    <a:lumMod val="50000"/>
                  </a:schemeClr>
                </a:solidFill>
              </a:rPr>
              <a:t>Gassen bewaard onder druk in een </a:t>
            </a:r>
            <a:r>
              <a:rPr lang="nl-BE" sz="2400" dirty="0" err="1">
                <a:solidFill>
                  <a:schemeClr val="bg1">
                    <a:lumMod val="50000"/>
                  </a:schemeClr>
                </a:solidFill>
              </a:rPr>
              <a:t>recipiënt</a:t>
            </a:r>
            <a:r>
              <a:rPr lang="nl-BE" sz="2400" dirty="0">
                <a:solidFill>
                  <a:schemeClr val="bg1">
                    <a:lumMod val="50000"/>
                  </a:schemeClr>
                </a:solidFill>
              </a:rPr>
              <a:t>. Lekken kunnen vrieswonden of zuurstofgebrek (in afgesloten ruimten) veroorzaken.</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231" y="1688579"/>
            <a:ext cx="948347" cy="49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21" y="3933056"/>
            <a:ext cx="1691346" cy="206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9" name="Afgeronde rechthoek 8"/>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61" y="1556792"/>
            <a:ext cx="1732885" cy="206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3131840" y="1604779"/>
            <a:ext cx="5782109" cy="2015936"/>
          </a:xfrm>
          <a:prstGeom prst="rect">
            <a:avLst/>
          </a:prstGeom>
          <a:ln w="3175">
            <a:solidFill>
              <a:schemeClr val="tx1"/>
            </a:solidFill>
          </a:ln>
        </p:spPr>
        <p:txBody>
          <a:bodyPr wrap="square">
            <a:spAutoFit/>
          </a:bodyPr>
          <a:lstStyle/>
          <a:p>
            <a:r>
              <a:rPr lang="nl-NL" sz="2400" b="1" dirty="0">
                <a:solidFill>
                  <a:schemeClr val="bg1">
                    <a:lumMod val="50000"/>
                  </a:schemeClr>
                </a:solidFill>
              </a:rPr>
              <a:t>Irriterend</a:t>
            </a:r>
            <a:r>
              <a:rPr lang="nl-NL" sz="2400" dirty="0">
                <a:solidFill>
                  <a:schemeClr val="bg1">
                    <a:lumMod val="50000"/>
                  </a:schemeClr>
                </a:solidFill>
              </a:rPr>
              <a:t>: ammonia, bleekmiddelen, toiletreinigers.</a:t>
            </a:r>
          </a:p>
          <a:p>
            <a:pPr>
              <a:spcBef>
                <a:spcPts val="600"/>
              </a:spcBef>
            </a:pPr>
            <a:r>
              <a:rPr lang="nl-NL" dirty="0">
                <a:solidFill>
                  <a:schemeClr val="bg1">
                    <a:lumMod val="50000"/>
                  </a:schemeClr>
                </a:solidFill>
              </a:rPr>
              <a:t>veroorzaken bij aanraking met de huid en ogen irritatie, en bij inslikken irriteren ze de slijmvliezen van neus en keel. </a:t>
            </a:r>
          </a:p>
          <a:p>
            <a:r>
              <a:rPr lang="nl-NL" dirty="0">
                <a:solidFill>
                  <a:schemeClr val="bg1">
                    <a:lumMod val="50000"/>
                  </a:schemeClr>
                </a:solidFill>
              </a:rPr>
              <a:t>Deze effecten zijn </a:t>
            </a:r>
            <a:r>
              <a:rPr lang="nl-NL" b="1" dirty="0">
                <a:solidFill>
                  <a:schemeClr val="bg1">
                    <a:lumMod val="50000"/>
                  </a:schemeClr>
                </a:solidFill>
              </a:rPr>
              <a:t>slechts tijdelijk</a:t>
            </a:r>
            <a:r>
              <a:rPr lang="nl-NL" dirty="0">
                <a:solidFill>
                  <a:schemeClr val="bg1">
                    <a:lumMod val="50000"/>
                  </a:schemeClr>
                </a:solidFill>
              </a:rPr>
              <a:t>.</a:t>
            </a:r>
          </a:p>
          <a:p>
            <a:r>
              <a:rPr lang="nl-NL" dirty="0">
                <a:solidFill>
                  <a:schemeClr val="bg1">
                    <a:lumMod val="50000"/>
                  </a:schemeClr>
                </a:solidFill>
              </a:rPr>
              <a:t>Er treedt geen blijvende lichamelijke schade op.</a:t>
            </a:r>
          </a:p>
        </p:txBody>
      </p:sp>
      <p:sp>
        <p:nvSpPr>
          <p:cNvPr id="4" name="Rechthoek 3"/>
          <p:cNvSpPr/>
          <p:nvPr/>
        </p:nvSpPr>
        <p:spPr>
          <a:xfrm>
            <a:off x="3131840" y="3974607"/>
            <a:ext cx="4572000" cy="2662267"/>
          </a:xfrm>
          <a:prstGeom prst="rect">
            <a:avLst/>
          </a:prstGeom>
          <a:ln w="3175">
            <a:solidFill>
              <a:schemeClr val="tx1"/>
            </a:solidFill>
          </a:ln>
        </p:spPr>
        <p:txBody>
          <a:bodyPr>
            <a:spAutoFit/>
          </a:bodyPr>
          <a:lstStyle/>
          <a:p>
            <a:r>
              <a:rPr lang="nl-NL" sz="2400" b="1" dirty="0">
                <a:solidFill>
                  <a:schemeClr val="bg1">
                    <a:lumMod val="50000"/>
                  </a:schemeClr>
                </a:solidFill>
              </a:rPr>
              <a:t>Schadelijk</a:t>
            </a:r>
            <a:r>
              <a:rPr lang="nl-NL" sz="2400" dirty="0">
                <a:solidFill>
                  <a:schemeClr val="bg1">
                    <a:lumMod val="50000"/>
                  </a:schemeClr>
                </a:solidFill>
              </a:rPr>
              <a:t>: thinner, vlekkenwaters, bepaalde verfsoorten en bestrijdingsmiddelen.</a:t>
            </a:r>
          </a:p>
          <a:p>
            <a:pPr>
              <a:spcBef>
                <a:spcPts val="600"/>
              </a:spcBef>
            </a:pPr>
            <a:r>
              <a:rPr lang="nl-NL" dirty="0">
                <a:solidFill>
                  <a:schemeClr val="bg1">
                    <a:lumMod val="50000"/>
                  </a:schemeClr>
                </a:solidFill>
              </a:rPr>
              <a:t>leveren bij inslikken, inademen of opname via de huid gevaar op voor schadelijke lichamelijke effecten.</a:t>
            </a:r>
          </a:p>
          <a:p>
            <a:r>
              <a:rPr lang="nl-BE" altLang="nl-BE" dirty="0">
                <a:solidFill>
                  <a:schemeClr val="bg1">
                    <a:lumMod val="50000"/>
                  </a:schemeClr>
                </a:solidFill>
                <a:latin typeface="Calibri" pitchFamily="34" charset="0"/>
              </a:rPr>
              <a:t>kunnen ook sensibiliserend zijn (allergie veroorzaken)</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60" y="3290087"/>
            <a:ext cx="1095853" cy="128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739187" y="1293346"/>
            <a:ext cx="2034480" cy="369332"/>
          </a:xfrm>
          <a:prstGeom prst="rect">
            <a:avLst/>
          </a:prstGeom>
          <a:noFill/>
        </p:spPr>
        <p:txBody>
          <a:bodyPr wrap="square" rtlCol="0">
            <a:spAutoFit/>
          </a:bodyPr>
          <a:lstStyle/>
          <a:p>
            <a:r>
              <a:rPr lang="nl-BE" dirty="0">
                <a:solidFill>
                  <a:srgbClr val="00B6F6"/>
                </a:solidFill>
              </a:rPr>
              <a:t>RUIMER</a:t>
            </a:r>
          </a:p>
        </p:txBody>
      </p:sp>
    </p:spTree>
    <p:extLst>
      <p:ext uri="{BB962C8B-B14F-4D97-AF65-F5344CB8AC3E}">
        <p14:creationId xmlns:p14="http://schemas.microsoft.com/office/powerpoint/2010/main" val="179209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47664" y="2338172"/>
            <a:ext cx="6120680" cy="1384995"/>
          </a:xfrm>
          <a:prstGeom prst="rect">
            <a:avLst/>
          </a:prstGeom>
        </p:spPr>
        <p:txBody>
          <a:bodyPr wrap="square">
            <a:spAutoFit/>
          </a:bodyPr>
          <a:lstStyle/>
          <a:p>
            <a:pPr>
              <a:defRPr/>
            </a:pPr>
            <a:r>
              <a:rPr lang="nl-BE" sz="2800" dirty="0">
                <a:hlinkClick r:id="rId3"/>
              </a:rPr>
              <a:t>https://www.gevaarsymbolen.be/sites/default/files/public/content/spf_danger_picto_a4_v4_nl1_0.pdf</a:t>
            </a:r>
            <a:endParaRPr lang="nl-BE" sz="2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692696"/>
            <a:ext cx="4103687"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64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880603" y="267036"/>
            <a:ext cx="2755293" cy="857707"/>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hthoek 2"/>
          <p:cNvSpPr/>
          <p:nvPr/>
        </p:nvSpPr>
        <p:spPr>
          <a:xfrm>
            <a:off x="952077" y="452746"/>
            <a:ext cx="6307634" cy="523220"/>
          </a:xfrm>
          <a:prstGeom prst="rect">
            <a:avLst/>
          </a:prstGeom>
        </p:spPr>
        <p:txBody>
          <a:bodyPr wrap="square">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E84E4F"/>
                </a:solidFill>
                <a:latin typeface="Tahoma" pitchFamily="34" charset="0"/>
                <a:cs typeface="Tahoma" pitchFamily="34" charset="0"/>
              </a:rPr>
              <a:t>H-zinnen</a:t>
            </a:r>
          </a:p>
        </p:txBody>
      </p:sp>
      <p:sp>
        <p:nvSpPr>
          <p:cNvPr id="7" name="Rechthoek 6"/>
          <p:cNvSpPr/>
          <p:nvPr/>
        </p:nvSpPr>
        <p:spPr>
          <a:xfrm>
            <a:off x="3696251" y="339913"/>
            <a:ext cx="5327333" cy="1569660"/>
          </a:xfrm>
          <a:prstGeom prst="rect">
            <a:avLst/>
          </a:prstGeom>
        </p:spPr>
        <p:txBody>
          <a:bodyPr wrap="square">
            <a:spAutoFit/>
          </a:bodyPr>
          <a:lstStyle/>
          <a:p>
            <a:r>
              <a:rPr lang="nl-BE" sz="2400" b="1" i="1" dirty="0" err="1">
                <a:solidFill>
                  <a:schemeClr val="bg1">
                    <a:lumMod val="50000"/>
                  </a:schemeClr>
                </a:solidFill>
              </a:rPr>
              <a:t>Gevaarsaanduidingen</a:t>
            </a:r>
            <a:r>
              <a:rPr lang="nl-BE" sz="2400" b="1" i="1" dirty="0">
                <a:solidFill>
                  <a:schemeClr val="bg1">
                    <a:lumMod val="50000"/>
                  </a:schemeClr>
                </a:solidFill>
              </a:rPr>
              <a:t> die de ernst (</a:t>
            </a:r>
            <a:r>
              <a:rPr lang="nl-BE" sz="2400" b="1" i="1" dirty="0" err="1">
                <a:solidFill>
                  <a:schemeClr val="bg1">
                    <a:lumMod val="50000"/>
                  </a:schemeClr>
                </a:solidFill>
              </a:rPr>
              <a:t>vb</a:t>
            </a:r>
            <a:r>
              <a:rPr lang="nl-BE" sz="2400" b="1" i="1" dirty="0">
                <a:solidFill>
                  <a:schemeClr val="bg1">
                    <a:lumMod val="50000"/>
                  </a:schemeClr>
                </a:solidFill>
              </a:rPr>
              <a:t> giftig) en de omstandigheden (via de mond) beschrijven waarin gevaren kunnen  voorkomen.</a:t>
            </a:r>
          </a:p>
        </p:txBody>
      </p:sp>
      <p:sp>
        <p:nvSpPr>
          <p:cNvPr id="9" name="Tekstvak 9"/>
          <p:cNvSpPr txBox="1">
            <a:spLocks noChangeArrowheads="1"/>
          </p:cNvSpPr>
          <p:nvPr/>
        </p:nvSpPr>
        <p:spPr bwMode="auto">
          <a:xfrm>
            <a:off x="685998" y="2924944"/>
            <a:ext cx="813447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BE" altLang="nl-BE" sz="2200" b="1" dirty="0">
                <a:solidFill>
                  <a:schemeClr val="bg1">
                    <a:lumMod val="50000"/>
                  </a:schemeClr>
                </a:solidFill>
                <a:latin typeface="Calibri" pitchFamily="34" charset="0"/>
              </a:rPr>
              <a:t>H2xx = </a:t>
            </a:r>
            <a:r>
              <a:rPr lang="nl-BE" altLang="nl-BE" sz="2200" b="1" u="sng" dirty="0">
                <a:solidFill>
                  <a:schemeClr val="bg1">
                    <a:lumMod val="50000"/>
                  </a:schemeClr>
                </a:solidFill>
                <a:latin typeface="Calibri" pitchFamily="34" charset="0"/>
              </a:rPr>
              <a:t>fysische</a:t>
            </a:r>
            <a:r>
              <a:rPr lang="nl-BE" altLang="nl-BE" sz="2200" b="1" dirty="0">
                <a:solidFill>
                  <a:schemeClr val="bg1">
                    <a:lumMod val="50000"/>
                  </a:schemeClr>
                </a:solidFill>
                <a:latin typeface="Calibri" pitchFamily="34" charset="0"/>
              </a:rPr>
              <a:t> gevaren</a:t>
            </a:r>
          </a:p>
          <a:p>
            <a:pPr eaLnBrk="1" hangingPunct="1"/>
            <a:r>
              <a:rPr lang="nl-BE" altLang="nl-BE" sz="2200" i="1" dirty="0" err="1">
                <a:solidFill>
                  <a:schemeClr val="bg1">
                    <a:lumMod val="50000"/>
                  </a:schemeClr>
                </a:solidFill>
                <a:latin typeface="Calibri" pitchFamily="34" charset="0"/>
              </a:rPr>
              <a:t>vb</a:t>
            </a:r>
            <a:r>
              <a:rPr lang="nl-BE" altLang="nl-BE" sz="2200" i="1" dirty="0">
                <a:solidFill>
                  <a:schemeClr val="bg1">
                    <a:lumMod val="50000"/>
                  </a:schemeClr>
                </a:solidFill>
                <a:latin typeface="Calibri" pitchFamily="34" charset="0"/>
              </a:rPr>
              <a:t> 	H225= licht ontvlambare vloeistof en damp</a:t>
            </a:r>
          </a:p>
          <a:p>
            <a:r>
              <a:rPr lang="nl-BE" sz="2200" i="1" dirty="0">
                <a:solidFill>
                  <a:schemeClr val="bg1">
                    <a:lumMod val="50000"/>
                  </a:schemeClr>
                </a:solidFill>
                <a:latin typeface="Calibri" pitchFamily="34" charset="0"/>
              </a:rPr>
              <a:t>	H260 In contact met water komen ontvlambare 		gassen vrij die spontaan kunnen ontbranden</a:t>
            </a:r>
            <a:r>
              <a:rPr lang="nl-BE" sz="2200" dirty="0">
                <a:solidFill>
                  <a:schemeClr val="bg1">
                    <a:lumMod val="50000"/>
                  </a:schemeClr>
                </a:solidFill>
              </a:rPr>
              <a:t>.</a:t>
            </a:r>
          </a:p>
          <a:p>
            <a:pPr eaLnBrk="1" hangingPunct="1"/>
            <a:r>
              <a:rPr lang="nl-BE" altLang="nl-BE" sz="2200" b="1" dirty="0">
                <a:solidFill>
                  <a:schemeClr val="bg1">
                    <a:lumMod val="50000"/>
                  </a:schemeClr>
                </a:solidFill>
                <a:latin typeface="Calibri" pitchFamily="34" charset="0"/>
              </a:rPr>
              <a:t>H3xx = </a:t>
            </a:r>
            <a:r>
              <a:rPr lang="nl-BE" altLang="nl-BE" sz="2200" b="1" u="sng" dirty="0">
                <a:solidFill>
                  <a:schemeClr val="bg1">
                    <a:lumMod val="50000"/>
                  </a:schemeClr>
                </a:solidFill>
                <a:latin typeface="Calibri" pitchFamily="34" charset="0"/>
              </a:rPr>
              <a:t>gezondheids</a:t>
            </a:r>
            <a:r>
              <a:rPr lang="nl-BE" altLang="nl-BE" sz="2200" b="1" dirty="0">
                <a:solidFill>
                  <a:schemeClr val="bg1">
                    <a:lumMod val="50000"/>
                  </a:schemeClr>
                </a:solidFill>
                <a:latin typeface="Calibri" pitchFamily="34" charset="0"/>
              </a:rPr>
              <a:t>gevaren</a:t>
            </a:r>
          </a:p>
          <a:p>
            <a:pPr eaLnBrk="1" hangingPunct="1"/>
            <a:r>
              <a:rPr lang="nl-BE" altLang="nl-BE" sz="2200" i="1" dirty="0" err="1">
                <a:solidFill>
                  <a:schemeClr val="bg1">
                    <a:lumMod val="50000"/>
                  </a:schemeClr>
                </a:solidFill>
                <a:latin typeface="Calibri" pitchFamily="34" charset="0"/>
              </a:rPr>
              <a:t>vb</a:t>
            </a:r>
            <a:r>
              <a:rPr lang="nl-BE" altLang="nl-BE" sz="2200" i="1" dirty="0">
                <a:solidFill>
                  <a:schemeClr val="bg1">
                    <a:lumMod val="50000"/>
                  </a:schemeClr>
                </a:solidFill>
                <a:latin typeface="Calibri" pitchFamily="34" charset="0"/>
              </a:rPr>
              <a:t> 	</a:t>
            </a:r>
            <a:r>
              <a:rPr lang="nl-BE" sz="2200" i="1" dirty="0">
                <a:solidFill>
                  <a:schemeClr val="bg1">
                    <a:lumMod val="50000"/>
                  </a:schemeClr>
                </a:solidFill>
                <a:latin typeface="Calibri" pitchFamily="34" charset="0"/>
              </a:rPr>
              <a:t>H302 Schadelijk bij inslikken.</a:t>
            </a:r>
          </a:p>
          <a:p>
            <a:pPr eaLnBrk="1" hangingPunct="1"/>
            <a:r>
              <a:rPr lang="nl-BE" sz="2200" i="1" dirty="0">
                <a:solidFill>
                  <a:schemeClr val="bg1">
                    <a:lumMod val="50000"/>
                  </a:schemeClr>
                </a:solidFill>
                <a:latin typeface="Calibri" pitchFamily="34" charset="0"/>
              </a:rPr>
              <a:t>	H335 Kan irritatie van de luchtwegen veroorzaken</a:t>
            </a:r>
          </a:p>
          <a:p>
            <a:pPr eaLnBrk="1" hangingPunct="1"/>
            <a:r>
              <a:rPr lang="nl-BE" altLang="nl-BE" sz="2200" b="1" dirty="0">
                <a:solidFill>
                  <a:schemeClr val="bg1">
                    <a:lumMod val="50000"/>
                  </a:schemeClr>
                </a:solidFill>
                <a:latin typeface="Calibri" pitchFamily="34" charset="0"/>
              </a:rPr>
              <a:t>H4xx = </a:t>
            </a:r>
            <a:r>
              <a:rPr lang="nl-BE" altLang="nl-BE" sz="2200" b="1" u="sng" dirty="0">
                <a:solidFill>
                  <a:schemeClr val="bg1">
                    <a:lumMod val="50000"/>
                  </a:schemeClr>
                </a:solidFill>
                <a:latin typeface="Calibri" pitchFamily="34" charset="0"/>
              </a:rPr>
              <a:t>ecologische</a:t>
            </a:r>
            <a:r>
              <a:rPr lang="nl-BE" altLang="nl-BE" sz="2200" b="1" dirty="0">
                <a:solidFill>
                  <a:schemeClr val="bg1">
                    <a:lumMod val="50000"/>
                  </a:schemeClr>
                </a:solidFill>
                <a:latin typeface="Calibri" pitchFamily="34" charset="0"/>
              </a:rPr>
              <a:t> gevaren</a:t>
            </a:r>
          </a:p>
          <a:p>
            <a:r>
              <a:rPr lang="nl-BE" altLang="nl-BE" sz="2200" i="1" dirty="0" err="1">
                <a:solidFill>
                  <a:schemeClr val="bg1">
                    <a:lumMod val="50000"/>
                  </a:schemeClr>
                </a:solidFill>
                <a:latin typeface="Calibri" pitchFamily="34" charset="0"/>
              </a:rPr>
              <a:t>vb</a:t>
            </a:r>
            <a:r>
              <a:rPr lang="nl-BE" altLang="nl-BE" sz="2200" i="1" dirty="0">
                <a:solidFill>
                  <a:schemeClr val="bg1">
                    <a:lumMod val="50000"/>
                  </a:schemeClr>
                </a:solidFill>
                <a:latin typeface="Calibri" pitchFamily="34" charset="0"/>
              </a:rPr>
              <a:t> 	</a:t>
            </a:r>
            <a:r>
              <a:rPr lang="nl-BE" sz="2200" i="1" dirty="0">
                <a:solidFill>
                  <a:schemeClr val="bg1">
                    <a:lumMod val="50000"/>
                  </a:schemeClr>
                </a:solidFill>
                <a:latin typeface="Calibri" pitchFamily="34" charset="0"/>
              </a:rPr>
              <a:t>H412 Kan langdurige schadelijke gevolgen hebben</a:t>
            </a:r>
            <a:endParaRPr lang="nl-BE" altLang="nl-BE" sz="2200" i="1" dirty="0">
              <a:solidFill>
                <a:schemeClr val="bg1">
                  <a:lumMod val="50000"/>
                </a:schemeClr>
              </a:solidFill>
              <a:latin typeface="Calibri" pitchFamily="34" charset="0"/>
            </a:endParaRPr>
          </a:p>
          <a:p>
            <a:r>
              <a:rPr lang="nl-BE" sz="2200" i="1" dirty="0">
                <a:solidFill>
                  <a:schemeClr val="bg1">
                    <a:lumMod val="50000"/>
                  </a:schemeClr>
                </a:solidFill>
                <a:latin typeface="Calibri" pitchFamily="34" charset="0"/>
              </a:rPr>
              <a:t>	voor in het water levende organismen</a:t>
            </a:r>
            <a:endParaRPr lang="nl-BE" altLang="nl-BE" sz="2200" i="1" dirty="0">
              <a:solidFill>
                <a:schemeClr val="bg1">
                  <a:lumMod val="50000"/>
                </a:schemeClr>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21" y="2184253"/>
            <a:ext cx="4318050" cy="69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17032"/>
            <a:ext cx="1792094" cy="190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3144" y="4050986"/>
            <a:ext cx="1845912" cy="157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8049" y="3620086"/>
            <a:ext cx="1322874" cy="200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056" y="3955292"/>
            <a:ext cx="2312178" cy="167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fgeronde rechthoek 7"/>
          <p:cNvSpPr/>
          <p:nvPr/>
        </p:nvSpPr>
        <p:spPr>
          <a:xfrm>
            <a:off x="1180408" y="260648"/>
            <a:ext cx="5832648" cy="716639"/>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999369" y="404664"/>
            <a:ext cx="5983108" cy="754053"/>
          </a:xfrm>
          <a:prstGeom prst="rect">
            <a:avLst/>
          </a:prstGeom>
        </p:spPr>
        <p:txBody>
          <a:bodyPr wrap="square">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200" b="1" dirty="0">
                <a:solidFill>
                  <a:srgbClr val="E84E4F"/>
                </a:solidFill>
                <a:latin typeface="Tahoma" pitchFamily="34" charset="0"/>
                <a:cs typeface="Tahoma" pitchFamily="34" charset="0"/>
              </a:rPr>
              <a:t>H-zinnen: over de omstandigheden</a:t>
            </a:r>
            <a:endParaRPr lang="nl-NL" sz="1600" b="1" dirty="0">
              <a:solidFill>
                <a:srgbClr val="E84E4F"/>
              </a:solidFill>
              <a:latin typeface="Tahoma" pitchFamily="34" charset="0"/>
              <a:cs typeface="Tahoma" pitchFamily="34" charset="0"/>
            </a:endParaRPr>
          </a:p>
          <a:p>
            <a:pPr marL="800100" lvl="1" indent="-342900">
              <a:spcBef>
                <a:spcPts val="600"/>
              </a:spcBef>
              <a:buClr>
                <a:srgbClr val="0C9BC2"/>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nl-NL" sz="1600" b="1" dirty="0">
              <a:solidFill>
                <a:srgbClr val="E84E4F"/>
              </a:solidFill>
              <a:latin typeface="Tahoma" pitchFamily="34" charset="0"/>
              <a:cs typeface="Tahoma" pitchFamily="34" charset="0"/>
            </a:endParaRPr>
          </a:p>
        </p:txBody>
      </p:sp>
      <p:sp>
        <p:nvSpPr>
          <p:cNvPr id="3" name="Rechthoek 2"/>
          <p:cNvSpPr/>
          <p:nvPr/>
        </p:nvSpPr>
        <p:spPr>
          <a:xfrm>
            <a:off x="827584" y="1152823"/>
            <a:ext cx="7348577" cy="2092881"/>
          </a:xfrm>
          <a:prstGeom prst="rect">
            <a:avLst/>
          </a:prstGeom>
        </p:spPr>
        <p:txBody>
          <a:bodyPr wrap="square">
            <a:spAutoFit/>
          </a:bodyPr>
          <a:lstStyle/>
          <a:p>
            <a:pPr marL="342900" indent="-342900">
              <a:spcBef>
                <a:spcPts val="600"/>
              </a:spcBef>
              <a:buClr>
                <a:srgbClr val="0C9BC2"/>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000" b="1" dirty="0">
                <a:solidFill>
                  <a:schemeClr val="bg1">
                    <a:lumMod val="65000"/>
                  </a:schemeClr>
                </a:solidFill>
                <a:latin typeface="Tahoma" pitchFamily="34" charset="0"/>
                <a:cs typeface="Tahoma" pitchFamily="34" charset="0"/>
              </a:rPr>
              <a:t>de eigenschappen (giftig, kankerverwekkend, irriterend, bijtend, …</a:t>
            </a:r>
          </a:p>
          <a:p>
            <a:pPr marL="342900" indent="-342900">
              <a:spcBef>
                <a:spcPts val="600"/>
              </a:spcBef>
              <a:buClr>
                <a:srgbClr val="0C9BC2"/>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000" b="1" dirty="0">
                <a:solidFill>
                  <a:schemeClr val="bg1">
                    <a:lumMod val="65000"/>
                  </a:schemeClr>
                </a:solidFill>
                <a:latin typeface="Tahoma" pitchFamily="34" charset="0"/>
                <a:cs typeface="Tahoma" pitchFamily="34" charset="0"/>
              </a:rPr>
              <a:t>de geabsorbeerde hoeveelheid</a:t>
            </a:r>
          </a:p>
          <a:p>
            <a:pPr marL="342900" indent="-342900">
              <a:spcBef>
                <a:spcPts val="600"/>
              </a:spcBef>
              <a:buClr>
                <a:srgbClr val="0C9BC2"/>
              </a:buClr>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000" b="1" dirty="0">
                <a:solidFill>
                  <a:schemeClr val="bg1">
                    <a:lumMod val="65000"/>
                  </a:schemeClr>
                </a:solidFill>
                <a:latin typeface="Tahoma" pitchFamily="34" charset="0"/>
                <a:cs typeface="Tahoma" pitchFamily="34" charset="0"/>
              </a:rPr>
              <a:t>de manier waarop ze het lichaam binnendringen (via inademing, inslikken, contact met de huid en de ogen of contact met een open wond)</a:t>
            </a:r>
          </a:p>
        </p:txBody>
      </p:sp>
    </p:spTree>
    <p:extLst>
      <p:ext uri="{BB962C8B-B14F-4D97-AF65-F5344CB8AC3E}">
        <p14:creationId xmlns:p14="http://schemas.microsoft.com/office/powerpoint/2010/main" val="6276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34450" y="1199738"/>
            <a:ext cx="7643866" cy="5109091"/>
          </a:xfrm>
          <a:prstGeom prst="rect">
            <a:avLst/>
          </a:prstGeom>
        </p:spPr>
        <p:txBody>
          <a:bodyPr wrap="square">
            <a:spAutoFit/>
          </a:bodyPr>
          <a:lstStyle/>
          <a:p>
            <a:r>
              <a:rPr lang="nl-BE" sz="2200" b="1" i="1" dirty="0">
                <a:solidFill>
                  <a:schemeClr val="bg1">
                    <a:lumMod val="50000"/>
                  </a:schemeClr>
                </a:solidFill>
              </a:rPr>
              <a:t>geven aan hoe je een product moet gebruiken om de risico’s te beperken (</a:t>
            </a:r>
            <a:r>
              <a:rPr lang="nl-BE" sz="2200" b="1" i="1" dirty="0" err="1">
                <a:solidFill>
                  <a:schemeClr val="bg1">
                    <a:lumMod val="50000"/>
                  </a:schemeClr>
                </a:solidFill>
              </a:rPr>
              <a:t>vb</a:t>
            </a:r>
            <a:r>
              <a:rPr lang="nl-BE" sz="2200" b="1" i="1" dirty="0">
                <a:solidFill>
                  <a:schemeClr val="bg1">
                    <a:lumMod val="50000"/>
                  </a:schemeClr>
                </a:solidFill>
              </a:rPr>
              <a:t> beschermende handschoenen).</a:t>
            </a:r>
          </a:p>
          <a:p>
            <a:endParaRPr lang="nl-BE" i="1" dirty="0">
              <a:solidFill>
                <a:schemeClr val="bg1">
                  <a:lumMod val="50000"/>
                </a:schemeClr>
              </a:solidFill>
            </a:endParaRPr>
          </a:p>
          <a:p>
            <a:r>
              <a:rPr lang="nl-BE" altLang="nl-BE" sz="2400" b="1" dirty="0">
                <a:solidFill>
                  <a:schemeClr val="bg1">
                    <a:lumMod val="50000"/>
                  </a:schemeClr>
                </a:solidFill>
                <a:latin typeface="Calibri" pitchFamily="34" charset="0"/>
              </a:rPr>
              <a:t>P1xx = </a:t>
            </a:r>
            <a:r>
              <a:rPr lang="nl-BE" altLang="nl-BE" sz="2400" b="1" u="sng" dirty="0">
                <a:solidFill>
                  <a:schemeClr val="bg1">
                    <a:lumMod val="50000"/>
                  </a:schemeClr>
                </a:solidFill>
                <a:latin typeface="Calibri" pitchFamily="34" charset="0"/>
              </a:rPr>
              <a:t>algemene aanbevelingen</a:t>
            </a:r>
            <a:endParaRPr lang="nl-BE" altLang="nl-BE" sz="2400" b="1" dirty="0">
              <a:solidFill>
                <a:schemeClr val="bg1">
                  <a:lumMod val="50000"/>
                </a:schemeClr>
              </a:solidFill>
              <a:latin typeface="Calibri" pitchFamily="34" charset="0"/>
            </a:endParaRPr>
          </a:p>
          <a:p>
            <a:r>
              <a:rPr lang="nl-BE" altLang="nl-BE" sz="2400" i="1" dirty="0" err="1">
                <a:solidFill>
                  <a:schemeClr val="bg1">
                    <a:lumMod val="50000"/>
                  </a:schemeClr>
                </a:solidFill>
                <a:latin typeface="Calibri" pitchFamily="34" charset="0"/>
              </a:rPr>
              <a:t>vb</a:t>
            </a:r>
            <a:r>
              <a:rPr lang="nl-BE" altLang="nl-BE" sz="2400" i="1" dirty="0">
                <a:solidFill>
                  <a:schemeClr val="bg1">
                    <a:lumMod val="50000"/>
                  </a:schemeClr>
                </a:solidFill>
                <a:latin typeface="Calibri" pitchFamily="34" charset="0"/>
              </a:rPr>
              <a:t> 	P102= buiten bereik van kinderen houden</a:t>
            </a:r>
          </a:p>
          <a:p>
            <a:r>
              <a:rPr lang="nl-BE" altLang="nl-BE" sz="2400" b="1" dirty="0">
                <a:solidFill>
                  <a:schemeClr val="bg1">
                    <a:lumMod val="50000"/>
                  </a:schemeClr>
                </a:solidFill>
                <a:latin typeface="Calibri" pitchFamily="34" charset="0"/>
              </a:rPr>
              <a:t>P2xx = </a:t>
            </a:r>
            <a:r>
              <a:rPr lang="nl-BE" altLang="nl-BE" sz="2400" b="1" u="sng" dirty="0">
                <a:solidFill>
                  <a:schemeClr val="bg1">
                    <a:lumMod val="50000"/>
                  </a:schemeClr>
                </a:solidFill>
                <a:latin typeface="Calibri" pitchFamily="34" charset="0"/>
              </a:rPr>
              <a:t>preventieve maatregelen</a:t>
            </a:r>
            <a:endParaRPr lang="nl-BE" altLang="nl-BE" sz="2400" b="1" dirty="0">
              <a:solidFill>
                <a:schemeClr val="bg1">
                  <a:lumMod val="50000"/>
                </a:schemeClr>
              </a:solidFill>
              <a:latin typeface="Calibri" pitchFamily="34" charset="0"/>
            </a:endParaRPr>
          </a:p>
          <a:p>
            <a:r>
              <a:rPr lang="nl-BE" altLang="nl-BE" sz="2400" i="1" dirty="0" err="1">
                <a:solidFill>
                  <a:schemeClr val="bg1">
                    <a:lumMod val="50000"/>
                  </a:schemeClr>
                </a:solidFill>
                <a:latin typeface="Calibri" pitchFamily="34" charset="0"/>
              </a:rPr>
              <a:t>vb</a:t>
            </a:r>
            <a:r>
              <a:rPr lang="nl-BE" altLang="nl-BE" sz="2400" i="1" dirty="0">
                <a:solidFill>
                  <a:schemeClr val="bg1">
                    <a:lumMod val="50000"/>
                  </a:schemeClr>
                </a:solidFill>
                <a:latin typeface="Calibri" pitchFamily="34" charset="0"/>
              </a:rPr>
              <a:t> 	P210= verwijderd houden van warmte</a:t>
            </a:r>
          </a:p>
          <a:p>
            <a:r>
              <a:rPr lang="nl-BE" altLang="nl-BE" sz="2400" b="1" dirty="0">
                <a:solidFill>
                  <a:schemeClr val="bg1">
                    <a:lumMod val="50000"/>
                  </a:schemeClr>
                </a:solidFill>
                <a:latin typeface="Calibri" pitchFamily="34" charset="0"/>
              </a:rPr>
              <a:t>P3xx = </a:t>
            </a:r>
            <a:r>
              <a:rPr lang="nl-BE" altLang="nl-BE" sz="2400" b="1" u="sng" dirty="0">
                <a:solidFill>
                  <a:schemeClr val="bg1">
                    <a:lumMod val="50000"/>
                  </a:schemeClr>
                </a:solidFill>
                <a:latin typeface="Calibri" pitchFamily="34" charset="0"/>
              </a:rPr>
              <a:t>aanbevelingen ivm preventie</a:t>
            </a:r>
            <a:endParaRPr lang="nl-BE" altLang="nl-BE" sz="2400" b="1" dirty="0">
              <a:solidFill>
                <a:schemeClr val="bg1">
                  <a:lumMod val="50000"/>
                </a:schemeClr>
              </a:solidFill>
              <a:latin typeface="Calibri" pitchFamily="34" charset="0"/>
            </a:endParaRPr>
          </a:p>
          <a:p>
            <a:r>
              <a:rPr lang="nl-BE" altLang="nl-BE" sz="2400" i="1" dirty="0" err="1">
                <a:solidFill>
                  <a:schemeClr val="bg1">
                    <a:lumMod val="50000"/>
                  </a:schemeClr>
                </a:solidFill>
                <a:latin typeface="Calibri" pitchFamily="34" charset="0"/>
              </a:rPr>
              <a:t>vb</a:t>
            </a:r>
            <a:r>
              <a:rPr lang="nl-BE" altLang="nl-BE" sz="2400" i="1" dirty="0">
                <a:solidFill>
                  <a:schemeClr val="bg1">
                    <a:lumMod val="50000"/>
                  </a:schemeClr>
                </a:solidFill>
                <a:latin typeface="Calibri" pitchFamily="34" charset="0"/>
              </a:rPr>
              <a:t> 	P310= onmiddellijk een antigifcentrum of een 	arts raadplegen</a:t>
            </a:r>
          </a:p>
          <a:p>
            <a:r>
              <a:rPr lang="nl-BE" altLang="nl-BE" sz="2400" b="1" dirty="0">
                <a:solidFill>
                  <a:schemeClr val="bg1">
                    <a:lumMod val="50000"/>
                  </a:schemeClr>
                </a:solidFill>
                <a:latin typeface="Calibri" pitchFamily="34" charset="0"/>
              </a:rPr>
              <a:t>P4xx = </a:t>
            </a:r>
            <a:r>
              <a:rPr lang="nl-BE" altLang="nl-BE" sz="2400" b="1" u="sng" dirty="0">
                <a:solidFill>
                  <a:schemeClr val="bg1">
                    <a:lumMod val="50000"/>
                  </a:schemeClr>
                </a:solidFill>
                <a:latin typeface="Calibri" pitchFamily="34" charset="0"/>
              </a:rPr>
              <a:t>aanbevelingen ivm opslag</a:t>
            </a:r>
            <a:endParaRPr lang="nl-BE" altLang="nl-BE" sz="2400" i="1" dirty="0">
              <a:solidFill>
                <a:schemeClr val="bg1">
                  <a:lumMod val="50000"/>
                </a:schemeClr>
              </a:solidFill>
              <a:latin typeface="Calibri" pitchFamily="34" charset="0"/>
            </a:endParaRPr>
          </a:p>
          <a:p>
            <a:r>
              <a:rPr lang="nl-BE" altLang="nl-BE" sz="2400" i="1" dirty="0" err="1">
                <a:solidFill>
                  <a:schemeClr val="bg1">
                    <a:lumMod val="50000"/>
                  </a:schemeClr>
                </a:solidFill>
                <a:latin typeface="Calibri" pitchFamily="34" charset="0"/>
              </a:rPr>
              <a:t>vb</a:t>
            </a:r>
            <a:r>
              <a:rPr lang="nl-BE" altLang="nl-BE" sz="2400" i="1" dirty="0">
                <a:solidFill>
                  <a:schemeClr val="bg1">
                    <a:lumMod val="50000"/>
                  </a:schemeClr>
                </a:solidFill>
                <a:latin typeface="Calibri" pitchFamily="34" charset="0"/>
              </a:rPr>
              <a:t> 	P402= op een droge plaats bewaren</a:t>
            </a:r>
          </a:p>
          <a:p>
            <a:r>
              <a:rPr lang="nl-BE" altLang="nl-BE" sz="2400" b="1" dirty="0">
                <a:solidFill>
                  <a:schemeClr val="bg1">
                    <a:lumMod val="50000"/>
                  </a:schemeClr>
                </a:solidFill>
                <a:latin typeface="Calibri" pitchFamily="34" charset="0"/>
              </a:rPr>
              <a:t>P5xx = </a:t>
            </a:r>
            <a:r>
              <a:rPr lang="nl-BE" altLang="nl-BE" sz="2400" b="1" u="sng" dirty="0">
                <a:solidFill>
                  <a:schemeClr val="bg1">
                    <a:lumMod val="50000"/>
                  </a:schemeClr>
                </a:solidFill>
                <a:latin typeface="Calibri" pitchFamily="34" charset="0"/>
              </a:rPr>
              <a:t>aanbevelingen ivm afval</a:t>
            </a:r>
            <a:endParaRPr lang="nl-BE" altLang="nl-BE" sz="2400" i="1" dirty="0">
              <a:solidFill>
                <a:schemeClr val="bg1">
                  <a:lumMod val="50000"/>
                </a:schemeClr>
              </a:solidFill>
              <a:latin typeface="Calibri" pitchFamily="34" charset="0"/>
            </a:endParaRPr>
          </a:p>
          <a:p>
            <a:r>
              <a:rPr lang="nl-BE" altLang="nl-BE" sz="2400" i="1" dirty="0" err="1">
                <a:solidFill>
                  <a:schemeClr val="bg1">
                    <a:lumMod val="50000"/>
                  </a:schemeClr>
                </a:solidFill>
                <a:latin typeface="Calibri" pitchFamily="34" charset="0"/>
              </a:rPr>
              <a:t>vb</a:t>
            </a:r>
            <a:r>
              <a:rPr lang="nl-BE" altLang="nl-BE" sz="2400" i="1" dirty="0">
                <a:solidFill>
                  <a:schemeClr val="bg1">
                    <a:lumMod val="50000"/>
                  </a:schemeClr>
                </a:solidFill>
                <a:latin typeface="Calibri" pitchFamily="34" charset="0"/>
              </a:rPr>
              <a:t> 	P501= inhoud/verpakking afvoeren naar... </a:t>
            </a:r>
          </a:p>
        </p:txBody>
      </p:sp>
      <p:sp>
        <p:nvSpPr>
          <p:cNvPr id="5" name="Rectangle 2"/>
          <p:cNvSpPr txBox="1">
            <a:spLocks noChangeArrowheads="1"/>
          </p:cNvSpPr>
          <p:nvPr/>
        </p:nvSpPr>
        <p:spPr>
          <a:xfrm>
            <a:off x="822369" y="413896"/>
            <a:ext cx="7998103" cy="785842"/>
          </a:xfrm>
          <a:prstGeom prst="rect">
            <a:avLst/>
          </a:prstGeom>
        </p:spPr>
        <p:txBody>
          <a:bodyPr/>
          <a:lstStyle/>
          <a:p>
            <a:pPr marL="742950" marR="0" lvl="1" indent="-285750" algn="l" defTabSz="914400" rtl="0" eaLnBrk="1" fontAlgn="auto" latinLnBrk="0" hangingPunct="1">
              <a:lnSpc>
                <a:spcPct val="100000"/>
              </a:lnSpc>
              <a:spcBef>
                <a:spcPts val="600"/>
              </a:spcBef>
              <a:spcAft>
                <a:spcPts val="0"/>
              </a:spcAft>
              <a:buClr>
                <a:srgbClr val="0C9BC2"/>
              </a:buClr>
              <a:buSzTx/>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nl-NL" sz="2800" b="1" i="0" u="none" strike="noStrike" kern="1200" cap="none" spc="0" normalizeH="0" baseline="0" noProof="0" dirty="0">
                <a:ln>
                  <a:noFill/>
                </a:ln>
                <a:solidFill>
                  <a:srgbClr val="0C9BC2"/>
                </a:solidFill>
                <a:effectLst/>
                <a:uLnTx/>
                <a:uFillTx/>
                <a:latin typeface="Tahoma" pitchFamily="34" charset="0"/>
                <a:ea typeface="+mn-ea"/>
                <a:cs typeface="Tahoma" pitchFamily="34" charset="0"/>
              </a:rPr>
              <a:t>P- zinnen: preventiemaatregelen</a:t>
            </a:r>
          </a:p>
        </p:txBody>
      </p:sp>
      <p:sp>
        <p:nvSpPr>
          <p:cNvPr id="6" name="Afgeronde rechthoek 5"/>
          <p:cNvSpPr/>
          <p:nvPr/>
        </p:nvSpPr>
        <p:spPr>
          <a:xfrm>
            <a:off x="822369" y="285728"/>
            <a:ext cx="7854087" cy="767008"/>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6023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1215" y="2929421"/>
            <a:ext cx="8251057" cy="1815882"/>
          </a:xfrm>
          <a:prstGeom prst="rect">
            <a:avLst/>
          </a:prstGeom>
        </p:spPr>
        <p:txBody>
          <a:bodyPr wrap="square">
            <a:spAutoFit/>
          </a:bodyPr>
          <a:lstStyle/>
          <a:p>
            <a:pPr lvl="1"/>
            <a:r>
              <a:rPr lang="nl-NL" sz="2800" dirty="0">
                <a:solidFill>
                  <a:schemeClr val="bg1">
                    <a:lumMod val="50000"/>
                  </a:schemeClr>
                </a:solidFill>
              </a:rPr>
              <a:t>Er worden twee </a:t>
            </a:r>
            <a:r>
              <a:rPr lang="nl-NL" sz="2800" b="1" dirty="0">
                <a:solidFill>
                  <a:schemeClr val="bg1">
                    <a:lumMod val="50000"/>
                  </a:schemeClr>
                </a:solidFill>
              </a:rPr>
              <a:t>signaalwoorden</a:t>
            </a:r>
            <a:r>
              <a:rPr lang="nl-NL" sz="2800" dirty="0">
                <a:solidFill>
                  <a:schemeClr val="bg1">
                    <a:lumMod val="50000"/>
                  </a:schemeClr>
                </a:solidFill>
              </a:rPr>
              <a:t> gebruikt:</a:t>
            </a:r>
          </a:p>
          <a:p>
            <a:pPr marL="914400" lvl="1" indent="-457200">
              <a:buFont typeface="Arial" panose="020B0604020202020204" pitchFamily="34" charset="0"/>
              <a:buChar char="•"/>
            </a:pPr>
            <a:r>
              <a:rPr lang="nl-NL" sz="2800" dirty="0">
                <a:solidFill>
                  <a:schemeClr val="bg1">
                    <a:lumMod val="50000"/>
                  </a:schemeClr>
                </a:solidFill>
              </a:rPr>
              <a:t>“gevaar” voor de gevaarlijkste producten</a:t>
            </a:r>
          </a:p>
          <a:p>
            <a:pPr marL="914400" lvl="1" indent="-457200">
              <a:buFont typeface="Arial" panose="020B0604020202020204" pitchFamily="34" charset="0"/>
              <a:buChar char="•"/>
            </a:pPr>
            <a:r>
              <a:rPr lang="nl-NL" sz="2800" dirty="0">
                <a:solidFill>
                  <a:schemeClr val="bg1">
                    <a:lumMod val="50000"/>
                  </a:schemeClr>
                </a:solidFill>
              </a:rPr>
              <a:t>“waarschuwing” voor de minder gevaarlijke producten.</a:t>
            </a:r>
            <a:endParaRPr lang="nl-BE" sz="2800" dirty="0">
              <a:solidFill>
                <a:schemeClr val="bg1">
                  <a:lumMod val="50000"/>
                </a:schemeClr>
              </a:solidFill>
            </a:endParaRPr>
          </a:p>
        </p:txBody>
      </p:sp>
      <p:sp>
        <p:nvSpPr>
          <p:cNvPr id="12" name="Wolkvormige toelichting 11"/>
          <p:cNvSpPr/>
          <p:nvPr/>
        </p:nvSpPr>
        <p:spPr>
          <a:xfrm>
            <a:off x="5038027" y="500042"/>
            <a:ext cx="3571900" cy="1928826"/>
          </a:xfrm>
          <a:prstGeom prst="cloudCallout">
            <a:avLst/>
          </a:prstGeom>
          <a:solidFill>
            <a:srgbClr val="B0C81B"/>
          </a:solid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dirty="0">
                <a:solidFill>
                  <a:srgbClr val="FF0000"/>
                </a:solidFill>
              </a:rPr>
              <a:t>Signaalwoord?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27584" y="2636912"/>
            <a:ext cx="7848872" cy="3108543"/>
          </a:xfrm>
          <a:prstGeom prst="rect">
            <a:avLst/>
          </a:prstGeom>
        </p:spPr>
        <p:txBody>
          <a:bodyPr wrap="square">
            <a:spAutoFit/>
          </a:bodyPr>
          <a:lstStyle/>
          <a:p>
            <a:pPr marL="457200" indent="-457200">
              <a:buFont typeface="Arial" panose="020B0604020202020204" pitchFamily="34" charset="0"/>
              <a:buChar char="•"/>
            </a:pPr>
            <a:r>
              <a:rPr lang="nl-BE" sz="2800" dirty="0">
                <a:solidFill>
                  <a:schemeClr val="bg1">
                    <a:lumMod val="50000"/>
                  </a:schemeClr>
                </a:solidFill>
              </a:rPr>
              <a:t>Zorg dat je de gevaren kent van de stoffen  </a:t>
            </a:r>
            <a:br>
              <a:rPr lang="nl-BE" sz="2800" dirty="0">
                <a:solidFill>
                  <a:schemeClr val="bg1">
                    <a:lumMod val="50000"/>
                  </a:schemeClr>
                </a:solidFill>
              </a:rPr>
            </a:br>
            <a:r>
              <a:rPr lang="nl-BE" sz="2800" dirty="0">
                <a:solidFill>
                  <a:schemeClr val="bg1">
                    <a:lumMod val="50000"/>
                  </a:schemeClr>
                </a:solidFill>
              </a:rPr>
              <a:t>waar je mee werkt; </a:t>
            </a:r>
          </a:p>
          <a:p>
            <a:pPr marL="457200" indent="-457200">
              <a:buFont typeface="Arial" panose="020B0604020202020204" pitchFamily="34" charset="0"/>
              <a:buChar char="•"/>
            </a:pPr>
            <a:r>
              <a:rPr lang="nl-BE" sz="2800" dirty="0">
                <a:solidFill>
                  <a:schemeClr val="bg1">
                    <a:lumMod val="50000"/>
                  </a:schemeClr>
                </a:solidFill>
              </a:rPr>
              <a:t>Neem de juiste veiligheidsmaatregelen;</a:t>
            </a:r>
          </a:p>
          <a:p>
            <a:pPr lvl="1" indent="-457200">
              <a:buFont typeface="Arial" panose="020B0604020202020204" pitchFamily="34" charset="0"/>
              <a:buChar char="•"/>
            </a:pPr>
            <a:r>
              <a:rPr lang="nl-NL" sz="2800" dirty="0">
                <a:solidFill>
                  <a:schemeClr val="bg1">
                    <a:lumMod val="50000"/>
                  </a:schemeClr>
                </a:solidFill>
              </a:rPr>
              <a:t>Verlucht goed en werk met een open raam als u binnen met gevaarlijke producten werkt</a:t>
            </a:r>
            <a:r>
              <a:rPr lang="nl-BE" sz="2800" dirty="0">
                <a:solidFill>
                  <a:schemeClr val="bg1">
                    <a:lumMod val="50000"/>
                  </a:schemeClr>
                </a:solidFill>
              </a:rPr>
              <a:t> </a:t>
            </a:r>
          </a:p>
          <a:p>
            <a:pPr marL="457200" indent="-457200">
              <a:buFont typeface="Arial" panose="020B0604020202020204" pitchFamily="34" charset="0"/>
              <a:buChar char="•"/>
            </a:pPr>
            <a:r>
              <a:rPr lang="nl-BE" sz="2800" dirty="0">
                <a:solidFill>
                  <a:schemeClr val="bg1">
                    <a:lumMod val="50000"/>
                  </a:schemeClr>
                </a:solidFill>
              </a:rPr>
              <a:t>Neem bij twijfel contact op met je leidinggevende.</a:t>
            </a:r>
          </a:p>
        </p:txBody>
      </p:sp>
      <p:sp>
        <p:nvSpPr>
          <p:cNvPr id="3" name="Wolkvormige toelichting 2"/>
          <p:cNvSpPr/>
          <p:nvPr/>
        </p:nvSpPr>
        <p:spPr>
          <a:xfrm>
            <a:off x="5292080" y="603567"/>
            <a:ext cx="3067274" cy="1791381"/>
          </a:xfrm>
          <a:prstGeom prst="cloudCallout">
            <a:avLst/>
          </a:prstGeom>
          <a:solidFill>
            <a:srgbClr val="B0C81B"/>
          </a:solid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solidFill>
                  <a:srgbClr val="E84E4F"/>
                </a:solidFill>
              </a:rPr>
              <a:t>Wat kan je zelf doen?</a:t>
            </a:r>
          </a:p>
        </p:txBody>
      </p:sp>
    </p:spTree>
    <p:extLst>
      <p:ext uri="{BB962C8B-B14F-4D97-AF65-F5344CB8AC3E}">
        <p14:creationId xmlns:p14="http://schemas.microsoft.com/office/powerpoint/2010/main" val="1116720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04462" y="1628800"/>
            <a:ext cx="7805464" cy="4893647"/>
          </a:xfrm>
          <a:prstGeom prst="rect">
            <a:avLst/>
          </a:prstGeom>
        </p:spPr>
        <p:txBody>
          <a:bodyPr wrap="square">
            <a:spAutoFit/>
          </a:bodyPr>
          <a:lstStyle/>
          <a:p>
            <a:pPr marL="285750" indent="-285750">
              <a:buFont typeface="Arial" panose="020B0604020202020204" pitchFamily="34" charset="0"/>
              <a:buChar char="•"/>
            </a:pPr>
            <a:r>
              <a:rPr lang="nl-NL" sz="2400" dirty="0">
                <a:solidFill>
                  <a:schemeClr val="bg1">
                    <a:lumMod val="50000"/>
                  </a:schemeClr>
                </a:solidFill>
              </a:rPr>
              <a:t>Lees het etiket vóór het gebruik en volg de gebruiksaanwijzing (niet beperken tot de pictogrammen).</a:t>
            </a:r>
          </a:p>
          <a:p>
            <a:pPr marL="285750" indent="-285750">
              <a:buFont typeface="Arial" panose="020B0604020202020204" pitchFamily="34" charset="0"/>
              <a:buChar char="•"/>
            </a:pPr>
            <a:r>
              <a:rPr lang="nl-NL" sz="2400" dirty="0">
                <a:solidFill>
                  <a:schemeClr val="bg1">
                    <a:lumMod val="50000"/>
                  </a:schemeClr>
                </a:solidFill>
              </a:rPr>
              <a:t>Berg gevaarlijke producten op waar kinderen niet bij kunnen (op hoogte of achter slot).</a:t>
            </a:r>
          </a:p>
          <a:p>
            <a:pPr marL="285750" indent="-285750">
              <a:buFont typeface="Arial" panose="020B0604020202020204" pitchFamily="34" charset="0"/>
              <a:buChar char="•"/>
            </a:pPr>
            <a:r>
              <a:rPr lang="nl-NL" sz="2400" dirty="0">
                <a:solidFill>
                  <a:schemeClr val="bg1">
                    <a:lumMod val="50000"/>
                  </a:schemeClr>
                </a:solidFill>
              </a:rPr>
              <a:t>Hou kinderen uit de buurt bij gebruik van chemische huishoudproducten.</a:t>
            </a:r>
          </a:p>
          <a:p>
            <a:pPr marL="285750" indent="-285750">
              <a:buFont typeface="Arial" panose="020B0604020202020204" pitchFamily="34" charset="0"/>
              <a:buChar char="•"/>
            </a:pPr>
            <a:r>
              <a:rPr lang="nl-NL" sz="2400" dirty="0">
                <a:solidFill>
                  <a:schemeClr val="bg1">
                    <a:lumMod val="50000"/>
                  </a:schemeClr>
                </a:solidFill>
              </a:rPr>
              <a:t>Laat nooit een bodempje detergent of bleekwater staan in een beker of een glas.</a:t>
            </a:r>
          </a:p>
          <a:p>
            <a:pPr marL="285750" indent="-285750">
              <a:buFont typeface="Arial" panose="020B0604020202020204" pitchFamily="34" charset="0"/>
              <a:buChar char="•"/>
            </a:pPr>
            <a:r>
              <a:rPr lang="nl-NL" sz="2400" dirty="0">
                <a:solidFill>
                  <a:schemeClr val="bg1">
                    <a:lumMod val="50000"/>
                  </a:schemeClr>
                </a:solidFill>
              </a:rPr>
              <a:t>Bewaar producten steeds in hun originele verpakking. Producten die overgegoten werden, zijn al te vaak een oorzaak van  ongevallen.</a:t>
            </a:r>
          </a:p>
          <a:p>
            <a:r>
              <a:rPr lang="nl-NL" sz="2400" b="1" i="1" dirty="0">
                <a:solidFill>
                  <a:srgbClr val="FF0000"/>
                </a:solidFill>
              </a:rPr>
              <a:t>Bij contact met een chemisch product: </a:t>
            </a:r>
          </a:p>
          <a:p>
            <a:r>
              <a:rPr lang="nl-NL" sz="2400" b="1" i="1" dirty="0">
                <a:solidFill>
                  <a:srgbClr val="FF0000"/>
                </a:solidFill>
              </a:rPr>
              <a:t>bel meteen 070 245 245 (gratis oproep, 24u/24, 7d op 7).</a:t>
            </a:r>
          </a:p>
        </p:txBody>
      </p:sp>
      <p:sp>
        <p:nvSpPr>
          <p:cNvPr id="3" name="Wolkvormige toelichting 2"/>
          <p:cNvSpPr/>
          <p:nvPr/>
        </p:nvSpPr>
        <p:spPr>
          <a:xfrm>
            <a:off x="6228184" y="188640"/>
            <a:ext cx="2915816" cy="1656184"/>
          </a:xfrm>
          <a:prstGeom prst="cloudCallout">
            <a:avLst/>
          </a:prstGeom>
          <a:solidFill>
            <a:srgbClr val="B0C81B"/>
          </a:solid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FF0000"/>
                </a:solidFill>
              </a:rPr>
              <a:t>Handige tips van het Antigifcentrum!</a:t>
            </a:r>
            <a:endParaRPr lang="nl-BE" sz="2000" dirty="0">
              <a:solidFill>
                <a:srgbClr val="FF0000"/>
              </a:solidFill>
            </a:endParaRPr>
          </a:p>
        </p:txBody>
      </p:sp>
    </p:spTree>
    <p:extLst>
      <p:ext uri="{BB962C8B-B14F-4D97-AF65-F5344CB8AC3E}">
        <p14:creationId xmlns:p14="http://schemas.microsoft.com/office/powerpoint/2010/main" val="200933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238681" y="503675"/>
            <a:ext cx="2664296" cy="369332"/>
          </a:xfrm>
          <a:prstGeom prst="rect">
            <a:avLst/>
          </a:prstGeom>
          <a:noFill/>
        </p:spPr>
        <p:txBody>
          <a:bodyPr wrap="square" rtlCol="0">
            <a:spAutoFit/>
          </a:bodyPr>
          <a:lstStyle/>
          <a:p>
            <a:r>
              <a:rPr lang="nl-BE" b="1" dirty="0" err="1">
                <a:solidFill>
                  <a:srgbClr val="B0C81B"/>
                </a:solidFill>
              </a:rPr>
              <a:t>Gevaarlsymbolen</a:t>
            </a:r>
            <a:endParaRPr lang="nl-BE" b="1" dirty="0">
              <a:solidFill>
                <a:srgbClr val="B0C81B"/>
              </a:solidFill>
            </a:endParaRPr>
          </a:p>
        </p:txBody>
      </p:sp>
      <p:sp>
        <p:nvSpPr>
          <p:cNvPr id="10" name="Afgeronde rechthoek 9"/>
          <p:cNvSpPr/>
          <p:nvPr/>
        </p:nvSpPr>
        <p:spPr>
          <a:xfrm>
            <a:off x="1073714" y="358685"/>
            <a:ext cx="2994230" cy="659312"/>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hthoek 2"/>
          <p:cNvSpPr/>
          <p:nvPr/>
        </p:nvSpPr>
        <p:spPr>
          <a:xfrm>
            <a:off x="755576" y="1268760"/>
            <a:ext cx="7848872" cy="5078313"/>
          </a:xfrm>
          <a:prstGeom prst="rect">
            <a:avLst/>
          </a:prstGeom>
        </p:spPr>
        <p:txBody>
          <a:bodyPr wrap="square">
            <a:spAutoFit/>
          </a:bodyPr>
          <a:lstStyle/>
          <a:p>
            <a:endParaRPr lang="nl-NL" dirty="0"/>
          </a:p>
          <a:p>
            <a:pPr marL="285750" indent="-285750">
              <a:buFont typeface="Arial" panose="020B0604020202020204" pitchFamily="34" charset="0"/>
              <a:buChar char="•"/>
            </a:pPr>
            <a:r>
              <a:rPr lang="nl-NL" dirty="0"/>
              <a:t>2009-2010:  nieuwe CLP-pictogrammen in vervanging van de vierkante oranje. </a:t>
            </a:r>
          </a:p>
          <a:p>
            <a:pPr lvl="2"/>
            <a:r>
              <a:rPr lang="nl-NL" i="1" dirty="0"/>
              <a:t>CLP staat voor «</a:t>
            </a:r>
            <a:r>
              <a:rPr lang="nl-NL" i="1" dirty="0" err="1"/>
              <a:t>Classification</a:t>
            </a:r>
            <a:r>
              <a:rPr lang="nl-NL" i="1" dirty="0"/>
              <a:t>, </a:t>
            </a:r>
            <a:r>
              <a:rPr lang="nl-NL" i="1" dirty="0" err="1"/>
              <a:t>Labelling</a:t>
            </a:r>
            <a:r>
              <a:rPr lang="nl-NL" i="1" dirty="0"/>
              <a:t> </a:t>
            </a:r>
            <a:r>
              <a:rPr lang="nl-NL" i="1" dirty="0" err="1"/>
              <a:t>and</a:t>
            </a:r>
            <a:r>
              <a:rPr lang="nl-NL" i="1" dirty="0"/>
              <a:t> </a:t>
            </a:r>
            <a:r>
              <a:rPr lang="nl-NL" i="1" dirty="0" err="1"/>
              <a:t>Packaging</a:t>
            </a:r>
            <a:r>
              <a:rPr lang="nl-NL" i="1" dirty="0"/>
              <a:t> of </a:t>
            </a:r>
            <a:r>
              <a:rPr lang="nl-NL" i="1" dirty="0" err="1"/>
              <a:t>substances</a:t>
            </a:r>
            <a:r>
              <a:rPr lang="nl-NL" i="1" dirty="0"/>
              <a:t> </a:t>
            </a:r>
            <a:r>
              <a:rPr lang="nl-NL" i="1" dirty="0" err="1"/>
              <a:t>and</a:t>
            </a:r>
            <a:r>
              <a:rPr lang="nl-NL" i="1" dirty="0"/>
              <a:t> mixtures» = classificatie, etikettering en verpakkingen van stoffen en mengsels</a:t>
            </a:r>
          </a:p>
          <a:p>
            <a:pPr lvl="2"/>
            <a:r>
              <a:rPr lang="nl-NL" i="1" dirty="0"/>
              <a:t>Biedt betere bescherming voor de burger en het milieu op wereldniveau.</a:t>
            </a:r>
          </a:p>
          <a:p>
            <a:pPr marL="285750" indent="-285750">
              <a:buFont typeface="Arial" panose="020B0604020202020204" pitchFamily="34" charset="0"/>
              <a:buChar char="•"/>
            </a:pPr>
            <a:r>
              <a:rPr lang="nl-NL" dirty="0"/>
              <a:t>1 juni 2015: de CLP-verordening de enige wetgeving die in de EU van kracht is voor indeling en etikettering van stoffen en mengsels.</a:t>
            </a:r>
          </a:p>
          <a:p>
            <a:pPr marL="742950" lvl="1" indent="-285750">
              <a:buFont typeface="Arial" panose="020B0604020202020204" pitchFamily="34" charset="0"/>
              <a:buChar char="•"/>
            </a:pPr>
            <a:r>
              <a:rPr lang="nl-NL" dirty="0"/>
              <a:t>Overgangsperiode van 2 jaar voor mengsels. </a:t>
            </a:r>
          </a:p>
          <a:p>
            <a:pPr marL="285750" indent="-285750">
              <a:buFont typeface="Arial" panose="020B0604020202020204" pitchFamily="34" charset="0"/>
              <a:buChar char="•"/>
            </a:pPr>
            <a:r>
              <a:rPr lang="nl-NL" dirty="0"/>
              <a:t>1 juni 2017 : alleen nog gevaarlijke chemische stoffen in de handel voorzien van een etiket met CLP-pictogrammen.</a:t>
            </a:r>
          </a:p>
          <a:p>
            <a:endParaRPr lang="nl-NL" dirty="0"/>
          </a:p>
          <a:p>
            <a:r>
              <a:rPr lang="nl-NL" dirty="0"/>
              <a:t>Uitzonderingen:</a:t>
            </a:r>
          </a:p>
          <a:p>
            <a:pPr marL="285750" indent="-285750">
              <a:buFont typeface="Arial" panose="020B0604020202020204" pitchFamily="34" charset="0"/>
              <a:buChar char="•"/>
            </a:pPr>
            <a:r>
              <a:rPr lang="nl-NL" dirty="0"/>
              <a:t>radioactieve producten,  </a:t>
            </a:r>
          </a:p>
          <a:p>
            <a:pPr marL="285750" indent="-285750">
              <a:buFont typeface="Arial" panose="020B0604020202020204" pitchFamily="34" charset="0"/>
              <a:buChar char="•"/>
            </a:pPr>
            <a:r>
              <a:rPr lang="nl-NL" dirty="0"/>
              <a:t>afval, </a:t>
            </a:r>
          </a:p>
          <a:p>
            <a:pPr marL="285750" indent="-285750">
              <a:buFont typeface="Arial" panose="020B0604020202020204" pitchFamily="34" charset="0"/>
              <a:buChar char="•"/>
            </a:pPr>
            <a:r>
              <a:rPr lang="nl-NL" dirty="0"/>
              <a:t>medicatie, </a:t>
            </a:r>
          </a:p>
          <a:p>
            <a:pPr marL="285750" indent="-285750">
              <a:buFont typeface="Arial" panose="020B0604020202020204" pitchFamily="34" charset="0"/>
              <a:buChar char="•"/>
            </a:pPr>
            <a:r>
              <a:rPr lang="nl-NL" dirty="0"/>
              <a:t>cosmetische producten, </a:t>
            </a:r>
          </a:p>
          <a:p>
            <a:pPr marL="285750" indent="-285750">
              <a:buFont typeface="Arial" panose="020B0604020202020204" pitchFamily="34" charset="0"/>
              <a:buChar char="•"/>
            </a:pPr>
            <a:r>
              <a:rPr lang="nl-NL" dirty="0"/>
              <a:t>voedseladditieven en -kleurstoffen</a:t>
            </a:r>
          </a:p>
        </p:txBody>
      </p:sp>
    </p:spTree>
    <p:extLst>
      <p:ext uri="{BB962C8B-B14F-4D97-AF65-F5344CB8AC3E}">
        <p14:creationId xmlns:p14="http://schemas.microsoft.com/office/powerpoint/2010/main" val="390427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lkvormige toelichting 2"/>
          <p:cNvSpPr/>
          <p:nvPr/>
        </p:nvSpPr>
        <p:spPr>
          <a:xfrm>
            <a:off x="5038027" y="500042"/>
            <a:ext cx="3571900" cy="1928826"/>
          </a:xfrm>
          <a:prstGeom prst="cloudCallout">
            <a:avLst/>
          </a:prstGeom>
          <a:solidFill>
            <a:srgbClr val="B0C81B"/>
          </a:solid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solidFill>
                  <a:srgbClr val="FF0000"/>
                </a:solidFill>
              </a:rPr>
              <a:t>Wat met huidige producten tegen 01/06/2017?</a:t>
            </a:r>
          </a:p>
        </p:txBody>
      </p:sp>
      <p:sp>
        <p:nvSpPr>
          <p:cNvPr id="4" name="Tijdelijke aanduiding voor inhoud 2"/>
          <p:cNvSpPr txBox="1">
            <a:spLocks/>
          </p:cNvSpPr>
          <p:nvPr/>
        </p:nvSpPr>
        <p:spPr>
          <a:xfrm>
            <a:off x="755576" y="2636912"/>
            <a:ext cx="7859216" cy="36332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nl-BE" dirty="0">
                <a:solidFill>
                  <a:schemeClr val="bg1">
                    <a:lumMod val="50000"/>
                  </a:schemeClr>
                </a:solidFill>
              </a:rPr>
              <a:t>Wil je het product nog gebruiken? Kleef dan een correct etiket over het oude. Indien niet, voer het dan af zoals het hoort.</a:t>
            </a:r>
          </a:p>
          <a:p>
            <a:pPr lvl="1">
              <a:buFont typeface="Arial" panose="020B0604020202020204" pitchFamily="34" charset="0"/>
              <a:buChar char="•"/>
            </a:pPr>
            <a:r>
              <a:rPr lang="nl-BE" dirty="0">
                <a:solidFill>
                  <a:schemeClr val="bg1">
                    <a:lumMod val="50000"/>
                  </a:schemeClr>
                </a:solidFill>
              </a:rPr>
              <a:t>Opkuisacties gewenst. Zeer nuttig. In de chemieklas baseer je voor verwijdering van stoffen en mengsels op het leerplan en overleg met leerkracht wetenschappen.</a:t>
            </a:r>
          </a:p>
        </p:txBody>
      </p:sp>
    </p:spTree>
    <p:extLst>
      <p:ext uri="{BB962C8B-B14F-4D97-AF65-F5344CB8AC3E}">
        <p14:creationId xmlns:p14="http://schemas.microsoft.com/office/powerpoint/2010/main" val="2808038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etiket.jpg"/>
          <p:cNvPicPr>
            <a:picLocks noChangeAspect="1"/>
          </p:cNvPicPr>
          <p:nvPr/>
        </p:nvPicPr>
        <p:blipFill>
          <a:blip r:embed="rId3" cstate="print"/>
          <a:stretch>
            <a:fillRect/>
          </a:stretch>
        </p:blipFill>
        <p:spPr>
          <a:xfrm>
            <a:off x="928662" y="428604"/>
            <a:ext cx="7686675" cy="49720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893242" y="620688"/>
            <a:ext cx="7069483" cy="639485"/>
          </a:xfrm>
          <a:prstGeom prst="rect">
            <a:avLst/>
          </a:prstGeom>
        </p:spPr>
        <p:txBody>
          <a:bodyPr/>
          <a:lstStyle/>
          <a:p>
            <a:pPr lvl="0" algn="ctr">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4400" b="1" dirty="0">
                <a:solidFill>
                  <a:srgbClr val="E84E4F"/>
                </a:solidFill>
                <a:latin typeface="Tahoma" pitchFamily="34" charset="0"/>
                <a:cs typeface="Tahoma" pitchFamily="34" charset="0"/>
              </a:rPr>
              <a:t>Het etiket van ethanol</a:t>
            </a:r>
            <a:endParaRPr kumimoji="0" lang="nl-NL" sz="4400" b="1" i="0" u="none" strike="noStrike" kern="1200" cap="none" spc="0" normalizeH="0" baseline="0" noProof="0" dirty="0">
              <a:ln>
                <a:noFill/>
              </a:ln>
              <a:solidFill>
                <a:srgbClr val="B0C81B"/>
              </a:solidFill>
              <a:effectLst/>
              <a:uLnTx/>
              <a:uFillTx/>
              <a:latin typeface="Tahoma" pitchFamily="34" charset="0"/>
              <a:ea typeface="+mj-ea"/>
              <a:cs typeface="Tahoma"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77" y="1934780"/>
            <a:ext cx="5186552" cy="350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2463256" y="2191102"/>
            <a:ext cx="1160326" cy="369332"/>
          </a:xfrm>
          <a:prstGeom prst="rect">
            <a:avLst/>
          </a:prstGeom>
          <a:noFill/>
          <a:ln w="3175">
            <a:solidFill>
              <a:schemeClr val="tx1"/>
            </a:solidFill>
          </a:ln>
        </p:spPr>
        <p:txBody>
          <a:bodyPr wrap="square" rtlCol="0">
            <a:spAutoFit/>
          </a:bodyPr>
          <a:lstStyle/>
          <a:p>
            <a:r>
              <a:rPr lang="nl-BE" b="1" dirty="0"/>
              <a:t>naam</a:t>
            </a:r>
          </a:p>
        </p:txBody>
      </p:sp>
      <p:sp>
        <p:nvSpPr>
          <p:cNvPr id="12" name="Tekstvak 11"/>
          <p:cNvSpPr txBox="1"/>
          <p:nvPr/>
        </p:nvSpPr>
        <p:spPr>
          <a:xfrm>
            <a:off x="2463256" y="2852936"/>
            <a:ext cx="1964728" cy="369332"/>
          </a:xfrm>
          <a:prstGeom prst="rect">
            <a:avLst/>
          </a:prstGeom>
          <a:noFill/>
          <a:ln w="3175">
            <a:solidFill>
              <a:schemeClr val="tx1"/>
            </a:solidFill>
          </a:ln>
        </p:spPr>
        <p:txBody>
          <a:bodyPr wrap="square" rtlCol="0">
            <a:spAutoFit/>
          </a:bodyPr>
          <a:lstStyle/>
          <a:p>
            <a:r>
              <a:rPr lang="nl-BE" b="1" dirty="0" err="1"/>
              <a:t>gevaarssymbool</a:t>
            </a:r>
            <a:endParaRPr lang="nl-BE" b="1" dirty="0"/>
          </a:p>
        </p:txBody>
      </p:sp>
      <p:sp>
        <p:nvSpPr>
          <p:cNvPr id="13" name="Tekstvak 12"/>
          <p:cNvSpPr txBox="1"/>
          <p:nvPr/>
        </p:nvSpPr>
        <p:spPr>
          <a:xfrm>
            <a:off x="2444927" y="4036422"/>
            <a:ext cx="3032534" cy="369332"/>
          </a:xfrm>
          <a:prstGeom prst="rect">
            <a:avLst/>
          </a:prstGeom>
          <a:noFill/>
          <a:ln w="3175">
            <a:solidFill>
              <a:schemeClr val="tx1"/>
            </a:solidFill>
          </a:ln>
        </p:spPr>
        <p:txBody>
          <a:bodyPr wrap="square" rtlCol="0">
            <a:spAutoFit/>
          </a:bodyPr>
          <a:lstStyle/>
          <a:p>
            <a:r>
              <a:rPr lang="nl-BE" b="1" dirty="0" err="1"/>
              <a:t>H_zin</a:t>
            </a:r>
            <a:r>
              <a:rPr lang="nl-BE" b="1" dirty="0"/>
              <a:t> = omschrijving risico</a:t>
            </a:r>
          </a:p>
        </p:txBody>
      </p:sp>
      <p:sp>
        <p:nvSpPr>
          <p:cNvPr id="14" name="Tekstvak 13"/>
          <p:cNvSpPr txBox="1"/>
          <p:nvPr/>
        </p:nvSpPr>
        <p:spPr>
          <a:xfrm>
            <a:off x="2444927" y="4405754"/>
            <a:ext cx="3032534" cy="369332"/>
          </a:xfrm>
          <a:prstGeom prst="rect">
            <a:avLst/>
          </a:prstGeom>
          <a:noFill/>
          <a:ln w="3175">
            <a:solidFill>
              <a:schemeClr val="tx1"/>
            </a:solidFill>
          </a:ln>
        </p:spPr>
        <p:txBody>
          <a:bodyPr wrap="square" rtlCol="0">
            <a:spAutoFit/>
          </a:bodyPr>
          <a:lstStyle/>
          <a:p>
            <a:r>
              <a:rPr lang="nl-BE" b="1" dirty="0" err="1"/>
              <a:t>P_zin</a:t>
            </a:r>
            <a:r>
              <a:rPr lang="nl-BE" b="1" dirty="0"/>
              <a:t> = preventiemaatregel</a:t>
            </a:r>
          </a:p>
        </p:txBody>
      </p:sp>
      <p:sp>
        <p:nvSpPr>
          <p:cNvPr id="15" name="Tekstvak 14"/>
          <p:cNvSpPr txBox="1"/>
          <p:nvPr/>
        </p:nvSpPr>
        <p:spPr>
          <a:xfrm>
            <a:off x="6306557" y="2878260"/>
            <a:ext cx="1649819" cy="369332"/>
          </a:xfrm>
          <a:prstGeom prst="rect">
            <a:avLst/>
          </a:prstGeom>
          <a:noFill/>
          <a:ln w="3175">
            <a:solidFill>
              <a:schemeClr val="tx1"/>
            </a:solidFill>
          </a:ln>
        </p:spPr>
        <p:txBody>
          <a:bodyPr wrap="square" rtlCol="0">
            <a:spAutoFit/>
          </a:bodyPr>
          <a:lstStyle/>
          <a:p>
            <a:r>
              <a:rPr lang="nl-BE" b="1" dirty="0"/>
              <a:t>signaalwoord</a:t>
            </a:r>
          </a:p>
        </p:txBody>
      </p:sp>
    </p:spTree>
    <p:extLst>
      <p:ext uri="{BB962C8B-B14F-4D97-AF65-F5344CB8AC3E}">
        <p14:creationId xmlns:p14="http://schemas.microsoft.com/office/powerpoint/2010/main" val="1164901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lkvormige toelichting 1"/>
          <p:cNvSpPr/>
          <p:nvPr/>
        </p:nvSpPr>
        <p:spPr>
          <a:xfrm>
            <a:off x="5786446" y="357166"/>
            <a:ext cx="3214710" cy="1357322"/>
          </a:xfrm>
          <a:prstGeom prst="cloudCallout">
            <a:avLst/>
          </a:prstGeom>
          <a:solidFill>
            <a:srgbClr val="B0C81B"/>
          </a:solid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solidFill>
                  <a:srgbClr val="E84E4F"/>
                </a:solidFill>
              </a:rPr>
              <a:t>Ken ik reeds de nieuwe gevaarsymbolen?</a:t>
            </a:r>
          </a:p>
        </p:txBody>
      </p:sp>
      <p:graphicFrame>
        <p:nvGraphicFramePr>
          <p:cNvPr id="4" name="Tabel 3"/>
          <p:cNvGraphicFramePr>
            <a:graphicFrameLocks noGrp="1"/>
          </p:cNvGraphicFramePr>
          <p:nvPr>
            <p:extLst>
              <p:ext uri="{D42A27DB-BD31-4B8C-83A1-F6EECF244321}">
                <p14:modId xmlns:p14="http://schemas.microsoft.com/office/powerpoint/2010/main" val="3482986759"/>
              </p:ext>
            </p:extLst>
          </p:nvPr>
        </p:nvGraphicFramePr>
        <p:xfrm>
          <a:off x="1786132" y="3429000"/>
          <a:ext cx="6572296" cy="1833880"/>
        </p:xfrm>
        <a:graphic>
          <a:graphicData uri="http://schemas.openxmlformats.org/drawingml/2006/table">
            <a:tbl>
              <a:tblPr firstRow="1" bandRow="1">
                <a:tableStyleId>{5C22544A-7EE6-4342-B048-85BDC9FD1C3A}</a:tableStyleId>
              </a:tblPr>
              <a:tblGrid>
                <a:gridCol w="1500198">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1428760">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tblGrid>
              <a:tr h="370840">
                <a:tc>
                  <a:txBody>
                    <a:bodyPr/>
                    <a:lstStyle/>
                    <a:p>
                      <a:pPr algn="ctr"/>
                      <a:r>
                        <a:rPr lang="nl-BE" dirty="0">
                          <a:solidFill>
                            <a:srgbClr val="E84E4F"/>
                          </a:solidFill>
                        </a:rPr>
                        <a:t>A</a:t>
                      </a:r>
                    </a:p>
                  </a:txBody>
                  <a:tcPr>
                    <a:solidFill>
                      <a:srgbClr val="B0C81B"/>
                    </a:solidFill>
                  </a:tcPr>
                </a:tc>
                <a:tc>
                  <a:txBody>
                    <a:bodyPr/>
                    <a:lstStyle/>
                    <a:p>
                      <a:pPr algn="ctr"/>
                      <a:r>
                        <a:rPr lang="nl-BE" dirty="0">
                          <a:solidFill>
                            <a:srgbClr val="E84E4F"/>
                          </a:solidFill>
                        </a:rPr>
                        <a:t>B</a:t>
                      </a:r>
                    </a:p>
                  </a:txBody>
                  <a:tcPr>
                    <a:solidFill>
                      <a:srgbClr val="B0C81B"/>
                    </a:solidFill>
                  </a:tcPr>
                </a:tc>
                <a:tc>
                  <a:txBody>
                    <a:bodyPr/>
                    <a:lstStyle/>
                    <a:p>
                      <a:pPr algn="ctr"/>
                      <a:r>
                        <a:rPr lang="nl-BE" dirty="0">
                          <a:solidFill>
                            <a:srgbClr val="E84E4F"/>
                          </a:solidFill>
                        </a:rPr>
                        <a:t>C</a:t>
                      </a:r>
                    </a:p>
                  </a:txBody>
                  <a:tcPr>
                    <a:solidFill>
                      <a:srgbClr val="B0C81B"/>
                    </a:solidFill>
                  </a:tcPr>
                </a:tc>
                <a:tc>
                  <a:txBody>
                    <a:bodyPr/>
                    <a:lstStyle/>
                    <a:p>
                      <a:pPr algn="ctr"/>
                      <a:r>
                        <a:rPr lang="nl-BE" dirty="0">
                          <a:solidFill>
                            <a:srgbClr val="E84E4F"/>
                          </a:solidFill>
                        </a:rPr>
                        <a:t>D</a:t>
                      </a:r>
                    </a:p>
                  </a:txBody>
                  <a:tcPr>
                    <a:solidFill>
                      <a:srgbClr val="B0C81B"/>
                    </a:solidFill>
                  </a:tcPr>
                </a:tc>
                <a:tc>
                  <a:txBody>
                    <a:bodyPr/>
                    <a:lstStyle/>
                    <a:p>
                      <a:pPr algn="ctr"/>
                      <a:r>
                        <a:rPr lang="nl-BE" dirty="0">
                          <a:solidFill>
                            <a:srgbClr val="E84E4F"/>
                          </a:solidFill>
                        </a:rPr>
                        <a:t>E</a:t>
                      </a:r>
                    </a:p>
                  </a:txBody>
                  <a:tcPr>
                    <a:solidFill>
                      <a:srgbClr val="B0C81B"/>
                    </a:solidFill>
                  </a:tcPr>
                </a:tc>
                <a:extLst>
                  <a:ext uri="{0D108BD9-81ED-4DB2-BD59-A6C34878D82A}">
                    <a16:rowId xmlns:a16="http://schemas.microsoft.com/office/drawing/2014/main" val="10000"/>
                  </a:ext>
                </a:extLst>
              </a:tr>
              <a:tr h="370840">
                <a:tc>
                  <a:txBody>
                    <a:bodyPr/>
                    <a:lstStyle/>
                    <a:p>
                      <a:pPr algn="ctr"/>
                      <a:r>
                        <a:rPr lang="nl-BE" sz="1800" dirty="0">
                          <a:latin typeface="+mn-lt"/>
                          <a:ea typeface="Times New Roman"/>
                          <a:cs typeface="Times New Roman"/>
                        </a:rPr>
                        <a:t>oxiderende stoffen</a:t>
                      </a:r>
                      <a:endParaRPr lang="nl-BE" dirty="0"/>
                    </a:p>
                  </a:txBody>
                  <a:tcPr>
                    <a:solidFill>
                      <a:schemeClr val="accent5">
                        <a:lumMod val="20000"/>
                        <a:lumOff val="80000"/>
                      </a:schemeClr>
                    </a:solidFill>
                  </a:tcPr>
                </a:tc>
                <a:tc>
                  <a:txBody>
                    <a:bodyPr/>
                    <a:lstStyle/>
                    <a:p>
                      <a:pPr algn="ctr"/>
                      <a:r>
                        <a:rPr lang="nl-BE" sz="1800" dirty="0">
                          <a:latin typeface="+mn-lt"/>
                          <a:ea typeface="Times New Roman"/>
                          <a:cs typeface="Times New Roman"/>
                        </a:rPr>
                        <a:t>acuut</a:t>
                      </a:r>
                      <a:r>
                        <a:rPr lang="nl-BE" sz="1800" baseline="0" dirty="0">
                          <a:latin typeface="+mn-lt"/>
                          <a:ea typeface="Times New Roman"/>
                          <a:cs typeface="Times New Roman"/>
                        </a:rPr>
                        <a:t> toxische stoffen </a:t>
                      </a:r>
                      <a:r>
                        <a:rPr lang="nl-BE" sz="1800" baseline="0" dirty="0" err="1">
                          <a:latin typeface="+mn-lt"/>
                          <a:ea typeface="Times New Roman"/>
                          <a:cs typeface="Times New Roman"/>
                        </a:rPr>
                        <a:t>aquatisch</a:t>
                      </a:r>
                      <a:r>
                        <a:rPr lang="nl-BE" sz="1800" baseline="0" dirty="0">
                          <a:latin typeface="+mn-lt"/>
                          <a:ea typeface="Times New Roman"/>
                          <a:cs typeface="Times New Roman"/>
                        </a:rPr>
                        <a:t> milieu </a:t>
                      </a:r>
                      <a:endParaRPr lang="nl-BE" dirty="0"/>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baseline="0" dirty="0">
                          <a:latin typeface="+mn-lt"/>
                          <a:ea typeface="Times New Roman"/>
                          <a:cs typeface="Times New Roman"/>
                        </a:rPr>
                        <a:t>bijtend voor de huid </a:t>
                      </a:r>
                      <a:endParaRPr lang="nl-BE" dirty="0"/>
                    </a:p>
                  </a:txBody>
                  <a:tcPr>
                    <a:solidFill>
                      <a:schemeClr val="accent5">
                        <a:lumMod val="20000"/>
                        <a:lumOff val="80000"/>
                      </a:schemeClr>
                    </a:solidFill>
                  </a:tcPr>
                </a:tc>
                <a:tc>
                  <a:txBody>
                    <a:bodyPr/>
                    <a:lstStyle/>
                    <a:p>
                      <a:pPr algn="ctr"/>
                      <a:r>
                        <a:rPr lang="nl-BE" sz="1800" dirty="0">
                          <a:latin typeface="+mn-lt"/>
                          <a:ea typeface="Times New Roman"/>
                          <a:cs typeface="Times New Roman"/>
                        </a:rPr>
                        <a:t>ontvlambare</a:t>
                      </a:r>
                      <a:r>
                        <a:rPr lang="nl-BE" sz="1800" baseline="0" dirty="0">
                          <a:latin typeface="+mn-lt"/>
                          <a:ea typeface="Times New Roman"/>
                          <a:cs typeface="Times New Roman"/>
                        </a:rPr>
                        <a:t> stoffen</a:t>
                      </a:r>
                      <a:endParaRPr lang="nl-BE" dirty="0"/>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a:latin typeface="+mn-lt"/>
                          <a:ea typeface="Times New Roman"/>
                          <a:cs typeface="Times New Roman"/>
                        </a:rPr>
                        <a:t>acuut toxisch</a:t>
                      </a:r>
                      <a:endParaRPr lang="nl-BE"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5" name="Tabel 4"/>
          <p:cNvGraphicFramePr>
            <a:graphicFrameLocks noGrp="1"/>
          </p:cNvGraphicFramePr>
          <p:nvPr/>
        </p:nvGraphicFramePr>
        <p:xfrm>
          <a:off x="1142976" y="5572140"/>
          <a:ext cx="5572164" cy="1010920"/>
        </p:xfrm>
        <a:graphic>
          <a:graphicData uri="http://schemas.openxmlformats.org/drawingml/2006/table">
            <a:tbl>
              <a:tblPr firstRow="1" bandRow="1">
                <a:tableStyleId>{5C22544A-7EE6-4342-B048-85BDC9FD1C3A}</a:tableStyleId>
              </a:tblPr>
              <a:tblGrid>
                <a:gridCol w="1857388">
                  <a:extLst>
                    <a:ext uri="{9D8B030D-6E8A-4147-A177-3AD203B41FA5}">
                      <a16:colId xmlns:a16="http://schemas.microsoft.com/office/drawing/2014/main" val="20000"/>
                    </a:ext>
                  </a:extLst>
                </a:gridCol>
                <a:gridCol w="1857388">
                  <a:extLst>
                    <a:ext uri="{9D8B030D-6E8A-4147-A177-3AD203B41FA5}">
                      <a16:colId xmlns:a16="http://schemas.microsoft.com/office/drawing/2014/main" val="20001"/>
                    </a:ext>
                  </a:extLst>
                </a:gridCol>
                <a:gridCol w="1857388">
                  <a:extLst>
                    <a:ext uri="{9D8B030D-6E8A-4147-A177-3AD203B41FA5}">
                      <a16:colId xmlns:a16="http://schemas.microsoft.com/office/drawing/2014/main" val="20002"/>
                    </a:ext>
                  </a:extLst>
                </a:gridCol>
              </a:tblGrid>
              <a:tr h="370840">
                <a:tc>
                  <a:txBody>
                    <a:bodyPr/>
                    <a:lstStyle/>
                    <a:p>
                      <a:pPr algn="ctr"/>
                      <a:r>
                        <a:rPr lang="nl-BE" dirty="0">
                          <a:solidFill>
                            <a:srgbClr val="E84E4F"/>
                          </a:solidFill>
                        </a:rPr>
                        <a:t>a</a:t>
                      </a:r>
                    </a:p>
                  </a:txBody>
                  <a:tcPr>
                    <a:solidFill>
                      <a:srgbClr val="B0C81B"/>
                    </a:solidFill>
                  </a:tcPr>
                </a:tc>
                <a:tc>
                  <a:txBody>
                    <a:bodyPr/>
                    <a:lstStyle/>
                    <a:p>
                      <a:pPr algn="ctr"/>
                      <a:r>
                        <a:rPr lang="nl-BE" dirty="0">
                          <a:solidFill>
                            <a:srgbClr val="E84E4F"/>
                          </a:solidFill>
                        </a:rPr>
                        <a:t>b</a:t>
                      </a:r>
                    </a:p>
                  </a:txBody>
                  <a:tcPr>
                    <a:solidFill>
                      <a:srgbClr val="B0C81B"/>
                    </a:solidFill>
                  </a:tcPr>
                </a:tc>
                <a:tc>
                  <a:txBody>
                    <a:bodyPr/>
                    <a:lstStyle/>
                    <a:p>
                      <a:pPr algn="ctr"/>
                      <a:r>
                        <a:rPr lang="nl-BE" dirty="0">
                          <a:solidFill>
                            <a:srgbClr val="E84E4F"/>
                          </a:solidFill>
                        </a:rPr>
                        <a:t>c</a:t>
                      </a:r>
                    </a:p>
                  </a:txBody>
                  <a:tcPr>
                    <a:solidFill>
                      <a:srgbClr val="B0C81B"/>
                    </a:solidFill>
                  </a:tcPr>
                </a:tc>
                <a:extLst>
                  <a:ext uri="{0D108BD9-81ED-4DB2-BD59-A6C34878D82A}">
                    <a16:rowId xmlns:a16="http://schemas.microsoft.com/office/drawing/2014/main" val="10000"/>
                  </a:ext>
                </a:extLst>
              </a:tr>
              <a:tr h="370840">
                <a:tc>
                  <a:txBody>
                    <a:bodyPr/>
                    <a:lstStyle/>
                    <a:p>
                      <a:pPr algn="ctr"/>
                      <a:r>
                        <a:rPr lang="nl-BE" dirty="0"/>
                        <a:t>Fysisch gevaar</a:t>
                      </a:r>
                    </a:p>
                  </a:txBody>
                  <a:tcPr>
                    <a:solidFill>
                      <a:schemeClr val="accent5">
                        <a:lumMod val="20000"/>
                        <a:lumOff val="80000"/>
                      </a:schemeClr>
                    </a:solidFill>
                  </a:tcPr>
                </a:tc>
                <a:tc>
                  <a:txBody>
                    <a:bodyPr/>
                    <a:lstStyle/>
                    <a:p>
                      <a:pPr algn="ctr"/>
                      <a:r>
                        <a:rPr lang="nl-BE" dirty="0"/>
                        <a:t>Gevaar</a:t>
                      </a:r>
                      <a:r>
                        <a:rPr lang="nl-BE" baseline="0" dirty="0"/>
                        <a:t> voor</a:t>
                      </a:r>
                    </a:p>
                    <a:p>
                      <a:pPr algn="ctr"/>
                      <a:r>
                        <a:rPr lang="nl-BE" baseline="0" dirty="0"/>
                        <a:t>ge</a:t>
                      </a:r>
                      <a:r>
                        <a:rPr lang="nl-BE" dirty="0"/>
                        <a:t>zondheid</a:t>
                      </a:r>
                    </a:p>
                  </a:txBody>
                  <a:tcPr>
                    <a:solidFill>
                      <a:schemeClr val="accent5">
                        <a:lumMod val="20000"/>
                        <a:lumOff val="80000"/>
                      </a:schemeClr>
                    </a:solidFill>
                  </a:tcPr>
                </a:tc>
                <a:tc>
                  <a:txBody>
                    <a:bodyPr/>
                    <a:lstStyle/>
                    <a:p>
                      <a:pPr algn="ctr"/>
                      <a:r>
                        <a:rPr lang="nl-BE" dirty="0"/>
                        <a:t>Gevaar</a:t>
                      </a:r>
                      <a:r>
                        <a:rPr lang="nl-BE" baseline="0" dirty="0"/>
                        <a:t> voor milieu</a:t>
                      </a:r>
                      <a:endParaRPr lang="nl-BE"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pic>
        <p:nvPicPr>
          <p:cNvPr id="9" name="Picture 1" descr="rondflam"/>
          <p:cNvPicPr>
            <a:picLocks noChangeArrowheads="1"/>
          </p:cNvPicPr>
          <p:nvPr/>
        </p:nvPicPr>
        <p:blipFill>
          <a:blip r:embed="rId3" cstate="print"/>
          <a:srcRect/>
          <a:stretch>
            <a:fillRect/>
          </a:stretch>
        </p:blipFill>
        <p:spPr bwMode="auto">
          <a:xfrm>
            <a:off x="5429256" y="2500306"/>
            <a:ext cx="755650" cy="693737"/>
          </a:xfrm>
          <a:prstGeom prst="rect">
            <a:avLst/>
          </a:prstGeom>
          <a:noFill/>
          <a:ln w="9525">
            <a:noFill/>
            <a:miter lim="800000"/>
            <a:headEnd/>
            <a:tailEnd/>
          </a:ln>
        </p:spPr>
      </p:pic>
      <p:pic>
        <p:nvPicPr>
          <p:cNvPr id="10" name="Picture 9" descr="pollut"/>
          <p:cNvPicPr>
            <a:picLocks noChangeArrowheads="1"/>
          </p:cNvPicPr>
          <p:nvPr/>
        </p:nvPicPr>
        <p:blipFill>
          <a:blip r:embed="rId4" cstate="print"/>
          <a:srcRect/>
          <a:stretch>
            <a:fillRect/>
          </a:stretch>
        </p:blipFill>
        <p:spPr bwMode="auto">
          <a:xfrm>
            <a:off x="6786578" y="2500306"/>
            <a:ext cx="755650" cy="693737"/>
          </a:xfrm>
          <a:prstGeom prst="rect">
            <a:avLst/>
          </a:prstGeom>
          <a:noFill/>
          <a:ln w="9525">
            <a:noFill/>
            <a:miter lim="800000"/>
            <a:headEnd/>
            <a:tailEnd/>
          </a:ln>
        </p:spPr>
      </p:pic>
      <p:graphicFrame>
        <p:nvGraphicFramePr>
          <p:cNvPr id="11" name="Tabel 10"/>
          <p:cNvGraphicFramePr>
            <a:graphicFrameLocks noGrp="1"/>
          </p:cNvGraphicFramePr>
          <p:nvPr/>
        </p:nvGraphicFramePr>
        <p:xfrm>
          <a:off x="1142976" y="2143116"/>
          <a:ext cx="6643734" cy="370840"/>
        </p:xfrm>
        <a:graphic>
          <a:graphicData uri="http://schemas.openxmlformats.org/drawingml/2006/table">
            <a:tbl>
              <a:tblPr firstRow="1" bandRow="1">
                <a:tableStyleId>{5C22544A-7EE6-4342-B048-85BDC9FD1C3A}</a:tableStyleId>
              </a:tblPr>
              <a:tblGrid>
                <a:gridCol w="1500198">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1428760">
                  <a:extLst>
                    <a:ext uri="{9D8B030D-6E8A-4147-A177-3AD203B41FA5}">
                      <a16:colId xmlns:a16="http://schemas.microsoft.com/office/drawing/2014/main" val="20003"/>
                    </a:ext>
                  </a:extLst>
                </a:gridCol>
                <a:gridCol w="1285884">
                  <a:extLst>
                    <a:ext uri="{9D8B030D-6E8A-4147-A177-3AD203B41FA5}">
                      <a16:colId xmlns:a16="http://schemas.microsoft.com/office/drawing/2014/main" val="20004"/>
                    </a:ext>
                  </a:extLst>
                </a:gridCol>
              </a:tblGrid>
              <a:tr h="370840">
                <a:tc>
                  <a:txBody>
                    <a:bodyPr/>
                    <a:lstStyle/>
                    <a:p>
                      <a:pPr algn="ctr"/>
                      <a:r>
                        <a:rPr lang="nl-BE" dirty="0">
                          <a:solidFill>
                            <a:srgbClr val="E84E4F"/>
                          </a:solidFill>
                        </a:rPr>
                        <a:t>1</a:t>
                      </a:r>
                    </a:p>
                  </a:txBody>
                  <a:tcPr>
                    <a:solidFill>
                      <a:srgbClr val="B0C81B"/>
                    </a:solidFill>
                  </a:tcPr>
                </a:tc>
                <a:tc>
                  <a:txBody>
                    <a:bodyPr/>
                    <a:lstStyle/>
                    <a:p>
                      <a:pPr algn="ctr"/>
                      <a:r>
                        <a:rPr lang="nl-BE" dirty="0">
                          <a:solidFill>
                            <a:srgbClr val="E84E4F"/>
                          </a:solidFill>
                        </a:rPr>
                        <a:t>2</a:t>
                      </a:r>
                    </a:p>
                  </a:txBody>
                  <a:tcPr>
                    <a:solidFill>
                      <a:srgbClr val="B0C81B"/>
                    </a:solidFill>
                  </a:tcPr>
                </a:tc>
                <a:tc>
                  <a:txBody>
                    <a:bodyPr/>
                    <a:lstStyle/>
                    <a:p>
                      <a:pPr algn="ctr"/>
                      <a:r>
                        <a:rPr lang="nl-BE" dirty="0">
                          <a:solidFill>
                            <a:srgbClr val="E84E4F"/>
                          </a:solidFill>
                        </a:rPr>
                        <a:t>3</a:t>
                      </a:r>
                    </a:p>
                  </a:txBody>
                  <a:tcPr>
                    <a:solidFill>
                      <a:srgbClr val="B0C81B"/>
                    </a:solidFill>
                  </a:tcPr>
                </a:tc>
                <a:tc>
                  <a:txBody>
                    <a:bodyPr/>
                    <a:lstStyle/>
                    <a:p>
                      <a:pPr algn="ctr"/>
                      <a:r>
                        <a:rPr lang="nl-BE" dirty="0">
                          <a:solidFill>
                            <a:srgbClr val="E84E4F"/>
                          </a:solidFill>
                        </a:rPr>
                        <a:t>4</a:t>
                      </a:r>
                    </a:p>
                  </a:txBody>
                  <a:tcPr>
                    <a:solidFill>
                      <a:srgbClr val="B0C81B"/>
                    </a:solidFill>
                  </a:tcPr>
                </a:tc>
                <a:tc>
                  <a:txBody>
                    <a:bodyPr/>
                    <a:lstStyle/>
                    <a:p>
                      <a:pPr algn="ctr"/>
                      <a:r>
                        <a:rPr lang="nl-BE" dirty="0">
                          <a:solidFill>
                            <a:srgbClr val="E84E4F"/>
                          </a:solidFill>
                        </a:rPr>
                        <a:t>5</a:t>
                      </a:r>
                    </a:p>
                  </a:txBody>
                  <a:tcPr>
                    <a:solidFill>
                      <a:srgbClr val="B0C81B"/>
                    </a:solidFill>
                  </a:tcPr>
                </a:tc>
                <a:extLst>
                  <a:ext uri="{0D108BD9-81ED-4DB2-BD59-A6C34878D82A}">
                    <a16:rowId xmlns:a16="http://schemas.microsoft.com/office/drawing/2014/main" val="10000"/>
                  </a:ext>
                </a:extLst>
              </a:tr>
            </a:tbl>
          </a:graphicData>
        </a:graphic>
      </p:graphicFrame>
      <p:pic>
        <p:nvPicPr>
          <p:cNvPr id="12" name="Afbeelding 2" descr="skull.tiff"/>
          <p:cNvPicPr>
            <a:picLocks noChangeArrowheads="1"/>
          </p:cNvPicPr>
          <p:nvPr/>
        </p:nvPicPr>
        <p:blipFill>
          <a:blip r:embed="rId5" cstate="print"/>
          <a:srcRect/>
          <a:stretch>
            <a:fillRect/>
          </a:stretch>
        </p:blipFill>
        <p:spPr bwMode="auto">
          <a:xfrm>
            <a:off x="1428728" y="2513956"/>
            <a:ext cx="755650" cy="693738"/>
          </a:xfrm>
          <a:prstGeom prst="rect">
            <a:avLst/>
          </a:prstGeom>
          <a:noFill/>
          <a:ln w="9525">
            <a:noFill/>
            <a:miter lim="800000"/>
            <a:headEnd/>
            <a:tailEnd/>
          </a:ln>
        </p:spPr>
      </p:pic>
      <p:pic>
        <p:nvPicPr>
          <p:cNvPr id="13" name="Picture 7" descr="acid"/>
          <p:cNvPicPr>
            <a:picLocks noChangeArrowheads="1"/>
          </p:cNvPicPr>
          <p:nvPr/>
        </p:nvPicPr>
        <p:blipFill>
          <a:blip r:embed="rId6" cstate="print"/>
          <a:srcRect/>
          <a:stretch>
            <a:fillRect/>
          </a:stretch>
        </p:blipFill>
        <p:spPr bwMode="auto">
          <a:xfrm>
            <a:off x="2571736" y="2513956"/>
            <a:ext cx="755650" cy="693737"/>
          </a:xfrm>
          <a:prstGeom prst="rect">
            <a:avLst/>
          </a:prstGeom>
          <a:noFill/>
          <a:ln w="9525">
            <a:noFill/>
            <a:miter lim="800000"/>
            <a:headEnd/>
            <a:tailEnd/>
          </a:ln>
        </p:spPr>
      </p:pic>
      <p:pic>
        <p:nvPicPr>
          <p:cNvPr id="14" name="Picture 4" descr="flamme"/>
          <p:cNvPicPr>
            <a:picLocks noChangeArrowheads="1"/>
          </p:cNvPicPr>
          <p:nvPr/>
        </p:nvPicPr>
        <p:blipFill>
          <a:blip r:embed="rId7" cstate="print"/>
          <a:srcRect/>
          <a:stretch>
            <a:fillRect/>
          </a:stretch>
        </p:blipFill>
        <p:spPr bwMode="auto">
          <a:xfrm>
            <a:off x="4071934" y="2500306"/>
            <a:ext cx="755650" cy="6937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43608" y="3105835"/>
            <a:ext cx="7704856" cy="1323439"/>
          </a:xfrm>
          <a:prstGeom prst="rect">
            <a:avLst/>
          </a:prstGeom>
        </p:spPr>
        <p:txBody>
          <a:bodyPr wrap="square">
            <a:spAutoFit/>
          </a:bodyPr>
          <a:lstStyle/>
          <a:p>
            <a:r>
              <a:rPr lang="nl-BE" sz="4000" dirty="0">
                <a:solidFill>
                  <a:srgbClr val="00B6F6"/>
                </a:solidFill>
                <a:hlinkClick r:id="rId3"/>
              </a:rPr>
              <a:t>Pas op: chemische stoffen!</a:t>
            </a:r>
            <a:r>
              <a:rPr lang="nl-BE" sz="4000" dirty="0">
                <a:solidFill>
                  <a:srgbClr val="00B6F6"/>
                </a:solidFill>
              </a:rPr>
              <a:t> (</a:t>
            </a:r>
            <a:r>
              <a:rPr lang="nl-BE" sz="4000" dirty="0" err="1">
                <a:solidFill>
                  <a:srgbClr val="00B6F6"/>
                </a:solidFill>
              </a:rPr>
              <a:t>napo</a:t>
            </a:r>
            <a:r>
              <a:rPr lang="nl-BE" sz="4000" dirty="0">
                <a:solidFill>
                  <a:srgbClr val="00B6F6"/>
                </a:solidFill>
              </a:rPr>
              <a:t>)</a:t>
            </a:r>
          </a:p>
          <a:p>
            <a:r>
              <a:rPr lang="nl-BE" sz="4000" dirty="0">
                <a:solidFill>
                  <a:srgbClr val="00B6F6"/>
                </a:solidFill>
                <a:hlinkClick r:id="rId4"/>
              </a:rPr>
              <a:t>https://www.gevaarsymbolen.be/nl</a:t>
            </a:r>
            <a:endParaRPr lang="nl-BE" sz="4000" dirty="0">
              <a:solidFill>
                <a:srgbClr val="00B6F6"/>
              </a:solidFill>
            </a:endParaRPr>
          </a:p>
        </p:txBody>
      </p:sp>
      <p:sp>
        <p:nvSpPr>
          <p:cNvPr id="5" name="Wolkvormige toelichting 4"/>
          <p:cNvSpPr/>
          <p:nvPr/>
        </p:nvSpPr>
        <p:spPr>
          <a:xfrm>
            <a:off x="4427984" y="764704"/>
            <a:ext cx="4320480" cy="1872208"/>
          </a:xfrm>
          <a:prstGeom prst="cloudCallout">
            <a:avLst/>
          </a:prstGeom>
          <a:solidFill>
            <a:srgbClr val="B0C81B"/>
          </a:solid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a:solidFill>
                  <a:srgbClr val="E84E4F"/>
                </a:solidFill>
              </a:rPr>
              <a:t>sensibiliseringsfilmpjes?</a:t>
            </a:r>
          </a:p>
        </p:txBody>
      </p:sp>
    </p:spTree>
    <p:extLst>
      <p:ext uri="{BB962C8B-B14F-4D97-AF65-F5344CB8AC3E}">
        <p14:creationId xmlns:p14="http://schemas.microsoft.com/office/powerpoint/2010/main" val="3574697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jntoelichting 2 (accentlijn) 1"/>
          <p:cNvSpPr/>
          <p:nvPr/>
        </p:nvSpPr>
        <p:spPr>
          <a:xfrm>
            <a:off x="2357422" y="836712"/>
            <a:ext cx="6215106" cy="5021180"/>
          </a:xfrm>
          <a:prstGeom prst="accentCallout2">
            <a:avLst>
              <a:gd name="adj1" fmla="val 18750"/>
              <a:gd name="adj2" fmla="val -8333"/>
              <a:gd name="adj3" fmla="val 18750"/>
              <a:gd name="adj4" fmla="val -16667"/>
              <a:gd name="adj5" fmla="val 114218"/>
              <a:gd name="adj6" fmla="val -23781"/>
            </a:avLst>
          </a:prstGeom>
          <a:solidFill>
            <a:schemeClr val="accent5">
              <a:lumMod val="20000"/>
              <a:lumOff val="80000"/>
            </a:schemeClr>
          </a:solidFill>
          <a:ln>
            <a:solidFill>
              <a:srgbClr val="00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2627784" y="900478"/>
            <a:ext cx="5386350" cy="4893647"/>
          </a:xfrm>
          <a:prstGeom prst="rect">
            <a:avLst/>
          </a:prstGeom>
          <a:noFill/>
        </p:spPr>
        <p:txBody>
          <a:bodyPr wrap="square" rtlCol="0">
            <a:spAutoFit/>
          </a:bodyPr>
          <a:lstStyle/>
          <a:p>
            <a:r>
              <a:rPr lang="nl-BE" sz="2400" b="1" dirty="0">
                <a:solidFill>
                  <a:srgbClr val="00B6F6"/>
                </a:solidFill>
              </a:rPr>
              <a:t>BESLUIT</a:t>
            </a:r>
          </a:p>
          <a:p>
            <a:endParaRPr lang="nl-BE" sz="2400" b="1" dirty="0">
              <a:solidFill>
                <a:srgbClr val="00B6F6"/>
              </a:solidFill>
            </a:endParaRPr>
          </a:p>
          <a:p>
            <a:r>
              <a:rPr lang="nl-BE" sz="2400" b="1" dirty="0">
                <a:solidFill>
                  <a:srgbClr val="00B6F6"/>
                </a:solidFill>
              </a:rPr>
              <a:t>...</a:t>
            </a:r>
            <a:r>
              <a:rPr lang="nl-NL" sz="2400" b="1" dirty="0"/>
              <a:t> </a:t>
            </a:r>
            <a:r>
              <a:rPr lang="nl-NL" sz="2400" b="1" dirty="0">
                <a:solidFill>
                  <a:srgbClr val="00B6F6"/>
                </a:solidFill>
              </a:rPr>
              <a:t>Lees het etiket! Check de gevaarsymbolen, gevaaraanduiding en volg de voorzorgsmaatregelen volledig op</a:t>
            </a:r>
            <a:r>
              <a:rPr lang="nl-BE" sz="2400" b="1" dirty="0">
                <a:solidFill>
                  <a:srgbClr val="00B6F6"/>
                </a:solidFill>
              </a:rPr>
              <a:t>...</a:t>
            </a:r>
          </a:p>
          <a:p>
            <a:endParaRPr lang="nl-BE" sz="2400" b="1" dirty="0">
              <a:solidFill>
                <a:srgbClr val="E84E4F"/>
              </a:solidFill>
            </a:endParaRPr>
          </a:p>
          <a:p>
            <a:r>
              <a:rPr lang="nl-BE" sz="2400" b="1" dirty="0">
                <a:solidFill>
                  <a:srgbClr val="E84E4F"/>
                </a:solidFill>
              </a:rPr>
              <a:t>...</a:t>
            </a:r>
            <a:r>
              <a:rPr lang="nl-NL" sz="2400" b="1" dirty="0"/>
              <a:t> </a:t>
            </a:r>
            <a:r>
              <a:rPr lang="nl-NL" sz="2400" b="1" dirty="0">
                <a:solidFill>
                  <a:srgbClr val="E84E4F"/>
                </a:solidFill>
              </a:rPr>
              <a:t>Draag aangepaste bescherming (masker, handschoenen,…)</a:t>
            </a:r>
            <a:r>
              <a:rPr lang="nl-BE" sz="2400" b="1" dirty="0">
                <a:solidFill>
                  <a:srgbClr val="E84E4F"/>
                </a:solidFill>
              </a:rPr>
              <a:t>...</a:t>
            </a:r>
          </a:p>
          <a:p>
            <a:endParaRPr lang="nl-BE" sz="2400" b="1" dirty="0">
              <a:solidFill>
                <a:srgbClr val="E84E4F"/>
              </a:solidFill>
            </a:endParaRPr>
          </a:p>
          <a:p>
            <a:r>
              <a:rPr lang="nl-BE" sz="2400" dirty="0">
                <a:solidFill>
                  <a:srgbClr val="B0C81B"/>
                </a:solidFill>
              </a:rPr>
              <a:t>….</a:t>
            </a:r>
            <a:r>
              <a:rPr lang="nl-NL" sz="2400" b="1" dirty="0">
                <a:solidFill>
                  <a:srgbClr val="B0C81B"/>
                </a:solidFill>
              </a:rPr>
              <a:t>Bewaar de producten in de oorspronkelijke verpakking. Giet ze nooit over in een andere fles of verpakking…..</a:t>
            </a:r>
            <a:endParaRPr lang="nl-BE" sz="2400" b="1" dirty="0">
              <a:solidFill>
                <a:srgbClr val="B0C81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282" y="525231"/>
            <a:ext cx="3125126"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262" y="525230"/>
            <a:ext cx="295116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descr="2010-6-22 ontwerp cartoon kennen gevaarlijke producten.jpg"/>
          <p:cNvPicPr>
            <a:picLocks noChangeAspect="1"/>
          </p:cNvPicPr>
          <p:nvPr/>
        </p:nvPicPr>
        <p:blipFill>
          <a:blip r:embed="rId5" cstate="print"/>
          <a:stretch>
            <a:fillRect/>
          </a:stretch>
        </p:blipFill>
        <p:spPr>
          <a:xfrm>
            <a:off x="2051720" y="2509014"/>
            <a:ext cx="4867474" cy="3965194"/>
          </a:xfrm>
          <a:prstGeom prst="rect">
            <a:avLst/>
          </a:prstGeom>
        </p:spPr>
      </p:pic>
    </p:spTree>
    <p:extLst>
      <p:ext uri="{BB962C8B-B14F-4D97-AF65-F5344CB8AC3E}">
        <p14:creationId xmlns:p14="http://schemas.microsoft.com/office/powerpoint/2010/main" val="19027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97550" y="1038850"/>
            <a:ext cx="4680521" cy="1569660"/>
          </a:xfrm>
          <a:prstGeom prst="rect">
            <a:avLst/>
          </a:prstGeom>
          <a:noFill/>
        </p:spPr>
        <p:txBody>
          <a:bodyPr wrap="square" rtlCol="0">
            <a:spAutoFit/>
          </a:bodyPr>
          <a:lstStyle/>
          <a:p>
            <a:r>
              <a:rPr lang="nl-BE" sz="9600" b="1" dirty="0">
                <a:solidFill>
                  <a:srgbClr val="FF0000"/>
                </a:solidFill>
              </a:rPr>
              <a:t>Vragen?</a:t>
            </a:r>
          </a:p>
        </p:txBody>
      </p:sp>
      <p:sp>
        <p:nvSpPr>
          <p:cNvPr id="4" name="Lijntoelichting 3 3"/>
          <p:cNvSpPr/>
          <p:nvPr/>
        </p:nvSpPr>
        <p:spPr>
          <a:xfrm>
            <a:off x="2331704" y="517648"/>
            <a:ext cx="5143536" cy="2565375"/>
          </a:xfrm>
          <a:prstGeom prst="borderCallout3">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2546018" y="731963"/>
            <a:ext cx="4732053" cy="2192982"/>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219" y="3242164"/>
            <a:ext cx="5672029" cy="349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rbosupport.nl/dynmedia/2ddf4309786093609f459d9706ea1410"/>
          <p:cNvPicPr>
            <a:picLocks noChangeAspect="1" noChangeArrowheads="1"/>
          </p:cNvPicPr>
          <p:nvPr/>
        </p:nvPicPr>
        <p:blipFill>
          <a:blip r:embed="rId3" cstate="print"/>
          <a:srcRect/>
          <a:stretch>
            <a:fillRect/>
          </a:stretch>
        </p:blipFill>
        <p:spPr bwMode="auto">
          <a:xfrm>
            <a:off x="496455" y="1988840"/>
            <a:ext cx="6271886" cy="3528265"/>
          </a:xfrm>
          <a:prstGeom prst="rect">
            <a:avLst/>
          </a:prstGeom>
          <a:noFill/>
        </p:spPr>
      </p:pic>
      <p:sp>
        <p:nvSpPr>
          <p:cNvPr id="3" name="Rechthoek 2"/>
          <p:cNvSpPr/>
          <p:nvPr/>
        </p:nvSpPr>
        <p:spPr>
          <a:xfrm>
            <a:off x="4439067" y="1285860"/>
            <a:ext cx="4572000" cy="1754326"/>
          </a:xfrm>
          <a:prstGeom prst="rect">
            <a:avLst/>
          </a:prstGeom>
        </p:spPr>
        <p:txBody>
          <a:bodyPr>
            <a:spAutoFit/>
          </a:bodyPr>
          <a:lstStyle/>
          <a:p>
            <a:r>
              <a:rPr lang="nl-NL" b="1" dirty="0">
                <a:solidFill>
                  <a:schemeClr val="bg1">
                    <a:lumMod val="50000"/>
                  </a:schemeClr>
                </a:solidFill>
              </a:rPr>
              <a:t>Vanaf 1 juni 2017</a:t>
            </a:r>
            <a:r>
              <a:rPr lang="nl-NL" dirty="0">
                <a:solidFill>
                  <a:schemeClr val="bg1">
                    <a:lumMod val="50000"/>
                  </a:schemeClr>
                </a:solidFill>
              </a:rPr>
              <a:t> moeten alle chemische producten in de handel de nieuwe gevaarsymbolen dragen. </a:t>
            </a:r>
            <a:br>
              <a:rPr lang="nl-NL" dirty="0">
                <a:solidFill>
                  <a:schemeClr val="bg1">
                    <a:lumMod val="50000"/>
                  </a:schemeClr>
                </a:solidFill>
              </a:rPr>
            </a:br>
            <a:r>
              <a:rPr lang="nl-NL" dirty="0">
                <a:solidFill>
                  <a:schemeClr val="bg1">
                    <a:lumMod val="50000"/>
                  </a:schemeClr>
                </a:solidFill>
              </a:rPr>
              <a:t>Negen nieuwe pictogrammen in een witte ruit met een rode rand vervangen de zeven gevaarsymbolen met een oranje achtergrond.</a:t>
            </a:r>
          </a:p>
        </p:txBody>
      </p:sp>
      <p:sp>
        <p:nvSpPr>
          <p:cNvPr id="6" name="Tekstvak 5"/>
          <p:cNvSpPr txBox="1"/>
          <p:nvPr/>
        </p:nvSpPr>
        <p:spPr>
          <a:xfrm>
            <a:off x="778297"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7" name="Afgeronde rechthoek 6"/>
          <p:cNvSpPr/>
          <p:nvPr/>
        </p:nvSpPr>
        <p:spPr>
          <a:xfrm>
            <a:off x="928662" y="357166"/>
            <a:ext cx="3690011"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97" y="1772816"/>
            <a:ext cx="1872528" cy="233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6" name="Afgeronde rechthoek 5"/>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275856" y="1772816"/>
            <a:ext cx="5400600" cy="3785652"/>
          </a:xfrm>
          <a:prstGeom prst="rect">
            <a:avLst/>
          </a:prstGeom>
          <a:noFill/>
          <a:ln w="3175">
            <a:solidFill>
              <a:schemeClr val="tx1"/>
            </a:solidFill>
          </a:ln>
        </p:spPr>
        <p:txBody>
          <a:bodyPr wrap="square" rtlCol="0">
            <a:spAutoFit/>
          </a:bodyPr>
          <a:lstStyle/>
          <a:p>
            <a:r>
              <a:rPr lang="nl-BE" sz="2400" b="1" dirty="0">
                <a:solidFill>
                  <a:schemeClr val="bg1">
                    <a:lumMod val="50000"/>
                  </a:schemeClr>
                </a:solidFill>
              </a:rPr>
              <a:t>Ontplofbaar:</a:t>
            </a:r>
          </a:p>
          <a:p>
            <a:r>
              <a:rPr lang="nl-BE" sz="2400" dirty="0">
                <a:solidFill>
                  <a:schemeClr val="bg1">
                    <a:lumMod val="50000"/>
                  </a:schemeClr>
                </a:solidFill>
              </a:rPr>
              <a:t>Picrinezuur, acetyleen, organische peroxiden,…</a:t>
            </a:r>
          </a:p>
          <a:p>
            <a:endParaRPr lang="nl-BE" sz="2400" dirty="0">
              <a:solidFill>
                <a:schemeClr val="bg1">
                  <a:lumMod val="50000"/>
                </a:schemeClr>
              </a:solidFill>
            </a:endParaRPr>
          </a:p>
          <a:p>
            <a:endParaRPr lang="nl-BE" sz="2400" dirty="0">
              <a:solidFill>
                <a:schemeClr val="bg1">
                  <a:lumMod val="50000"/>
                </a:schemeClr>
              </a:solidFill>
            </a:endParaRPr>
          </a:p>
          <a:p>
            <a:r>
              <a:rPr lang="nl-BE" sz="2400" dirty="0">
                <a:solidFill>
                  <a:schemeClr val="bg1">
                    <a:lumMod val="50000"/>
                  </a:schemeClr>
                </a:solidFill>
              </a:rPr>
              <a:t>Explosieve en ontplofbare producten kunnen bij een bepaalde temperatuur, bij contact met andere stoffen of bij schokken of wrijvingen (statische elektriciteit!) tot ontploffing komen</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222" y="4826630"/>
            <a:ext cx="123507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77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6" name="Afgeronde rechthoek 5"/>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276497" y="1952804"/>
            <a:ext cx="5400600" cy="2677656"/>
          </a:xfrm>
          <a:prstGeom prst="rect">
            <a:avLst/>
          </a:prstGeom>
          <a:noFill/>
          <a:ln w="3175">
            <a:solidFill>
              <a:schemeClr val="tx1"/>
            </a:solidFill>
          </a:ln>
        </p:spPr>
        <p:txBody>
          <a:bodyPr wrap="square" rtlCol="0">
            <a:spAutoFit/>
          </a:bodyPr>
          <a:lstStyle/>
          <a:p>
            <a:r>
              <a:rPr lang="nl-BE" sz="2400" b="1" dirty="0">
                <a:solidFill>
                  <a:schemeClr val="bg1">
                    <a:lumMod val="50000"/>
                  </a:schemeClr>
                </a:solidFill>
              </a:rPr>
              <a:t>Oxiderend:</a:t>
            </a:r>
          </a:p>
          <a:p>
            <a:r>
              <a:rPr lang="nl-BE" sz="2400" dirty="0">
                <a:solidFill>
                  <a:schemeClr val="bg1">
                    <a:lumMod val="50000"/>
                  </a:schemeClr>
                </a:solidFill>
              </a:rPr>
              <a:t>waterstofperoxide, salpeterzuur…</a:t>
            </a:r>
          </a:p>
          <a:p>
            <a:endParaRPr lang="nl-BE" sz="2400" dirty="0">
              <a:solidFill>
                <a:schemeClr val="bg1">
                  <a:lumMod val="50000"/>
                </a:schemeClr>
              </a:solidFill>
            </a:endParaRPr>
          </a:p>
          <a:p>
            <a:endParaRPr lang="nl-BE" sz="2400" dirty="0">
              <a:solidFill>
                <a:schemeClr val="bg1">
                  <a:lumMod val="50000"/>
                </a:schemeClr>
              </a:solidFill>
            </a:endParaRPr>
          </a:p>
          <a:p>
            <a:r>
              <a:rPr lang="nl-BE" sz="2400" dirty="0">
                <a:solidFill>
                  <a:schemeClr val="bg1">
                    <a:lumMod val="50000"/>
                  </a:schemeClr>
                </a:solidFill>
              </a:rPr>
              <a:t>Oxiderende stoffen produceren zuurstof en kunnen de verbranding van stoffen bevorderen.</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507" y="1987575"/>
            <a:ext cx="2008160" cy="254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968" y="5071646"/>
            <a:ext cx="1265237" cy="149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42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6" name="Afgeronde rechthoek 5"/>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491880" y="1594074"/>
            <a:ext cx="5400600" cy="3046988"/>
          </a:xfrm>
          <a:prstGeom prst="rect">
            <a:avLst/>
          </a:prstGeom>
          <a:noFill/>
          <a:ln w="3175">
            <a:solidFill>
              <a:schemeClr val="tx1"/>
            </a:solidFill>
          </a:ln>
        </p:spPr>
        <p:txBody>
          <a:bodyPr wrap="square" rtlCol="0">
            <a:spAutoFit/>
          </a:bodyPr>
          <a:lstStyle/>
          <a:p>
            <a:r>
              <a:rPr lang="nl-BE" sz="2400" b="1" dirty="0">
                <a:solidFill>
                  <a:schemeClr val="bg1">
                    <a:lumMod val="50000"/>
                  </a:schemeClr>
                </a:solidFill>
              </a:rPr>
              <a:t>Ontvlambaar:</a:t>
            </a:r>
          </a:p>
          <a:p>
            <a:r>
              <a:rPr lang="nl-BE" sz="2400" dirty="0">
                <a:solidFill>
                  <a:schemeClr val="bg1">
                    <a:lumMod val="50000"/>
                  </a:schemeClr>
                </a:solidFill>
              </a:rPr>
              <a:t>Methanol, aceton, </a:t>
            </a:r>
            <a:r>
              <a:rPr lang="nl-BE" sz="2400" dirty="0" err="1">
                <a:solidFill>
                  <a:schemeClr val="bg1">
                    <a:lumMod val="50000"/>
                  </a:schemeClr>
                </a:solidFill>
              </a:rPr>
              <a:t>white</a:t>
            </a:r>
            <a:r>
              <a:rPr lang="nl-BE" sz="2400" dirty="0">
                <a:solidFill>
                  <a:schemeClr val="bg1">
                    <a:lumMod val="50000"/>
                  </a:schemeClr>
                </a:solidFill>
              </a:rPr>
              <a:t> spirit, acetyleen…</a:t>
            </a:r>
          </a:p>
          <a:p>
            <a:endParaRPr lang="nl-BE" sz="2400" dirty="0">
              <a:solidFill>
                <a:schemeClr val="bg1">
                  <a:lumMod val="50000"/>
                </a:schemeClr>
              </a:solidFill>
            </a:endParaRPr>
          </a:p>
          <a:p>
            <a:r>
              <a:rPr lang="nl-BE" sz="2400" dirty="0">
                <a:solidFill>
                  <a:schemeClr val="bg1">
                    <a:lumMod val="50000"/>
                  </a:schemeClr>
                </a:solidFill>
              </a:rPr>
              <a:t>Ontvlambare stoffen zijn stoffen die (zeer) gemakkelijk ontbranden wanneer ze in contact komen met een ontstekingsbron zoals een vlam, vonk of heet oppervlak.</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996" y="1838304"/>
            <a:ext cx="2522284" cy="255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797152"/>
            <a:ext cx="1158875" cy="153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09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6" name="Afgeronde rechthoek 5"/>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491880" y="1753311"/>
            <a:ext cx="5400600" cy="3785652"/>
          </a:xfrm>
          <a:prstGeom prst="rect">
            <a:avLst/>
          </a:prstGeom>
          <a:noFill/>
          <a:ln w="3175">
            <a:solidFill>
              <a:schemeClr val="tx1"/>
            </a:solidFill>
          </a:ln>
        </p:spPr>
        <p:txBody>
          <a:bodyPr wrap="square" rtlCol="0">
            <a:spAutoFit/>
          </a:bodyPr>
          <a:lstStyle/>
          <a:p>
            <a:r>
              <a:rPr lang="nl-BE" sz="2400" b="1" dirty="0">
                <a:solidFill>
                  <a:schemeClr val="bg1">
                    <a:lumMod val="50000"/>
                  </a:schemeClr>
                </a:solidFill>
              </a:rPr>
              <a:t>Giftig:</a:t>
            </a:r>
          </a:p>
          <a:p>
            <a:r>
              <a:rPr lang="nl-BE" sz="2400" dirty="0">
                <a:solidFill>
                  <a:schemeClr val="bg1">
                    <a:lumMod val="50000"/>
                  </a:schemeClr>
                </a:solidFill>
              </a:rPr>
              <a:t>Pesticiden, methanol, ontvlekkers, ontsmettingsproduct…</a:t>
            </a:r>
          </a:p>
          <a:p>
            <a:endParaRPr lang="nl-BE" sz="2400" dirty="0">
              <a:solidFill>
                <a:schemeClr val="bg1">
                  <a:lumMod val="50000"/>
                </a:schemeClr>
              </a:solidFill>
            </a:endParaRPr>
          </a:p>
          <a:p>
            <a:endParaRPr lang="nl-BE" sz="2400" dirty="0">
              <a:solidFill>
                <a:schemeClr val="bg1">
                  <a:lumMod val="50000"/>
                </a:schemeClr>
              </a:solidFill>
            </a:endParaRPr>
          </a:p>
          <a:p>
            <a:r>
              <a:rPr lang="nl-BE" sz="2400" dirty="0">
                <a:solidFill>
                  <a:schemeClr val="bg1">
                    <a:lumMod val="50000"/>
                  </a:schemeClr>
                </a:solidFill>
              </a:rPr>
              <a:t>Giftige stoffen hebben zelfs in kleine dosissen schadelijke gevolgen voor het organisme. Ze kunnen via de ademhaling, via de huid of door orale opname in het lichaam terechtkomen.</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752" y="2188472"/>
            <a:ext cx="2020085" cy="257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668" y="5085184"/>
            <a:ext cx="1158875" cy="15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39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6" name="Afgeronde rechthoek 5"/>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491880" y="1753311"/>
            <a:ext cx="5400600" cy="3785652"/>
          </a:xfrm>
          <a:prstGeom prst="rect">
            <a:avLst/>
          </a:prstGeom>
          <a:noFill/>
          <a:ln w="3175">
            <a:solidFill>
              <a:schemeClr val="tx1"/>
            </a:solidFill>
          </a:ln>
        </p:spPr>
        <p:txBody>
          <a:bodyPr wrap="square" rtlCol="0">
            <a:spAutoFit/>
          </a:bodyPr>
          <a:lstStyle/>
          <a:p>
            <a:r>
              <a:rPr lang="nl-BE" sz="2400" b="1" dirty="0">
                <a:solidFill>
                  <a:schemeClr val="bg1">
                    <a:lumMod val="50000"/>
                  </a:schemeClr>
                </a:solidFill>
              </a:rPr>
              <a:t>Corrosief:</a:t>
            </a:r>
          </a:p>
          <a:p>
            <a:r>
              <a:rPr lang="nl-BE" sz="2400" dirty="0">
                <a:solidFill>
                  <a:schemeClr val="bg1">
                    <a:lumMod val="50000"/>
                  </a:schemeClr>
                </a:solidFill>
              </a:rPr>
              <a:t>Zoutzuur, ontkalker, ontstopper, javel, afbijtproducten, bijtende soda, sterke zuren zoals zwavelzuur, chroomzuur,…</a:t>
            </a:r>
          </a:p>
          <a:p>
            <a:endParaRPr lang="nl-BE" sz="2400" dirty="0">
              <a:solidFill>
                <a:schemeClr val="bg1">
                  <a:lumMod val="50000"/>
                </a:schemeClr>
              </a:solidFill>
            </a:endParaRPr>
          </a:p>
          <a:p>
            <a:endParaRPr lang="nl-BE" sz="2400" dirty="0">
              <a:solidFill>
                <a:schemeClr val="bg1">
                  <a:lumMod val="50000"/>
                </a:schemeClr>
              </a:solidFill>
            </a:endParaRPr>
          </a:p>
          <a:p>
            <a:r>
              <a:rPr lang="nl-BE" sz="2400" dirty="0">
                <a:solidFill>
                  <a:schemeClr val="bg1">
                    <a:lumMod val="50000"/>
                  </a:schemeClr>
                </a:solidFill>
              </a:rPr>
              <a:t>Corrosieve of bijtende stoffen tasten de weefsels of materialen aan waarmee ze in aanraking komen. Ze kunnen ernstige chemische brandwonden veroorzaken.</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771363"/>
            <a:ext cx="2069782" cy="247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894" y="4772994"/>
            <a:ext cx="1165225" cy="153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820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28662" y="500042"/>
            <a:ext cx="3690011" cy="523220"/>
          </a:xfrm>
          <a:prstGeom prst="rect">
            <a:avLst/>
          </a:prstGeom>
          <a:noFill/>
        </p:spPr>
        <p:txBody>
          <a:bodyPr wrap="square" rtlCol="0">
            <a:spAutoFit/>
          </a:bodyPr>
          <a:lstStyle/>
          <a:p>
            <a:pPr marL="742950" lvl="1" indent="-285750">
              <a:spcBef>
                <a:spcPts val="600"/>
              </a:spcBef>
              <a:buClr>
                <a:srgbClr val="0C9BC2"/>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nl-NL" sz="2800" b="1" dirty="0">
                <a:solidFill>
                  <a:srgbClr val="B0C81B"/>
                </a:solidFill>
                <a:latin typeface="Tahoma" pitchFamily="34" charset="0"/>
                <a:cs typeface="Tahoma" pitchFamily="34" charset="0"/>
              </a:rPr>
              <a:t>Gevaarsymbolen</a:t>
            </a:r>
          </a:p>
        </p:txBody>
      </p:sp>
      <p:sp>
        <p:nvSpPr>
          <p:cNvPr id="6" name="Afgeronde rechthoek 5"/>
          <p:cNvSpPr/>
          <p:nvPr/>
        </p:nvSpPr>
        <p:spPr>
          <a:xfrm>
            <a:off x="928662" y="357166"/>
            <a:ext cx="4075386" cy="92869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469428" y="1926727"/>
            <a:ext cx="5400600" cy="2308324"/>
          </a:xfrm>
          <a:prstGeom prst="rect">
            <a:avLst/>
          </a:prstGeom>
          <a:noFill/>
          <a:ln w="3175">
            <a:solidFill>
              <a:schemeClr val="tx1"/>
            </a:solidFill>
          </a:ln>
        </p:spPr>
        <p:txBody>
          <a:bodyPr wrap="square" rtlCol="0">
            <a:spAutoFit/>
          </a:bodyPr>
          <a:lstStyle/>
          <a:p>
            <a:r>
              <a:rPr lang="nl-BE" sz="2400" b="1" dirty="0">
                <a:solidFill>
                  <a:schemeClr val="bg1">
                    <a:lumMod val="50000"/>
                  </a:schemeClr>
                </a:solidFill>
              </a:rPr>
              <a:t>Gevaarlijk voor aquatisch milieu:</a:t>
            </a:r>
          </a:p>
          <a:p>
            <a:r>
              <a:rPr lang="nl-BE" sz="2400" dirty="0">
                <a:solidFill>
                  <a:schemeClr val="bg1">
                    <a:lumMod val="50000"/>
                  </a:schemeClr>
                </a:solidFill>
              </a:rPr>
              <a:t>Ammonia, chloor, zinkoxide, zinkchromaat…</a:t>
            </a:r>
          </a:p>
          <a:p>
            <a:endParaRPr lang="nl-BE" sz="2400" dirty="0">
              <a:solidFill>
                <a:schemeClr val="bg1">
                  <a:lumMod val="50000"/>
                </a:schemeClr>
              </a:solidFill>
            </a:endParaRPr>
          </a:p>
          <a:p>
            <a:r>
              <a:rPr lang="nl-BE" sz="2400" dirty="0">
                <a:solidFill>
                  <a:schemeClr val="bg1">
                    <a:lumMod val="50000"/>
                  </a:schemeClr>
                </a:solidFill>
              </a:rPr>
              <a:t>Deze stoffen vervuilen het milieu en zijn schadelijk voor levende organismen.</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919" y="1988840"/>
            <a:ext cx="1913943" cy="224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567" y="4509120"/>
            <a:ext cx="1181100" cy="157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182062"/>
      </p:ext>
    </p:extLst>
  </p:cSld>
  <p:clrMapOvr>
    <a:masterClrMapping/>
  </p:clrMapOvr>
</p:sld>
</file>

<file path=ppt/theme/theme1.xml><?xml version="1.0" encoding="utf-8"?>
<a:theme xmlns:a="http://schemas.openxmlformats.org/drawingml/2006/main" name="toolbox product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TotalTime>
  <Words>2297</Words>
  <Application>Microsoft Office PowerPoint</Application>
  <PresentationFormat>Diavoorstelling (4:3)</PresentationFormat>
  <Paragraphs>252</Paragraphs>
  <Slides>27</Slides>
  <Notes>27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Calibri</vt:lpstr>
      <vt:lpstr>Tahoma</vt:lpstr>
      <vt:lpstr>toolbox producten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Provinciebestuur Oost-Vlaanderen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i0502</dc:creator>
  <cp:lastModifiedBy>Ronny De Schrijver</cp:lastModifiedBy>
  <cp:revision>138</cp:revision>
  <cp:lastPrinted>2017-10-10T12:23:09Z</cp:lastPrinted>
  <dcterms:created xsi:type="dcterms:W3CDTF">2015-07-03T13:10:00Z</dcterms:created>
  <dcterms:modified xsi:type="dcterms:W3CDTF">2021-10-15T10:22:13Z</dcterms:modified>
</cp:coreProperties>
</file>