
<file path=[Content_Types].xml><?xml version="1.0" encoding="utf-8"?>
<Types xmlns="http://schemas.openxmlformats.org/package/2006/content-types">
  <Default Extension="gif" ContentType="image/gif"/>
  <Default Extension="jpeg" ContentType="image/jpeg"/>
  <Default Extension="mp4" ContentType="vide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70" r:id="rId12"/>
    <p:sldId id="268" r:id="rId13"/>
    <p:sldId id="269" r:id="rId14"/>
    <p:sldId id="266" r:id="rId15"/>
    <p:sldId id="267" r:id="rId16"/>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701"/>
  </p:normalViewPr>
  <p:slideViewPr>
    <p:cSldViewPr snapToGrid="0" snapToObjects="1">
      <p:cViewPr varScale="1">
        <p:scale>
          <a:sx n="95" d="100"/>
          <a:sy n="95" d="100"/>
        </p:scale>
        <p:origin x="68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790E76-6384-4049-9F5C-A913906F13B7}"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F91092C2-9ACB-4256-BD96-A20074D2A29E}">
      <dgm:prSet/>
      <dgm:spPr/>
      <dgm:t>
        <a:bodyPr/>
        <a:lstStyle/>
        <a:p>
          <a:r>
            <a:rPr lang="nl-BE"/>
            <a:t>Focus omgaan met moeilijk gedrag </a:t>
          </a:r>
          <a:endParaRPr lang="en-US"/>
        </a:p>
      </dgm:t>
    </dgm:pt>
    <dgm:pt modelId="{3FA29A7F-D128-4EAB-9976-797C11AADFDA}" type="parTrans" cxnId="{3000533A-DED1-48E2-8D2D-13B09620A28E}">
      <dgm:prSet/>
      <dgm:spPr/>
      <dgm:t>
        <a:bodyPr/>
        <a:lstStyle/>
        <a:p>
          <a:endParaRPr lang="en-US"/>
        </a:p>
      </dgm:t>
    </dgm:pt>
    <dgm:pt modelId="{91BFC570-6918-4E35-9F58-18BDA173B605}" type="sibTrans" cxnId="{3000533A-DED1-48E2-8D2D-13B09620A28E}">
      <dgm:prSet/>
      <dgm:spPr/>
      <dgm:t>
        <a:bodyPr/>
        <a:lstStyle/>
        <a:p>
          <a:endParaRPr lang="en-US"/>
        </a:p>
      </dgm:t>
    </dgm:pt>
    <dgm:pt modelId="{5D868E3F-86F5-4183-95B2-8C4E54D43C95}">
      <dgm:prSet/>
      <dgm:spPr/>
      <dgm:t>
        <a:bodyPr/>
        <a:lstStyle/>
        <a:p>
          <a:r>
            <a:rPr lang="nl-BE"/>
            <a:t>Focus elkaar dragen als collega’s doorheen moeilijke klasgroepen </a:t>
          </a:r>
          <a:endParaRPr lang="en-US"/>
        </a:p>
      </dgm:t>
    </dgm:pt>
    <dgm:pt modelId="{E343FC25-1B65-45B5-9660-ACCE12BBEC33}" type="parTrans" cxnId="{EFA37262-6402-47B7-A912-431ED868883B}">
      <dgm:prSet/>
      <dgm:spPr/>
      <dgm:t>
        <a:bodyPr/>
        <a:lstStyle/>
        <a:p>
          <a:endParaRPr lang="en-US"/>
        </a:p>
      </dgm:t>
    </dgm:pt>
    <dgm:pt modelId="{6518156B-174D-4889-9A8D-278DA2B2C057}" type="sibTrans" cxnId="{EFA37262-6402-47B7-A912-431ED868883B}">
      <dgm:prSet/>
      <dgm:spPr/>
      <dgm:t>
        <a:bodyPr/>
        <a:lstStyle/>
        <a:p>
          <a:endParaRPr lang="en-US"/>
        </a:p>
      </dgm:t>
    </dgm:pt>
    <dgm:pt modelId="{A28C028F-E310-472B-8A48-2A59EE5938B2}">
      <dgm:prSet/>
      <dgm:spPr/>
      <dgm:t>
        <a:bodyPr/>
        <a:lstStyle/>
        <a:p>
          <a:r>
            <a:rPr lang="nl-BE"/>
            <a:t>Traject vanuit B.E.U. –subsidie </a:t>
          </a:r>
          <a:endParaRPr lang="en-US"/>
        </a:p>
      </dgm:t>
    </dgm:pt>
    <dgm:pt modelId="{ADD7C7A2-812A-4267-BBA6-1979168E501D}" type="parTrans" cxnId="{D14AD874-6E89-4855-B77B-E1145ED1C440}">
      <dgm:prSet/>
      <dgm:spPr/>
      <dgm:t>
        <a:bodyPr/>
        <a:lstStyle/>
        <a:p>
          <a:endParaRPr lang="en-US"/>
        </a:p>
      </dgm:t>
    </dgm:pt>
    <dgm:pt modelId="{073CCC78-CA05-4ACE-8D56-19DAF9C2DD45}" type="sibTrans" cxnId="{D14AD874-6E89-4855-B77B-E1145ED1C440}">
      <dgm:prSet/>
      <dgm:spPr/>
      <dgm:t>
        <a:bodyPr/>
        <a:lstStyle/>
        <a:p>
          <a:endParaRPr lang="en-US"/>
        </a:p>
      </dgm:t>
    </dgm:pt>
    <dgm:pt modelId="{FE831C85-2366-4093-8FEA-405E919C1B44}">
      <dgm:prSet/>
      <dgm:spPr/>
      <dgm:t>
        <a:bodyPr/>
        <a:lstStyle/>
        <a:p>
          <a:r>
            <a:rPr lang="nl-BE"/>
            <a:t>Marleen Van Den Berghe: systeemtherapeut </a:t>
          </a:r>
          <a:endParaRPr lang="en-US"/>
        </a:p>
      </dgm:t>
    </dgm:pt>
    <dgm:pt modelId="{DA74D96E-EA93-4261-A04B-93B7FFBB4C47}" type="parTrans" cxnId="{4E8E7260-7189-40F4-9A91-6F26A336A410}">
      <dgm:prSet/>
      <dgm:spPr/>
      <dgm:t>
        <a:bodyPr/>
        <a:lstStyle/>
        <a:p>
          <a:endParaRPr lang="en-US"/>
        </a:p>
      </dgm:t>
    </dgm:pt>
    <dgm:pt modelId="{3B46479D-5B08-4814-B8F4-CD451A738075}" type="sibTrans" cxnId="{4E8E7260-7189-40F4-9A91-6F26A336A410}">
      <dgm:prSet/>
      <dgm:spPr/>
      <dgm:t>
        <a:bodyPr/>
        <a:lstStyle/>
        <a:p>
          <a:endParaRPr lang="en-US"/>
        </a:p>
      </dgm:t>
    </dgm:pt>
    <dgm:pt modelId="{A84335CE-CC97-7447-BF66-BD03E913B38C}" type="pres">
      <dgm:prSet presAssocID="{39790E76-6384-4049-9F5C-A913906F13B7}" presName="vert0" presStyleCnt="0">
        <dgm:presLayoutVars>
          <dgm:dir/>
          <dgm:animOne val="branch"/>
          <dgm:animLvl val="lvl"/>
        </dgm:presLayoutVars>
      </dgm:prSet>
      <dgm:spPr/>
    </dgm:pt>
    <dgm:pt modelId="{8908B66F-2F94-9147-82A4-494E28BE15C9}" type="pres">
      <dgm:prSet presAssocID="{F91092C2-9ACB-4256-BD96-A20074D2A29E}" presName="thickLine" presStyleLbl="alignNode1" presStyleIdx="0" presStyleCnt="4"/>
      <dgm:spPr/>
    </dgm:pt>
    <dgm:pt modelId="{2D964E00-BEC5-344F-973D-2EA3DD73CE76}" type="pres">
      <dgm:prSet presAssocID="{F91092C2-9ACB-4256-BD96-A20074D2A29E}" presName="horz1" presStyleCnt="0"/>
      <dgm:spPr/>
    </dgm:pt>
    <dgm:pt modelId="{8FD7881A-AEC3-A644-BF50-1B85758C7894}" type="pres">
      <dgm:prSet presAssocID="{F91092C2-9ACB-4256-BD96-A20074D2A29E}" presName="tx1" presStyleLbl="revTx" presStyleIdx="0" presStyleCnt="4"/>
      <dgm:spPr/>
    </dgm:pt>
    <dgm:pt modelId="{2D43BBE6-D323-4F4B-8B8E-8836EDC609A0}" type="pres">
      <dgm:prSet presAssocID="{F91092C2-9ACB-4256-BD96-A20074D2A29E}" presName="vert1" presStyleCnt="0"/>
      <dgm:spPr/>
    </dgm:pt>
    <dgm:pt modelId="{11FBFCF8-AD8D-B747-B32A-D702ECFFD415}" type="pres">
      <dgm:prSet presAssocID="{5D868E3F-86F5-4183-95B2-8C4E54D43C95}" presName="thickLine" presStyleLbl="alignNode1" presStyleIdx="1" presStyleCnt="4"/>
      <dgm:spPr/>
    </dgm:pt>
    <dgm:pt modelId="{83A6BA9E-9DE7-C640-846D-DE120B2E8DA0}" type="pres">
      <dgm:prSet presAssocID="{5D868E3F-86F5-4183-95B2-8C4E54D43C95}" presName="horz1" presStyleCnt="0"/>
      <dgm:spPr/>
    </dgm:pt>
    <dgm:pt modelId="{93BE90B6-1CB9-DD48-88C7-3A5C1A689FA8}" type="pres">
      <dgm:prSet presAssocID="{5D868E3F-86F5-4183-95B2-8C4E54D43C95}" presName="tx1" presStyleLbl="revTx" presStyleIdx="1" presStyleCnt="4"/>
      <dgm:spPr/>
    </dgm:pt>
    <dgm:pt modelId="{197600DE-CBC9-3A4B-9FEE-96854698A466}" type="pres">
      <dgm:prSet presAssocID="{5D868E3F-86F5-4183-95B2-8C4E54D43C95}" presName="vert1" presStyleCnt="0"/>
      <dgm:spPr/>
    </dgm:pt>
    <dgm:pt modelId="{6D892BB8-D5CF-B149-9B17-EE101C8A371D}" type="pres">
      <dgm:prSet presAssocID="{A28C028F-E310-472B-8A48-2A59EE5938B2}" presName="thickLine" presStyleLbl="alignNode1" presStyleIdx="2" presStyleCnt="4"/>
      <dgm:spPr/>
    </dgm:pt>
    <dgm:pt modelId="{CFB65C39-30E9-3643-9A7A-834FDCCDE2B9}" type="pres">
      <dgm:prSet presAssocID="{A28C028F-E310-472B-8A48-2A59EE5938B2}" presName="horz1" presStyleCnt="0"/>
      <dgm:spPr/>
    </dgm:pt>
    <dgm:pt modelId="{58112B5D-E868-0144-8C1F-1C8AD04CEE43}" type="pres">
      <dgm:prSet presAssocID="{A28C028F-E310-472B-8A48-2A59EE5938B2}" presName="tx1" presStyleLbl="revTx" presStyleIdx="2" presStyleCnt="4"/>
      <dgm:spPr/>
    </dgm:pt>
    <dgm:pt modelId="{1FFD1CC2-D518-BA40-8B08-7B9F75CECC8E}" type="pres">
      <dgm:prSet presAssocID="{A28C028F-E310-472B-8A48-2A59EE5938B2}" presName="vert1" presStyleCnt="0"/>
      <dgm:spPr/>
    </dgm:pt>
    <dgm:pt modelId="{446D40E0-F4B5-7D4F-A791-6DE60AC256F7}" type="pres">
      <dgm:prSet presAssocID="{FE831C85-2366-4093-8FEA-405E919C1B44}" presName="thickLine" presStyleLbl="alignNode1" presStyleIdx="3" presStyleCnt="4"/>
      <dgm:spPr/>
    </dgm:pt>
    <dgm:pt modelId="{0992E065-A6B2-1147-B080-29206E2F6FCC}" type="pres">
      <dgm:prSet presAssocID="{FE831C85-2366-4093-8FEA-405E919C1B44}" presName="horz1" presStyleCnt="0"/>
      <dgm:spPr/>
    </dgm:pt>
    <dgm:pt modelId="{B625CED6-BBD1-BF41-91FE-B0739B452FC1}" type="pres">
      <dgm:prSet presAssocID="{FE831C85-2366-4093-8FEA-405E919C1B44}" presName="tx1" presStyleLbl="revTx" presStyleIdx="3" presStyleCnt="4"/>
      <dgm:spPr/>
    </dgm:pt>
    <dgm:pt modelId="{212D24F7-845E-DE4A-BA67-57697393B3F4}" type="pres">
      <dgm:prSet presAssocID="{FE831C85-2366-4093-8FEA-405E919C1B44}" presName="vert1" presStyleCnt="0"/>
      <dgm:spPr/>
    </dgm:pt>
  </dgm:ptLst>
  <dgm:cxnLst>
    <dgm:cxn modelId="{3000533A-DED1-48E2-8D2D-13B09620A28E}" srcId="{39790E76-6384-4049-9F5C-A913906F13B7}" destId="{F91092C2-9ACB-4256-BD96-A20074D2A29E}" srcOrd="0" destOrd="0" parTransId="{3FA29A7F-D128-4EAB-9976-797C11AADFDA}" sibTransId="{91BFC570-6918-4E35-9F58-18BDA173B605}"/>
    <dgm:cxn modelId="{FCB0174A-BA29-E34A-BA48-44A399CFA773}" type="presOf" srcId="{5D868E3F-86F5-4183-95B2-8C4E54D43C95}" destId="{93BE90B6-1CB9-DD48-88C7-3A5C1A689FA8}" srcOrd="0" destOrd="0" presId="urn:microsoft.com/office/officeart/2008/layout/LinedList"/>
    <dgm:cxn modelId="{4E8E7260-7189-40F4-9A91-6F26A336A410}" srcId="{39790E76-6384-4049-9F5C-A913906F13B7}" destId="{FE831C85-2366-4093-8FEA-405E919C1B44}" srcOrd="3" destOrd="0" parTransId="{DA74D96E-EA93-4261-A04B-93B7FFBB4C47}" sibTransId="{3B46479D-5B08-4814-B8F4-CD451A738075}"/>
    <dgm:cxn modelId="{EFA37262-6402-47B7-A912-431ED868883B}" srcId="{39790E76-6384-4049-9F5C-A913906F13B7}" destId="{5D868E3F-86F5-4183-95B2-8C4E54D43C95}" srcOrd="1" destOrd="0" parTransId="{E343FC25-1B65-45B5-9660-ACCE12BBEC33}" sibTransId="{6518156B-174D-4889-9A8D-278DA2B2C057}"/>
    <dgm:cxn modelId="{D14AD874-6E89-4855-B77B-E1145ED1C440}" srcId="{39790E76-6384-4049-9F5C-A913906F13B7}" destId="{A28C028F-E310-472B-8A48-2A59EE5938B2}" srcOrd="2" destOrd="0" parTransId="{ADD7C7A2-812A-4267-BBA6-1979168E501D}" sibTransId="{073CCC78-CA05-4ACE-8D56-19DAF9C2DD45}"/>
    <dgm:cxn modelId="{3BED4F95-AE0A-1C43-8D4E-D1684BCBCCFF}" type="presOf" srcId="{39790E76-6384-4049-9F5C-A913906F13B7}" destId="{A84335CE-CC97-7447-BF66-BD03E913B38C}" srcOrd="0" destOrd="0" presId="urn:microsoft.com/office/officeart/2008/layout/LinedList"/>
    <dgm:cxn modelId="{022285D0-C918-BE49-8EA9-162D1175F36C}" type="presOf" srcId="{FE831C85-2366-4093-8FEA-405E919C1B44}" destId="{B625CED6-BBD1-BF41-91FE-B0739B452FC1}" srcOrd="0" destOrd="0" presId="urn:microsoft.com/office/officeart/2008/layout/LinedList"/>
    <dgm:cxn modelId="{73751CE3-1C0F-ED44-8161-FE1C9DCA2F3D}" type="presOf" srcId="{A28C028F-E310-472B-8A48-2A59EE5938B2}" destId="{58112B5D-E868-0144-8C1F-1C8AD04CEE43}" srcOrd="0" destOrd="0" presId="urn:microsoft.com/office/officeart/2008/layout/LinedList"/>
    <dgm:cxn modelId="{7C567BFF-9439-9041-8C1D-707625CEB4EF}" type="presOf" srcId="{F91092C2-9ACB-4256-BD96-A20074D2A29E}" destId="{8FD7881A-AEC3-A644-BF50-1B85758C7894}" srcOrd="0" destOrd="0" presId="urn:microsoft.com/office/officeart/2008/layout/LinedList"/>
    <dgm:cxn modelId="{ED60BBE0-F4D0-EE4F-AE8B-4655335EAF69}" type="presParOf" srcId="{A84335CE-CC97-7447-BF66-BD03E913B38C}" destId="{8908B66F-2F94-9147-82A4-494E28BE15C9}" srcOrd="0" destOrd="0" presId="urn:microsoft.com/office/officeart/2008/layout/LinedList"/>
    <dgm:cxn modelId="{11C796BE-2834-3442-ABDA-75113C77F682}" type="presParOf" srcId="{A84335CE-CC97-7447-BF66-BD03E913B38C}" destId="{2D964E00-BEC5-344F-973D-2EA3DD73CE76}" srcOrd="1" destOrd="0" presId="urn:microsoft.com/office/officeart/2008/layout/LinedList"/>
    <dgm:cxn modelId="{499016FC-82CC-414E-AADD-CAB7039F9973}" type="presParOf" srcId="{2D964E00-BEC5-344F-973D-2EA3DD73CE76}" destId="{8FD7881A-AEC3-A644-BF50-1B85758C7894}" srcOrd="0" destOrd="0" presId="urn:microsoft.com/office/officeart/2008/layout/LinedList"/>
    <dgm:cxn modelId="{78E800D2-0493-BF41-9669-6418EDD2E70A}" type="presParOf" srcId="{2D964E00-BEC5-344F-973D-2EA3DD73CE76}" destId="{2D43BBE6-D323-4F4B-8B8E-8836EDC609A0}" srcOrd="1" destOrd="0" presId="urn:microsoft.com/office/officeart/2008/layout/LinedList"/>
    <dgm:cxn modelId="{032FF31E-A56A-C44A-9ED0-285579E1A790}" type="presParOf" srcId="{A84335CE-CC97-7447-BF66-BD03E913B38C}" destId="{11FBFCF8-AD8D-B747-B32A-D702ECFFD415}" srcOrd="2" destOrd="0" presId="urn:microsoft.com/office/officeart/2008/layout/LinedList"/>
    <dgm:cxn modelId="{08ACC2DA-70AA-1C4F-BABF-7C9F98DEC9D9}" type="presParOf" srcId="{A84335CE-CC97-7447-BF66-BD03E913B38C}" destId="{83A6BA9E-9DE7-C640-846D-DE120B2E8DA0}" srcOrd="3" destOrd="0" presId="urn:microsoft.com/office/officeart/2008/layout/LinedList"/>
    <dgm:cxn modelId="{9EED671B-D3FA-194E-B946-C56022739F3F}" type="presParOf" srcId="{83A6BA9E-9DE7-C640-846D-DE120B2E8DA0}" destId="{93BE90B6-1CB9-DD48-88C7-3A5C1A689FA8}" srcOrd="0" destOrd="0" presId="urn:microsoft.com/office/officeart/2008/layout/LinedList"/>
    <dgm:cxn modelId="{758CC4AA-04BC-3B44-806A-BABF09B18988}" type="presParOf" srcId="{83A6BA9E-9DE7-C640-846D-DE120B2E8DA0}" destId="{197600DE-CBC9-3A4B-9FEE-96854698A466}" srcOrd="1" destOrd="0" presId="urn:microsoft.com/office/officeart/2008/layout/LinedList"/>
    <dgm:cxn modelId="{32DA40A0-2927-BD4B-8EBE-A03516FA8846}" type="presParOf" srcId="{A84335CE-CC97-7447-BF66-BD03E913B38C}" destId="{6D892BB8-D5CF-B149-9B17-EE101C8A371D}" srcOrd="4" destOrd="0" presId="urn:microsoft.com/office/officeart/2008/layout/LinedList"/>
    <dgm:cxn modelId="{BBE0C6B7-E179-1941-BE8F-8FDE09AF96F9}" type="presParOf" srcId="{A84335CE-CC97-7447-BF66-BD03E913B38C}" destId="{CFB65C39-30E9-3643-9A7A-834FDCCDE2B9}" srcOrd="5" destOrd="0" presId="urn:microsoft.com/office/officeart/2008/layout/LinedList"/>
    <dgm:cxn modelId="{0E9EC2DB-F2B0-C54E-8736-910F446FC598}" type="presParOf" srcId="{CFB65C39-30E9-3643-9A7A-834FDCCDE2B9}" destId="{58112B5D-E868-0144-8C1F-1C8AD04CEE43}" srcOrd="0" destOrd="0" presId="urn:microsoft.com/office/officeart/2008/layout/LinedList"/>
    <dgm:cxn modelId="{D7CAF35D-7AF7-C742-A68B-ED698525146C}" type="presParOf" srcId="{CFB65C39-30E9-3643-9A7A-834FDCCDE2B9}" destId="{1FFD1CC2-D518-BA40-8B08-7B9F75CECC8E}" srcOrd="1" destOrd="0" presId="urn:microsoft.com/office/officeart/2008/layout/LinedList"/>
    <dgm:cxn modelId="{2C09D51F-F6BE-3844-832E-A840DA33E5D5}" type="presParOf" srcId="{A84335CE-CC97-7447-BF66-BD03E913B38C}" destId="{446D40E0-F4B5-7D4F-A791-6DE60AC256F7}" srcOrd="6" destOrd="0" presId="urn:microsoft.com/office/officeart/2008/layout/LinedList"/>
    <dgm:cxn modelId="{95C8D31A-B46D-D240-822C-762F098659E7}" type="presParOf" srcId="{A84335CE-CC97-7447-BF66-BD03E913B38C}" destId="{0992E065-A6B2-1147-B080-29206E2F6FCC}" srcOrd="7" destOrd="0" presId="urn:microsoft.com/office/officeart/2008/layout/LinedList"/>
    <dgm:cxn modelId="{88296CAD-6799-E94D-B946-8F6C4D0EF768}" type="presParOf" srcId="{0992E065-A6B2-1147-B080-29206E2F6FCC}" destId="{B625CED6-BBD1-BF41-91FE-B0739B452FC1}" srcOrd="0" destOrd="0" presId="urn:microsoft.com/office/officeart/2008/layout/LinedList"/>
    <dgm:cxn modelId="{753080EC-6094-6B4E-A831-94F917613FE9}" type="presParOf" srcId="{0992E065-A6B2-1147-B080-29206E2F6FCC}" destId="{212D24F7-845E-DE4A-BA67-57697393B3F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08B66F-2F94-9147-82A4-494E28BE15C9}">
      <dsp:nvSpPr>
        <dsp:cNvPr id="0" name=""/>
        <dsp:cNvSpPr/>
      </dsp:nvSpPr>
      <dsp:spPr>
        <a:xfrm>
          <a:off x="0" y="0"/>
          <a:ext cx="590618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D7881A-AEC3-A644-BF50-1B85758C7894}">
      <dsp:nvSpPr>
        <dsp:cNvPr id="0" name=""/>
        <dsp:cNvSpPr/>
      </dsp:nvSpPr>
      <dsp:spPr>
        <a:xfrm>
          <a:off x="0" y="0"/>
          <a:ext cx="5906181" cy="1307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nl-BE" sz="3500" kern="1200"/>
            <a:t>Focus omgaan met moeilijk gedrag </a:t>
          </a:r>
          <a:endParaRPr lang="en-US" sz="3500" kern="1200"/>
        </a:p>
      </dsp:txBody>
      <dsp:txXfrm>
        <a:off x="0" y="0"/>
        <a:ext cx="5906181" cy="1307679"/>
      </dsp:txXfrm>
    </dsp:sp>
    <dsp:sp modelId="{11FBFCF8-AD8D-B747-B32A-D702ECFFD415}">
      <dsp:nvSpPr>
        <dsp:cNvPr id="0" name=""/>
        <dsp:cNvSpPr/>
      </dsp:nvSpPr>
      <dsp:spPr>
        <a:xfrm>
          <a:off x="0" y="1307679"/>
          <a:ext cx="5906181"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BE90B6-1CB9-DD48-88C7-3A5C1A689FA8}">
      <dsp:nvSpPr>
        <dsp:cNvPr id="0" name=""/>
        <dsp:cNvSpPr/>
      </dsp:nvSpPr>
      <dsp:spPr>
        <a:xfrm>
          <a:off x="0" y="1307679"/>
          <a:ext cx="5906181" cy="1307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nl-BE" sz="3500" kern="1200"/>
            <a:t>Focus elkaar dragen als collega’s doorheen moeilijke klasgroepen </a:t>
          </a:r>
          <a:endParaRPr lang="en-US" sz="3500" kern="1200"/>
        </a:p>
      </dsp:txBody>
      <dsp:txXfrm>
        <a:off x="0" y="1307679"/>
        <a:ext cx="5906181" cy="1307679"/>
      </dsp:txXfrm>
    </dsp:sp>
    <dsp:sp modelId="{6D892BB8-D5CF-B149-9B17-EE101C8A371D}">
      <dsp:nvSpPr>
        <dsp:cNvPr id="0" name=""/>
        <dsp:cNvSpPr/>
      </dsp:nvSpPr>
      <dsp:spPr>
        <a:xfrm>
          <a:off x="0" y="2615358"/>
          <a:ext cx="5906181"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112B5D-E868-0144-8C1F-1C8AD04CEE43}">
      <dsp:nvSpPr>
        <dsp:cNvPr id="0" name=""/>
        <dsp:cNvSpPr/>
      </dsp:nvSpPr>
      <dsp:spPr>
        <a:xfrm>
          <a:off x="0" y="2615359"/>
          <a:ext cx="5906181" cy="1307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nl-BE" sz="3500" kern="1200"/>
            <a:t>Traject vanuit B.E.U. –subsidie </a:t>
          </a:r>
          <a:endParaRPr lang="en-US" sz="3500" kern="1200"/>
        </a:p>
      </dsp:txBody>
      <dsp:txXfrm>
        <a:off x="0" y="2615359"/>
        <a:ext cx="5906181" cy="1307679"/>
      </dsp:txXfrm>
    </dsp:sp>
    <dsp:sp modelId="{446D40E0-F4B5-7D4F-A791-6DE60AC256F7}">
      <dsp:nvSpPr>
        <dsp:cNvPr id="0" name=""/>
        <dsp:cNvSpPr/>
      </dsp:nvSpPr>
      <dsp:spPr>
        <a:xfrm>
          <a:off x="0" y="3923038"/>
          <a:ext cx="5906181"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25CED6-BBD1-BF41-91FE-B0739B452FC1}">
      <dsp:nvSpPr>
        <dsp:cNvPr id="0" name=""/>
        <dsp:cNvSpPr/>
      </dsp:nvSpPr>
      <dsp:spPr>
        <a:xfrm>
          <a:off x="0" y="3923038"/>
          <a:ext cx="5906181" cy="1307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nl-BE" sz="3500" kern="1200"/>
            <a:t>Marleen Van Den Berghe: systeemtherapeut </a:t>
          </a:r>
          <a:endParaRPr lang="en-US" sz="3500" kern="1200"/>
        </a:p>
      </dsp:txBody>
      <dsp:txXfrm>
        <a:off x="0" y="3923038"/>
        <a:ext cx="5906181" cy="130767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CD20ED-E956-1047-9B36-D5F2F76101EC}" type="datetimeFigureOut">
              <a:rPr lang="nl-BE" smtClean="0"/>
              <a:t>7/09/20</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06BBA4-E20D-2C48-B28F-90A7EA8073B8}" type="slidenum">
              <a:rPr lang="nl-BE" smtClean="0"/>
              <a:t>‹nr.›</a:t>
            </a:fld>
            <a:endParaRPr lang="nl-BE"/>
          </a:p>
        </p:txBody>
      </p:sp>
    </p:spTree>
    <p:extLst>
      <p:ext uri="{BB962C8B-B14F-4D97-AF65-F5344CB8AC3E}">
        <p14:creationId xmlns:p14="http://schemas.microsoft.com/office/powerpoint/2010/main" val="3455100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2006BBA4-E20D-2C48-B28F-90A7EA8073B8}" type="slidenum">
              <a:rPr lang="nl-BE" smtClean="0"/>
              <a:t>1</a:t>
            </a:fld>
            <a:endParaRPr lang="nl-BE"/>
          </a:p>
        </p:txBody>
      </p:sp>
    </p:spTree>
    <p:extLst>
      <p:ext uri="{BB962C8B-B14F-4D97-AF65-F5344CB8AC3E}">
        <p14:creationId xmlns:p14="http://schemas.microsoft.com/office/powerpoint/2010/main" val="529622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9/7/20</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‹nr.›</a:t>
            </a:fld>
            <a:endParaRPr lang="en-US" dirty="0"/>
          </a:p>
        </p:txBody>
      </p:sp>
    </p:spTree>
    <p:extLst>
      <p:ext uri="{BB962C8B-B14F-4D97-AF65-F5344CB8AC3E}">
        <p14:creationId xmlns:p14="http://schemas.microsoft.com/office/powerpoint/2010/main" val="2893058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9/7/20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‹nr.›</a:t>
            </a:fld>
            <a:endParaRPr lang="en-US"/>
          </a:p>
        </p:txBody>
      </p:sp>
    </p:spTree>
    <p:extLst>
      <p:ext uri="{BB962C8B-B14F-4D97-AF65-F5344CB8AC3E}">
        <p14:creationId xmlns:p14="http://schemas.microsoft.com/office/powerpoint/2010/main" val="1937016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9/7/20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‹nr.›</a:t>
            </a:fld>
            <a:endParaRPr lang="en-US"/>
          </a:p>
        </p:txBody>
      </p:sp>
    </p:spTree>
    <p:extLst>
      <p:ext uri="{BB962C8B-B14F-4D97-AF65-F5344CB8AC3E}">
        <p14:creationId xmlns:p14="http://schemas.microsoft.com/office/powerpoint/2010/main" val="259101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9/7/20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‹nr.›</a:t>
            </a:fld>
            <a:endParaRPr lang="en-US"/>
          </a:p>
        </p:txBody>
      </p:sp>
    </p:spTree>
    <p:extLst>
      <p:ext uri="{BB962C8B-B14F-4D97-AF65-F5344CB8AC3E}">
        <p14:creationId xmlns:p14="http://schemas.microsoft.com/office/powerpoint/2010/main" val="1554662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9/7/20</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‹nr.›</a:t>
            </a:fld>
            <a:endParaRPr lang="en-US" dirty="0"/>
          </a:p>
        </p:txBody>
      </p:sp>
    </p:spTree>
    <p:extLst>
      <p:ext uri="{BB962C8B-B14F-4D97-AF65-F5344CB8AC3E}">
        <p14:creationId xmlns:p14="http://schemas.microsoft.com/office/powerpoint/2010/main" val="848912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9/7/20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‹nr.›</a:t>
            </a:fld>
            <a:endParaRPr lang="en-US"/>
          </a:p>
        </p:txBody>
      </p:sp>
    </p:spTree>
    <p:extLst>
      <p:ext uri="{BB962C8B-B14F-4D97-AF65-F5344CB8AC3E}">
        <p14:creationId xmlns:p14="http://schemas.microsoft.com/office/powerpoint/2010/main" val="2704377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9/7/20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‹nr.›</a:t>
            </a:fld>
            <a:endParaRPr lang="en-US"/>
          </a:p>
        </p:txBody>
      </p:sp>
    </p:spTree>
    <p:extLst>
      <p:ext uri="{BB962C8B-B14F-4D97-AF65-F5344CB8AC3E}">
        <p14:creationId xmlns:p14="http://schemas.microsoft.com/office/powerpoint/2010/main" val="4120450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9/7/20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‹nr.›</a:t>
            </a:fld>
            <a:endParaRPr lang="en-US"/>
          </a:p>
        </p:txBody>
      </p:sp>
    </p:spTree>
    <p:extLst>
      <p:ext uri="{BB962C8B-B14F-4D97-AF65-F5344CB8AC3E}">
        <p14:creationId xmlns:p14="http://schemas.microsoft.com/office/powerpoint/2010/main" val="4211697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9/7/20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‹nr.›</a:t>
            </a:fld>
            <a:endParaRPr lang="en-US"/>
          </a:p>
        </p:txBody>
      </p:sp>
    </p:spTree>
    <p:extLst>
      <p:ext uri="{BB962C8B-B14F-4D97-AF65-F5344CB8AC3E}">
        <p14:creationId xmlns:p14="http://schemas.microsoft.com/office/powerpoint/2010/main" val="3163620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9/7/20</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‹nr.›</a:t>
            </a:fld>
            <a:endParaRPr lang="en-US"/>
          </a:p>
        </p:txBody>
      </p:sp>
    </p:spTree>
    <p:extLst>
      <p:ext uri="{BB962C8B-B14F-4D97-AF65-F5344CB8AC3E}">
        <p14:creationId xmlns:p14="http://schemas.microsoft.com/office/powerpoint/2010/main" val="2497489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9/7/20</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‹nr.›</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78931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9/7/20</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‹nr.›</a:t>
            </a:fld>
            <a:endParaRPr lang="en-US"/>
          </a:p>
        </p:txBody>
      </p:sp>
    </p:spTree>
    <p:extLst>
      <p:ext uri="{BB962C8B-B14F-4D97-AF65-F5344CB8AC3E}">
        <p14:creationId xmlns:p14="http://schemas.microsoft.com/office/powerpoint/2010/main" val="2568551635"/>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90000"/>
        </a:lnSpc>
        <a:spcBef>
          <a:spcPct val="0"/>
        </a:spcBef>
        <a:buNone/>
        <a:defRPr lang="en-US" sz="48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gi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AC7EB3-E4F1-4EA6-B765-5BDD835A261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alphaModFix/>
          </a:blip>
          <a:srcRect t="284" r="1" b="1"/>
          <a:stretch/>
        </p:blipFill>
        <p:spPr>
          <a:xfrm>
            <a:off x="1" y="10"/>
            <a:ext cx="12191999" cy="6857989"/>
          </a:xfrm>
          <a:prstGeom prst="rect">
            <a:avLst/>
          </a:prstGeom>
        </p:spPr>
      </p:pic>
      <p:sp>
        <p:nvSpPr>
          <p:cNvPr id="9" name="Rectangle 8">
            <a:extLst>
              <a:ext uri="{FF2B5EF4-FFF2-40B4-BE49-F238E27FC236}">
                <a16:creationId xmlns:a16="http://schemas.microsoft.com/office/drawing/2014/main" id="{87FD26E4-041F-4EF2-B92D-6034C0F8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9368199-6ADF-B047-AA98-B4C9FA1BF489}"/>
              </a:ext>
            </a:extLst>
          </p:cNvPr>
          <p:cNvSpPr>
            <a:spLocks noGrp="1"/>
          </p:cNvSpPr>
          <p:nvPr>
            <p:ph type="ctrTitle"/>
          </p:nvPr>
        </p:nvSpPr>
        <p:spPr>
          <a:xfrm>
            <a:off x="1374322" y="1179739"/>
            <a:ext cx="9443357" cy="2753880"/>
          </a:xfrm>
        </p:spPr>
        <p:txBody>
          <a:bodyPr anchor="b">
            <a:normAutofit/>
          </a:bodyPr>
          <a:lstStyle/>
          <a:p>
            <a:r>
              <a:rPr lang="nl-BE" dirty="0"/>
              <a:t>Overleg na kr</a:t>
            </a:r>
          </a:p>
        </p:txBody>
      </p:sp>
      <p:sp>
        <p:nvSpPr>
          <p:cNvPr id="3" name="Ondertitel 2">
            <a:extLst>
              <a:ext uri="{FF2B5EF4-FFF2-40B4-BE49-F238E27FC236}">
                <a16:creationId xmlns:a16="http://schemas.microsoft.com/office/drawing/2014/main" id="{EFF45C41-B657-644D-9D62-983CB2ECCE5F}"/>
              </a:ext>
            </a:extLst>
          </p:cNvPr>
          <p:cNvSpPr>
            <a:spLocks noGrp="1"/>
          </p:cNvSpPr>
          <p:nvPr>
            <p:ph type="subTitle" idx="1"/>
          </p:nvPr>
        </p:nvSpPr>
        <p:spPr>
          <a:xfrm>
            <a:off x="1524000" y="4132761"/>
            <a:ext cx="9144000" cy="943222"/>
          </a:xfrm>
        </p:spPr>
        <p:txBody>
          <a:bodyPr>
            <a:normAutofit/>
          </a:bodyPr>
          <a:lstStyle/>
          <a:p>
            <a:r>
              <a:rPr lang="nl-BE" dirty="0"/>
              <a:t>7/09/2020</a:t>
            </a:r>
          </a:p>
        </p:txBody>
      </p:sp>
    </p:spTree>
    <p:extLst>
      <p:ext uri="{BB962C8B-B14F-4D97-AF65-F5344CB8AC3E}">
        <p14:creationId xmlns:p14="http://schemas.microsoft.com/office/powerpoint/2010/main" val="30186706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5FAA58-0EDC-412F-A5F8-01968BE60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8089CB0-2F03-4E3C-ADBB-570A3BE78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1" y="0"/>
            <a:ext cx="55107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DBA80B1-3B69-49C0-8AC9-716ABA57F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rgbClr val="D9D9D9"/>
          </a:solidFill>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047E1103-B264-49BE-BC2A-F4E40BD3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solidFill>
            <a:schemeClr val="bg1"/>
          </a:solidFill>
          <a:ln w="9525" cap="sq" cmpd="sng" algn="ctr">
            <a:noFill/>
            <a:prstDash val="solid"/>
            <a:miter lim="800000"/>
          </a:ln>
          <a:effectLst/>
        </p:spPr>
      </p:sp>
      <p:sp>
        <p:nvSpPr>
          <p:cNvPr id="2" name="Titel 1">
            <a:extLst>
              <a:ext uri="{FF2B5EF4-FFF2-40B4-BE49-F238E27FC236}">
                <a16:creationId xmlns:a16="http://schemas.microsoft.com/office/drawing/2014/main" id="{139A2DCB-296E-6B46-BB31-4769AC73B150}"/>
              </a:ext>
            </a:extLst>
          </p:cNvPr>
          <p:cNvSpPr>
            <a:spLocks noGrp="1"/>
          </p:cNvSpPr>
          <p:nvPr>
            <p:ph type="title"/>
          </p:nvPr>
        </p:nvSpPr>
        <p:spPr>
          <a:xfrm>
            <a:off x="983887" y="1185059"/>
            <a:ext cx="3491832" cy="4487882"/>
          </a:xfrm>
        </p:spPr>
        <p:txBody>
          <a:bodyPr>
            <a:normAutofit/>
          </a:bodyPr>
          <a:lstStyle/>
          <a:p>
            <a:pPr algn="ctr"/>
            <a:r>
              <a:rPr lang="nl-BE" sz="3700"/>
              <a:t>personeelspuzzel</a:t>
            </a:r>
          </a:p>
        </p:txBody>
      </p:sp>
      <p:sp>
        <p:nvSpPr>
          <p:cNvPr id="16" name="Rectangle 15">
            <a:extLst>
              <a:ext uri="{FF2B5EF4-FFF2-40B4-BE49-F238E27FC236}">
                <a16:creationId xmlns:a16="http://schemas.microsoft.com/office/drawing/2014/main" id="{52DA11B6-B538-4624-9628-98B823D76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939" y="276008"/>
            <a:ext cx="6146615" cy="6305984"/>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FB1CB5B-67A5-45DB-B8E1-7A09A642E3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5455" y="438912"/>
            <a:ext cx="5815584" cy="5980176"/>
          </a:xfrm>
          <a:prstGeom prst="rect">
            <a:avLst/>
          </a:prstGeom>
          <a:noFill/>
          <a:ln w="6350" cap="sq" cmpd="sng" algn="ctr">
            <a:solidFill>
              <a:schemeClr val="tx1">
                <a:lumMod val="75000"/>
                <a:lumOff val="25000"/>
              </a:schemeClr>
            </a:solidFill>
            <a:prstDash val="solid"/>
            <a:miter lim="800000"/>
          </a:ln>
          <a:effectLst/>
        </p:spPr>
      </p:sp>
      <p:sp>
        <p:nvSpPr>
          <p:cNvPr id="3" name="Tijdelijke aanduiding voor inhoud 2">
            <a:extLst>
              <a:ext uri="{FF2B5EF4-FFF2-40B4-BE49-F238E27FC236}">
                <a16:creationId xmlns:a16="http://schemas.microsoft.com/office/drawing/2014/main" id="{D1AFEE67-384E-3842-B5D6-FC9A950947D4}"/>
              </a:ext>
            </a:extLst>
          </p:cNvPr>
          <p:cNvSpPr>
            <a:spLocks noGrp="1"/>
          </p:cNvSpPr>
          <p:nvPr>
            <p:ph idx="1"/>
          </p:nvPr>
        </p:nvSpPr>
        <p:spPr>
          <a:xfrm>
            <a:off x="6403656" y="936416"/>
            <a:ext cx="4870512" cy="4985169"/>
          </a:xfrm>
        </p:spPr>
        <p:txBody>
          <a:bodyPr anchor="ctr">
            <a:normAutofit/>
          </a:bodyPr>
          <a:lstStyle/>
          <a:p>
            <a:r>
              <a:rPr lang="nl-BE" sz="2000" dirty="0"/>
              <a:t>Positief verhaal met de provincie </a:t>
            </a:r>
          </a:p>
          <a:p>
            <a:r>
              <a:rPr lang="nl-BE" sz="2000" dirty="0"/>
              <a:t>Mensen kansen geven en benoemingen kansen geven </a:t>
            </a:r>
          </a:p>
          <a:p>
            <a:r>
              <a:rPr lang="nl-BE" sz="2000" dirty="0"/>
              <a:t>Ondersteuning voor eenieder</a:t>
            </a:r>
          </a:p>
          <a:p>
            <a:r>
              <a:rPr lang="nl-BE" sz="2000" dirty="0"/>
              <a:t>Hopend op netwerkondersteuning </a:t>
            </a:r>
          </a:p>
          <a:p>
            <a:r>
              <a:rPr lang="nl-BE" sz="2000" dirty="0"/>
              <a:t>Voorstelling Yves en Rik </a:t>
            </a:r>
          </a:p>
        </p:txBody>
      </p:sp>
    </p:spTree>
    <p:extLst>
      <p:ext uri="{BB962C8B-B14F-4D97-AF65-F5344CB8AC3E}">
        <p14:creationId xmlns:p14="http://schemas.microsoft.com/office/powerpoint/2010/main" val="25260542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DDEA0A-0F6A-7F42-BB6A-5FD1FB8C3AE7}"/>
              </a:ext>
            </a:extLst>
          </p:cNvPr>
          <p:cNvSpPr>
            <a:spLocks noGrp="1"/>
          </p:cNvSpPr>
          <p:nvPr>
            <p:ph type="title"/>
          </p:nvPr>
        </p:nvSpPr>
        <p:spPr/>
        <p:txBody>
          <a:bodyPr/>
          <a:lstStyle/>
          <a:p>
            <a:r>
              <a:rPr lang="nl-BE" dirty="0"/>
              <a:t>Algemene punten personeel</a:t>
            </a:r>
          </a:p>
        </p:txBody>
      </p:sp>
      <p:sp>
        <p:nvSpPr>
          <p:cNvPr id="3" name="Tijdelijke aanduiding voor inhoud 2">
            <a:extLst>
              <a:ext uri="{FF2B5EF4-FFF2-40B4-BE49-F238E27FC236}">
                <a16:creationId xmlns:a16="http://schemas.microsoft.com/office/drawing/2014/main" id="{1B4892AC-018E-6A46-9753-A8BA350E3074}"/>
              </a:ext>
            </a:extLst>
          </p:cNvPr>
          <p:cNvSpPr>
            <a:spLocks noGrp="1"/>
          </p:cNvSpPr>
          <p:nvPr>
            <p:ph idx="1"/>
          </p:nvPr>
        </p:nvSpPr>
        <p:spPr/>
        <p:txBody>
          <a:bodyPr/>
          <a:lstStyle/>
          <a:p>
            <a:r>
              <a:rPr lang="nl-BE" dirty="0"/>
              <a:t>Doorgeven griepvaccins </a:t>
            </a:r>
          </a:p>
          <a:p>
            <a:r>
              <a:rPr lang="nl-BE" dirty="0"/>
              <a:t>Doorgeven aantal kinderen jonger dan 12 jaar voor Sinterklaascheques.</a:t>
            </a:r>
          </a:p>
          <a:p>
            <a:endParaRPr lang="nl-BE" dirty="0"/>
          </a:p>
          <a:p>
            <a:r>
              <a:rPr lang="nl-BE" dirty="0"/>
              <a:t>TEN LAATSTE DOORMAILEN OP 9/9</a:t>
            </a:r>
          </a:p>
          <a:p>
            <a:endParaRPr lang="nl-BE" dirty="0"/>
          </a:p>
          <a:p>
            <a:endParaRPr lang="nl-BE" dirty="0"/>
          </a:p>
        </p:txBody>
      </p:sp>
    </p:spTree>
    <p:extLst>
      <p:ext uri="{BB962C8B-B14F-4D97-AF65-F5344CB8AC3E}">
        <p14:creationId xmlns:p14="http://schemas.microsoft.com/office/powerpoint/2010/main" val="2099311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82E2A95-1A08-4118-83C6-B1CA5648E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FFEFC7E-85EE-4AC9-A351-FBEB13A1D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534" y="237744"/>
            <a:ext cx="2926080" cy="6382512"/>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CB2511BB-FC4C-45F3-94EB-661D6806C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9100" y="413053"/>
            <a:ext cx="2616201" cy="606459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58D4763-44F8-4B40-A56E-D71785AAA66C}"/>
              </a:ext>
            </a:extLst>
          </p:cNvPr>
          <p:cNvSpPr>
            <a:spLocks noGrp="1"/>
          </p:cNvSpPr>
          <p:nvPr>
            <p:ph type="title"/>
          </p:nvPr>
        </p:nvSpPr>
        <p:spPr>
          <a:xfrm>
            <a:off x="557720" y="612843"/>
            <a:ext cx="2312480" cy="1499738"/>
          </a:xfrm>
        </p:spPr>
        <p:txBody>
          <a:bodyPr anchor="b">
            <a:normAutofit/>
          </a:bodyPr>
          <a:lstStyle/>
          <a:p>
            <a:r>
              <a:rPr lang="nl-BE" sz="2200"/>
              <a:t>leerlingbegeleiding</a:t>
            </a:r>
          </a:p>
        </p:txBody>
      </p:sp>
      <p:sp>
        <p:nvSpPr>
          <p:cNvPr id="3" name="Tijdelijke aanduiding voor inhoud 2">
            <a:extLst>
              <a:ext uri="{FF2B5EF4-FFF2-40B4-BE49-F238E27FC236}">
                <a16:creationId xmlns:a16="http://schemas.microsoft.com/office/drawing/2014/main" id="{79D87045-075D-8C44-B5BA-9038FA9B8E2F}"/>
              </a:ext>
            </a:extLst>
          </p:cNvPr>
          <p:cNvSpPr>
            <a:spLocks noGrp="1"/>
          </p:cNvSpPr>
          <p:nvPr>
            <p:ph idx="1"/>
          </p:nvPr>
        </p:nvSpPr>
        <p:spPr>
          <a:xfrm>
            <a:off x="557720" y="2149813"/>
            <a:ext cx="2312479" cy="3854197"/>
          </a:xfrm>
        </p:spPr>
        <p:txBody>
          <a:bodyPr>
            <a:normAutofit/>
          </a:bodyPr>
          <a:lstStyle/>
          <a:p>
            <a:r>
              <a:rPr lang="nl-BE" sz="1400" dirty="0">
                <a:solidFill>
                  <a:schemeClr val="tx1">
                    <a:lumMod val="85000"/>
                    <a:lumOff val="15000"/>
                  </a:schemeClr>
                </a:solidFill>
              </a:rPr>
              <a:t>Geen doorgeefluik voor taken die niet worden uitgevoerd = dit is groen en blauwe lade </a:t>
            </a:r>
          </a:p>
          <a:p>
            <a:r>
              <a:rPr lang="nl-BE" sz="1400" dirty="0">
                <a:solidFill>
                  <a:schemeClr val="tx1">
                    <a:lumMod val="85000"/>
                    <a:lumOff val="15000"/>
                  </a:schemeClr>
                </a:solidFill>
              </a:rPr>
              <a:t>Leerlingen die weigeren mee te gaan = eerst zelf proberen opvolgen </a:t>
            </a:r>
          </a:p>
          <a:p>
            <a:r>
              <a:rPr lang="nl-BE" sz="1400" dirty="0">
                <a:solidFill>
                  <a:schemeClr val="tx1">
                    <a:lumMod val="85000"/>
                    <a:lumOff val="15000"/>
                  </a:schemeClr>
                </a:solidFill>
              </a:rPr>
              <a:t>Ook tijdens de speeltijden mag er geen verloop zijn in de gangen. Wie toezicht heeft aan de trap, check waarom leerlingen naar boven gaan. </a:t>
            </a:r>
          </a:p>
          <a:p>
            <a:endParaRPr lang="nl-BE" sz="1400" dirty="0">
              <a:solidFill>
                <a:schemeClr val="tx1">
                  <a:lumMod val="85000"/>
                  <a:lumOff val="15000"/>
                </a:schemeClr>
              </a:solidFill>
            </a:endParaRPr>
          </a:p>
        </p:txBody>
      </p:sp>
      <p:sp>
        <p:nvSpPr>
          <p:cNvPr id="77" name="Rectangle 76">
            <a:extLst>
              <a:ext uri="{FF2B5EF4-FFF2-40B4-BE49-F238E27FC236}">
                <a16:creationId xmlns:a16="http://schemas.microsoft.com/office/drawing/2014/main" id="{68DC0EC7-60EA-4BD3-BC04-D547DE1B28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9764" y="413053"/>
            <a:ext cx="8212114" cy="6064596"/>
          </a:xfrm>
          <a:prstGeom prst="rect">
            <a:avLst/>
          </a:prstGeom>
          <a:noFill/>
          <a:ln w="6350" cap="sq" cmpd="sng" algn="ctr">
            <a:solidFill>
              <a:srgbClr val="404040"/>
            </a:solidFill>
            <a:prstDash val="solid"/>
            <a:miter lim="800000"/>
          </a:ln>
          <a:effectLst/>
        </p:spPr>
      </p:sp>
      <p:pic>
        <p:nvPicPr>
          <p:cNvPr id="1026" name="Picture 2" descr="Nieuwe autoriteit | Het Talent">
            <a:extLst>
              <a:ext uri="{FF2B5EF4-FFF2-40B4-BE49-F238E27FC236}">
                <a16:creationId xmlns:a16="http://schemas.microsoft.com/office/drawing/2014/main" id="{2E4328E2-B0BD-D846-956F-2C67366D9E8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49422" y="1509960"/>
            <a:ext cx="7237877" cy="3866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911667"/>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E8CA3C-9426-FD45-8555-EBE669C93235}"/>
              </a:ext>
            </a:extLst>
          </p:cNvPr>
          <p:cNvSpPr>
            <a:spLocks noGrp="1"/>
          </p:cNvSpPr>
          <p:nvPr>
            <p:ph type="title"/>
          </p:nvPr>
        </p:nvSpPr>
        <p:spPr/>
        <p:txBody>
          <a:bodyPr/>
          <a:lstStyle/>
          <a:p>
            <a:r>
              <a:rPr lang="nl-BE" dirty="0"/>
              <a:t>Brand-evacuatieoefening </a:t>
            </a:r>
          </a:p>
        </p:txBody>
      </p:sp>
      <p:sp>
        <p:nvSpPr>
          <p:cNvPr id="3" name="Tijdelijke aanduiding voor inhoud 2">
            <a:extLst>
              <a:ext uri="{FF2B5EF4-FFF2-40B4-BE49-F238E27FC236}">
                <a16:creationId xmlns:a16="http://schemas.microsoft.com/office/drawing/2014/main" id="{D7A9C94C-FA1C-2A41-AA43-F67E23DD7137}"/>
              </a:ext>
            </a:extLst>
          </p:cNvPr>
          <p:cNvSpPr>
            <a:spLocks noGrp="1"/>
          </p:cNvSpPr>
          <p:nvPr>
            <p:ph idx="1"/>
          </p:nvPr>
        </p:nvSpPr>
        <p:spPr/>
        <p:txBody>
          <a:bodyPr/>
          <a:lstStyle/>
          <a:p>
            <a:r>
              <a:rPr lang="nl-BE" dirty="0"/>
              <a:t>Evaluatie deze ochtend </a:t>
            </a:r>
          </a:p>
          <a:p>
            <a:r>
              <a:rPr lang="nl-BE" dirty="0"/>
              <a:t>Jolien heeft geleerd wat ze moet doen </a:t>
            </a:r>
          </a:p>
          <a:p>
            <a:r>
              <a:rPr lang="nl-BE" dirty="0"/>
              <a:t>Maar update brandprocedure was nodig. Dus Ronny heeft een lijst gemaakt waarbij we een vraag hebben voor sommige mensen om hierin mee te werken. </a:t>
            </a:r>
          </a:p>
          <a:p>
            <a:r>
              <a:rPr lang="nl-BE" dirty="0"/>
              <a:t>Procedure is deze morgen geüpdate </a:t>
            </a:r>
          </a:p>
          <a:p>
            <a:r>
              <a:rPr lang="nl-BE"/>
              <a:t>Bijsturing: bij volgende evacuatie echt opstellen per klas om ook daar overzicht hebben </a:t>
            </a:r>
          </a:p>
          <a:p>
            <a:endParaRPr lang="nl-BE" dirty="0"/>
          </a:p>
        </p:txBody>
      </p:sp>
    </p:spTree>
    <p:extLst>
      <p:ext uri="{BB962C8B-B14F-4D97-AF65-F5344CB8AC3E}">
        <p14:creationId xmlns:p14="http://schemas.microsoft.com/office/powerpoint/2010/main" val="633202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7B58A187-A4B1-42EB-A4C7-8635BA507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2" name="Rectangle 11">
            <a:extLst>
              <a:ext uri="{FF2B5EF4-FFF2-40B4-BE49-F238E27FC236}">
                <a16:creationId xmlns:a16="http://schemas.microsoft.com/office/drawing/2014/main" id="{37F14E7F-3054-458C-ACF9-A8DA1757C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4" name="Rectangle 13">
            <a:extLst>
              <a:ext uri="{FF2B5EF4-FFF2-40B4-BE49-F238E27FC236}">
                <a16:creationId xmlns:a16="http://schemas.microsoft.com/office/drawing/2014/main" id="{93747C1C-97FC-4D70-A6C8-A01FBCF5A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6" name="Group 15">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05CDC370-AE44-4300-98BA-FE204E88176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7B15501-CB9A-4642-80EE-2876EF039EB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AFF9525-325F-47B3-A63C-93C12253AD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1" name="Rectangle 20">
            <a:extLst>
              <a:ext uri="{FF2B5EF4-FFF2-40B4-BE49-F238E27FC236}">
                <a16:creationId xmlns:a16="http://schemas.microsoft.com/office/drawing/2014/main" id="{D071C0CD-5EFD-45A1-AAFD-61C3D4A651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A03302C-20A2-4C4F-9760-E85AE1041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7" y="643464"/>
            <a:ext cx="10912338" cy="5571072"/>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useBgFill="1">
        <p:nvSpPr>
          <p:cNvPr id="25" name="Rectangle 24">
            <a:extLst>
              <a:ext uri="{FF2B5EF4-FFF2-40B4-BE49-F238E27FC236}">
                <a16:creationId xmlns:a16="http://schemas.microsoft.com/office/drawing/2014/main" id="{D00F093B-0739-4429-B30D-D72924D088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9702" y="809244"/>
            <a:ext cx="10579608" cy="5239512"/>
          </a:xfrm>
          <a:prstGeom prst="rect">
            <a:avLst/>
          </a:prstGeom>
          <a:ln w="6350" cap="sq" cmpd="sng" algn="ctr">
            <a:solidFill>
              <a:schemeClr val="tx1">
                <a:lumMod val="75000"/>
                <a:lumOff val="25000"/>
              </a:schemeClr>
            </a:solidFill>
            <a:prstDash val="solid"/>
            <a:miter lim="800000"/>
          </a:ln>
          <a:effectLst/>
        </p:spPr>
      </p:sp>
      <p:sp>
        <p:nvSpPr>
          <p:cNvPr id="2" name="Titel 1">
            <a:extLst>
              <a:ext uri="{FF2B5EF4-FFF2-40B4-BE49-F238E27FC236}">
                <a16:creationId xmlns:a16="http://schemas.microsoft.com/office/drawing/2014/main" id="{D228D792-F095-CD4B-A7D3-4A336AC47F51}"/>
              </a:ext>
            </a:extLst>
          </p:cNvPr>
          <p:cNvSpPr>
            <a:spLocks noGrp="1"/>
          </p:cNvSpPr>
          <p:nvPr>
            <p:ph type="title"/>
          </p:nvPr>
        </p:nvSpPr>
        <p:spPr>
          <a:xfrm>
            <a:off x="1243632" y="1559768"/>
            <a:ext cx="9678368" cy="3135379"/>
          </a:xfrm>
        </p:spPr>
        <p:txBody>
          <a:bodyPr vert="horz" lIns="91440" tIns="45720" rIns="91440" bIns="45720" rtlCol="0" anchor="ctr">
            <a:normAutofit/>
          </a:bodyPr>
          <a:lstStyle/>
          <a:p>
            <a:pPr algn="ctr">
              <a:lnSpc>
                <a:spcPct val="83000"/>
              </a:lnSpc>
            </a:pPr>
            <a:r>
              <a:rPr lang="en-US" sz="6600" cap="all" spc="-100"/>
              <a:t>afwezigheden</a:t>
            </a:r>
          </a:p>
        </p:txBody>
      </p:sp>
      <p:sp>
        <p:nvSpPr>
          <p:cNvPr id="3" name="Tijdelijke aanduiding voor inhoud 2">
            <a:extLst>
              <a:ext uri="{FF2B5EF4-FFF2-40B4-BE49-F238E27FC236}">
                <a16:creationId xmlns:a16="http://schemas.microsoft.com/office/drawing/2014/main" id="{291102EB-E1CA-6C41-8771-24FF79058F11}"/>
              </a:ext>
            </a:extLst>
          </p:cNvPr>
          <p:cNvSpPr>
            <a:spLocks noGrp="1"/>
          </p:cNvSpPr>
          <p:nvPr>
            <p:ph idx="1"/>
          </p:nvPr>
        </p:nvSpPr>
        <p:spPr>
          <a:xfrm>
            <a:off x="1243633" y="4817251"/>
            <a:ext cx="9678367" cy="688024"/>
          </a:xfrm>
        </p:spPr>
        <p:txBody>
          <a:bodyPr vert="horz" lIns="91440" tIns="45720" rIns="91440" bIns="45720" rtlCol="0">
            <a:normAutofit/>
          </a:bodyPr>
          <a:lstStyle/>
          <a:p>
            <a:pPr marL="0" indent="0" algn="ctr">
              <a:spcBef>
                <a:spcPts val="0"/>
              </a:spcBef>
              <a:spcAft>
                <a:spcPts val="600"/>
              </a:spcAft>
              <a:buNone/>
            </a:pPr>
            <a:r>
              <a:rPr lang="en-US" spc="80">
                <a:solidFill>
                  <a:schemeClr val="tx1">
                    <a:lumMod val="95000"/>
                    <a:lumOff val="5000"/>
                  </a:schemeClr>
                </a:solidFill>
              </a:rPr>
              <a:t>Toelichting door iemand van het secretariaat</a:t>
            </a:r>
          </a:p>
        </p:txBody>
      </p:sp>
      <p:sp>
        <p:nvSpPr>
          <p:cNvPr id="27" name="Rectangle 26">
            <a:extLst>
              <a:ext uri="{FF2B5EF4-FFF2-40B4-BE49-F238E27FC236}">
                <a16:creationId xmlns:a16="http://schemas.microsoft.com/office/drawing/2014/main" id="{1BB92999-6A40-480A-8965-2F20DFB032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640856"/>
            <a:ext cx="1920240" cy="73152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9" name="Straight Connector 28">
            <a:extLst>
              <a:ext uri="{FF2B5EF4-FFF2-40B4-BE49-F238E27FC236}">
                <a16:creationId xmlns:a16="http://schemas.microsoft.com/office/drawing/2014/main" id="{15573B87-7D61-460C-9ADA-EF63674E3A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640855"/>
            <a:ext cx="0" cy="64008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AAF6B7C-985D-4351-9564-8DBDF5BB03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640855"/>
            <a:ext cx="0" cy="64008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88433F4-33AB-4CE1-9DE3-72A8403654F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86150"/>
            <a:ext cx="1691640" cy="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1995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5FAA58-0EDC-412F-A5F8-01968BE60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8089CB0-2F03-4E3C-ADBB-570A3BE78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1" y="0"/>
            <a:ext cx="55107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DBA80B1-3B69-49C0-8AC9-716ABA57F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rgbClr val="D9D9D9"/>
          </a:solidFill>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047E1103-B264-49BE-BC2A-F4E40BD3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solidFill>
            <a:schemeClr val="bg1"/>
          </a:solidFill>
          <a:ln w="9525" cap="sq" cmpd="sng" algn="ctr">
            <a:noFill/>
            <a:prstDash val="solid"/>
            <a:miter lim="800000"/>
          </a:ln>
          <a:effectLst/>
        </p:spPr>
      </p:sp>
      <p:sp>
        <p:nvSpPr>
          <p:cNvPr id="2" name="Titel 1">
            <a:extLst>
              <a:ext uri="{FF2B5EF4-FFF2-40B4-BE49-F238E27FC236}">
                <a16:creationId xmlns:a16="http://schemas.microsoft.com/office/drawing/2014/main" id="{8D3D6010-D66D-8843-A37B-2E80F1890E2E}"/>
              </a:ext>
            </a:extLst>
          </p:cNvPr>
          <p:cNvSpPr>
            <a:spLocks noGrp="1"/>
          </p:cNvSpPr>
          <p:nvPr>
            <p:ph type="title"/>
          </p:nvPr>
        </p:nvSpPr>
        <p:spPr>
          <a:xfrm>
            <a:off x="983887" y="1185059"/>
            <a:ext cx="3491832" cy="4487882"/>
          </a:xfrm>
        </p:spPr>
        <p:txBody>
          <a:bodyPr>
            <a:normAutofit/>
          </a:bodyPr>
          <a:lstStyle/>
          <a:p>
            <a:pPr algn="ctr"/>
            <a:r>
              <a:rPr lang="nl-BE" sz="4400"/>
              <a:t>Samenvatting: in kaart brengen van de noden</a:t>
            </a:r>
          </a:p>
        </p:txBody>
      </p:sp>
      <p:sp>
        <p:nvSpPr>
          <p:cNvPr id="16" name="Rectangle 15">
            <a:extLst>
              <a:ext uri="{FF2B5EF4-FFF2-40B4-BE49-F238E27FC236}">
                <a16:creationId xmlns:a16="http://schemas.microsoft.com/office/drawing/2014/main" id="{52DA11B6-B538-4624-9628-98B823D76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939" y="276008"/>
            <a:ext cx="6146615" cy="6305984"/>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FB1CB5B-67A5-45DB-B8E1-7A09A642E3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5455" y="438912"/>
            <a:ext cx="5815584" cy="5980176"/>
          </a:xfrm>
          <a:prstGeom prst="rect">
            <a:avLst/>
          </a:prstGeom>
          <a:noFill/>
          <a:ln w="6350" cap="sq" cmpd="sng" algn="ctr">
            <a:solidFill>
              <a:schemeClr val="tx1">
                <a:lumMod val="75000"/>
                <a:lumOff val="25000"/>
              </a:schemeClr>
            </a:solidFill>
            <a:prstDash val="solid"/>
            <a:miter lim="800000"/>
          </a:ln>
          <a:effectLst/>
        </p:spPr>
      </p:sp>
      <p:sp>
        <p:nvSpPr>
          <p:cNvPr id="3" name="Tijdelijke aanduiding voor inhoud 2">
            <a:extLst>
              <a:ext uri="{FF2B5EF4-FFF2-40B4-BE49-F238E27FC236}">
                <a16:creationId xmlns:a16="http://schemas.microsoft.com/office/drawing/2014/main" id="{CCD32CD4-D442-FF4E-B43C-1D23D310C484}"/>
              </a:ext>
            </a:extLst>
          </p:cNvPr>
          <p:cNvSpPr>
            <a:spLocks noGrp="1"/>
          </p:cNvSpPr>
          <p:nvPr>
            <p:ph idx="1"/>
          </p:nvPr>
        </p:nvSpPr>
        <p:spPr>
          <a:xfrm>
            <a:off x="6403656" y="936416"/>
            <a:ext cx="4870512" cy="4985169"/>
          </a:xfrm>
        </p:spPr>
        <p:txBody>
          <a:bodyPr anchor="ctr">
            <a:normAutofit/>
          </a:bodyPr>
          <a:lstStyle/>
          <a:p>
            <a:r>
              <a:rPr lang="nl-BE" sz="2000"/>
              <a:t>Hoe is de eerste schoolweek verlopen? </a:t>
            </a:r>
          </a:p>
          <a:p>
            <a:r>
              <a:rPr lang="nl-BE" sz="2000"/>
              <a:t>Welke pijnpunten ben je tegen gekomen? </a:t>
            </a:r>
          </a:p>
          <a:p>
            <a:r>
              <a:rPr lang="nl-BE" sz="2000"/>
              <a:t>Waar moeten we als school dringend op inzetten?</a:t>
            </a:r>
          </a:p>
        </p:txBody>
      </p:sp>
    </p:spTree>
    <p:extLst>
      <p:ext uri="{BB962C8B-B14F-4D97-AF65-F5344CB8AC3E}">
        <p14:creationId xmlns:p14="http://schemas.microsoft.com/office/powerpoint/2010/main" val="1527879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sp>
        <p:nvSpPr>
          <p:cNvPr id="2" name="Titel 1">
            <a:extLst>
              <a:ext uri="{FF2B5EF4-FFF2-40B4-BE49-F238E27FC236}">
                <a16:creationId xmlns:a16="http://schemas.microsoft.com/office/drawing/2014/main" id="{EBD374B0-11B4-2743-8BD3-3C4D1F0459B7}"/>
              </a:ext>
            </a:extLst>
          </p:cNvPr>
          <p:cNvSpPr>
            <a:spLocks noGrp="1"/>
          </p:cNvSpPr>
          <p:nvPr>
            <p:ph type="title"/>
          </p:nvPr>
        </p:nvSpPr>
        <p:spPr>
          <a:xfrm>
            <a:off x="1175512" y="870132"/>
            <a:ext cx="9792208" cy="1527078"/>
          </a:xfrm>
        </p:spPr>
        <p:txBody>
          <a:bodyPr>
            <a:normAutofit/>
          </a:bodyPr>
          <a:lstStyle/>
          <a:p>
            <a:r>
              <a:rPr lang="nl-BE" dirty="0"/>
              <a:t>Overzicht te behandelen punten </a:t>
            </a:r>
          </a:p>
        </p:txBody>
      </p:sp>
      <p:sp>
        <p:nvSpPr>
          <p:cNvPr id="3" name="Tijdelijke aanduiding voor inhoud 2">
            <a:extLst>
              <a:ext uri="{FF2B5EF4-FFF2-40B4-BE49-F238E27FC236}">
                <a16:creationId xmlns:a16="http://schemas.microsoft.com/office/drawing/2014/main" id="{668808CB-B4C2-E741-A153-9DAB75024698}"/>
              </a:ext>
            </a:extLst>
          </p:cNvPr>
          <p:cNvSpPr>
            <a:spLocks noGrp="1"/>
          </p:cNvSpPr>
          <p:nvPr>
            <p:ph idx="1"/>
          </p:nvPr>
        </p:nvSpPr>
        <p:spPr>
          <a:xfrm>
            <a:off x="1175512" y="2557849"/>
            <a:ext cx="9792208" cy="3407862"/>
          </a:xfrm>
        </p:spPr>
        <p:txBody>
          <a:bodyPr>
            <a:normAutofit/>
          </a:bodyPr>
          <a:lstStyle/>
          <a:p>
            <a:pPr>
              <a:lnSpc>
                <a:spcPct val="90000"/>
              </a:lnSpc>
            </a:pPr>
            <a:r>
              <a:rPr lang="nl-BE" dirty="0"/>
              <a:t>Opvolging GWP en toelichting agenda </a:t>
            </a:r>
          </a:p>
          <a:p>
            <a:pPr>
              <a:lnSpc>
                <a:spcPct val="90000"/>
              </a:lnSpc>
            </a:pPr>
            <a:r>
              <a:rPr lang="nl-BE" dirty="0"/>
              <a:t>Opvolging belsignaal en afspraken handboeken</a:t>
            </a:r>
          </a:p>
          <a:p>
            <a:pPr>
              <a:lnSpc>
                <a:spcPct val="90000"/>
              </a:lnSpc>
            </a:pPr>
            <a:r>
              <a:rPr lang="nl-BE" dirty="0"/>
              <a:t>Middagpauze</a:t>
            </a:r>
          </a:p>
          <a:p>
            <a:pPr>
              <a:lnSpc>
                <a:spcPct val="90000"/>
              </a:lnSpc>
            </a:pPr>
            <a:r>
              <a:rPr lang="nl-BE" dirty="0"/>
              <a:t>Toezichten en wachturen </a:t>
            </a:r>
          </a:p>
          <a:p>
            <a:pPr>
              <a:lnSpc>
                <a:spcPct val="90000"/>
              </a:lnSpc>
            </a:pPr>
            <a:r>
              <a:rPr lang="nl-BE" dirty="0"/>
              <a:t>Afspraken vervanging rond naar huis gaan </a:t>
            </a:r>
          </a:p>
          <a:p>
            <a:pPr>
              <a:lnSpc>
                <a:spcPct val="90000"/>
              </a:lnSpc>
            </a:pPr>
            <a:r>
              <a:rPr lang="nl-BE" dirty="0"/>
              <a:t>Voorstelling traject GM : omgaan met moeilijke leerlingen </a:t>
            </a:r>
          </a:p>
          <a:p>
            <a:pPr>
              <a:lnSpc>
                <a:spcPct val="90000"/>
              </a:lnSpc>
            </a:pPr>
            <a:r>
              <a:rPr lang="nl-BE" dirty="0"/>
              <a:t>Personeelspuzzel</a:t>
            </a:r>
          </a:p>
          <a:p>
            <a:pPr>
              <a:lnSpc>
                <a:spcPct val="90000"/>
              </a:lnSpc>
            </a:pPr>
            <a:r>
              <a:rPr lang="nl-BE" dirty="0"/>
              <a:t>Afwezigheden </a:t>
            </a:r>
          </a:p>
          <a:p>
            <a:pPr>
              <a:lnSpc>
                <a:spcPct val="90000"/>
              </a:lnSpc>
            </a:pPr>
            <a:r>
              <a:rPr lang="nl-BE" dirty="0"/>
              <a:t>Samenvatting: wat hebben we nodig?</a:t>
            </a:r>
          </a:p>
        </p:txBody>
      </p:sp>
    </p:spTree>
    <p:extLst>
      <p:ext uri="{BB962C8B-B14F-4D97-AF65-F5344CB8AC3E}">
        <p14:creationId xmlns:p14="http://schemas.microsoft.com/office/powerpoint/2010/main" val="3717985625"/>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5FAA58-0EDC-412F-A5F8-01968BE60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8089CB0-2F03-4E3C-ADBB-570A3BE78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1" y="0"/>
            <a:ext cx="55107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DBA80B1-3B69-49C0-8AC9-716ABA57F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rgbClr val="D9D9D9"/>
          </a:solidFill>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047E1103-B264-49BE-BC2A-F4E40BD3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solidFill>
            <a:schemeClr val="bg1"/>
          </a:solidFill>
          <a:ln w="9525" cap="sq" cmpd="sng" algn="ctr">
            <a:noFill/>
            <a:prstDash val="solid"/>
            <a:miter lim="800000"/>
          </a:ln>
          <a:effectLst/>
        </p:spPr>
      </p:sp>
      <p:sp>
        <p:nvSpPr>
          <p:cNvPr id="2" name="Titel 1">
            <a:extLst>
              <a:ext uri="{FF2B5EF4-FFF2-40B4-BE49-F238E27FC236}">
                <a16:creationId xmlns:a16="http://schemas.microsoft.com/office/drawing/2014/main" id="{8A277FEC-08C6-234B-9EB0-E16D7BCC97DB}"/>
              </a:ext>
            </a:extLst>
          </p:cNvPr>
          <p:cNvSpPr>
            <a:spLocks noGrp="1"/>
          </p:cNvSpPr>
          <p:nvPr>
            <p:ph type="title"/>
          </p:nvPr>
        </p:nvSpPr>
        <p:spPr>
          <a:xfrm>
            <a:off x="983887" y="1185059"/>
            <a:ext cx="3491832" cy="4487882"/>
          </a:xfrm>
        </p:spPr>
        <p:txBody>
          <a:bodyPr>
            <a:normAutofit/>
          </a:bodyPr>
          <a:lstStyle/>
          <a:p>
            <a:pPr algn="ctr"/>
            <a:r>
              <a:rPr lang="nl-BE" sz="4400"/>
              <a:t>Opvolging GWP </a:t>
            </a:r>
          </a:p>
        </p:txBody>
      </p:sp>
      <p:sp>
        <p:nvSpPr>
          <p:cNvPr id="16" name="Rectangle 15">
            <a:extLst>
              <a:ext uri="{FF2B5EF4-FFF2-40B4-BE49-F238E27FC236}">
                <a16:creationId xmlns:a16="http://schemas.microsoft.com/office/drawing/2014/main" id="{52DA11B6-B538-4624-9628-98B823D76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939" y="276008"/>
            <a:ext cx="6146615" cy="6305984"/>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FB1CB5B-67A5-45DB-B8E1-7A09A642E3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5455" y="438912"/>
            <a:ext cx="5815584" cy="5980176"/>
          </a:xfrm>
          <a:prstGeom prst="rect">
            <a:avLst/>
          </a:prstGeom>
          <a:noFill/>
          <a:ln w="6350" cap="sq" cmpd="sng" algn="ctr">
            <a:solidFill>
              <a:schemeClr val="tx1">
                <a:lumMod val="75000"/>
                <a:lumOff val="25000"/>
              </a:schemeClr>
            </a:solidFill>
            <a:prstDash val="solid"/>
            <a:miter lim="800000"/>
          </a:ln>
          <a:effectLst/>
        </p:spPr>
      </p:sp>
      <p:sp>
        <p:nvSpPr>
          <p:cNvPr id="3" name="Tijdelijke aanduiding voor inhoud 2">
            <a:extLst>
              <a:ext uri="{FF2B5EF4-FFF2-40B4-BE49-F238E27FC236}">
                <a16:creationId xmlns:a16="http://schemas.microsoft.com/office/drawing/2014/main" id="{F6C85AFB-3717-554E-9671-21D8CBA05573}"/>
              </a:ext>
            </a:extLst>
          </p:cNvPr>
          <p:cNvSpPr>
            <a:spLocks noGrp="1"/>
          </p:cNvSpPr>
          <p:nvPr>
            <p:ph idx="1"/>
          </p:nvPr>
        </p:nvSpPr>
        <p:spPr>
          <a:xfrm>
            <a:off x="6403656" y="936416"/>
            <a:ext cx="4870512" cy="4985169"/>
          </a:xfrm>
        </p:spPr>
        <p:txBody>
          <a:bodyPr anchor="ctr">
            <a:normAutofit/>
          </a:bodyPr>
          <a:lstStyle/>
          <a:p>
            <a:pPr>
              <a:lnSpc>
                <a:spcPct val="90000"/>
              </a:lnSpc>
            </a:pPr>
            <a:r>
              <a:rPr lang="nl-BE" sz="1400"/>
              <a:t>Heeft iedereen het sjabloon gevonden? </a:t>
            </a:r>
          </a:p>
          <a:p>
            <a:pPr>
              <a:lnSpc>
                <a:spcPct val="90000"/>
              </a:lnSpc>
            </a:pPr>
            <a:r>
              <a:rPr lang="nl-BE" sz="1400"/>
              <a:t>Wie heeft ondersteuning nodig om dit in te vullen: kom langs (of geen op voorhand aan wanneer je komt dan zorg ik dat ik makkelijk te vinden ben). </a:t>
            </a:r>
          </a:p>
          <a:p>
            <a:pPr>
              <a:lnSpc>
                <a:spcPct val="90000"/>
              </a:lnSpc>
            </a:pPr>
            <a:endParaRPr lang="nl-BE" sz="1400"/>
          </a:p>
          <a:p>
            <a:pPr>
              <a:lnSpc>
                <a:spcPct val="90000"/>
              </a:lnSpc>
            </a:pPr>
            <a:r>
              <a:rPr lang="nl-BE" sz="1400"/>
              <a:t>Het GWP zal nog niet digitaal kunnen worden ingegeven: Jürgen is nog steeds heel erg aan het werk om de database af te werken. </a:t>
            </a:r>
          </a:p>
          <a:p>
            <a:pPr lvl="1">
              <a:lnSpc>
                <a:spcPct val="90000"/>
              </a:lnSpc>
            </a:pPr>
            <a:r>
              <a:rPr lang="nl-BE" sz="1400"/>
              <a:t>Wat spreken we dan af voor de KR? Je vult het document dat Joris heeft verspreid in voor de KR : de evaluaties en opvolging kan je later zien. </a:t>
            </a:r>
          </a:p>
          <a:p>
            <a:pPr lvl="1">
              <a:lnSpc>
                <a:spcPct val="90000"/>
              </a:lnSpc>
            </a:pPr>
            <a:r>
              <a:rPr lang="nl-BE" sz="1400"/>
              <a:t>Voor het puntenboek: voor de periode september: Neem je agenda: daar is reeds ruimte voorzien voor evaluatie. Evalueer voorlopig even in je agenda. Daarna nemen we voor deze periode de kleuren over in het systeem. </a:t>
            </a:r>
          </a:p>
          <a:p>
            <a:pPr lvl="1">
              <a:lnSpc>
                <a:spcPct val="90000"/>
              </a:lnSpc>
            </a:pPr>
            <a:r>
              <a:rPr lang="nl-BE" sz="1400"/>
              <a:t>Indien je je GWP goed hebt opgesteld heb je geen 1000den doelen: werk gericht: bekijk de leerlijnen wel wat nodig is, alles moet er wel in zitten. </a:t>
            </a:r>
          </a:p>
          <a:p>
            <a:pPr lvl="1">
              <a:lnSpc>
                <a:spcPct val="90000"/>
              </a:lnSpc>
            </a:pPr>
            <a:r>
              <a:rPr lang="nl-BE" sz="1400"/>
              <a:t>Is dit voor jou te onduidelijk? Spreek mij aan.</a:t>
            </a:r>
          </a:p>
        </p:txBody>
      </p:sp>
    </p:spTree>
    <p:extLst>
      <p:ext uri="{BB962C8B-B14F-4D97-AF65-F5344CB8AC3E}">
        <p14:creationId xmlns:p14="http://schemas.microsoft.com/office/powerpoint/2010/main" val="2253372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7B58A187-A4B1-42EB-A4C7-8635BA507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2" name="Rectangle 11">
            <a:extLst>
              <a:ext uri="{FF2B5EF4-FFF2-40B4-BE49-F238E27FC236}">
                <a16:creationId xmlns:a16="http://schemas.microsoft.com/office/drawing/2014/main" id="{37F14E7F-3054-458C-ACF9-A8DA1757C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4" name="Rectangle 13">
            <a:extLst>
              <a:ext uri="{FF2B5EF4-FFF2-40B4-BE49-F238E27FC236}">
                <a16:creationId xmlns:a16="http://schemas.microsoft.com/office/drawing/2014/main" id="{93747C1C-97FC-4D70-A6C8-A01FBCF5A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6" name="Group 15">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05CDC370-AE44-4300-98BA-FE204E88176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7B15501-CB9A-4642-80EE-2876EF039EB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AFF9525-325F-47B3-A63C-93C12253AD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1" name="Rectangle 20">
            <a:extLst>
              <a:ext uri="{FF2B5EF4-FFF2-40B4-BE49-F238E27FC236}">
                <a16:creationId xmlns:a16="http://schemas.microsoft.com/office/drawing/2014/main" id="{D071C0CD-5EFD-45A1-AAFD-61C3D4A651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A03302C-20A2-4C4F-9760-E85AE1041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7" y="643464"/>
            <a:ext cx="10912338" cy="5571072"/>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useBgFill="1">
        <p:nvSpPr>
          <p:cNvPr id="25" name="Rectangle 24">
            <a:extLst>
              <a:ext uri="{FF2B5EF4-FFF2-40B4-BE49-F238E27FC236}">
                <a16:creationId xmlns:a16="http://schemas.microsoft.com/office/drawing/2014/main" id="{D00F093B-0739-4429-B30D-D72924D088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9702" y="809244"/>
            <a:ext cx="10579608" cy="5239512"/>
          </a:xfrm>
          <a:prstGeom prst="rect">
            <a:avLst/>
          </a:prstGeom>
          <a:ln w="6350" cap="sq" cmpd="sng" algn="ctr">
            <a:solidFill>
              <a:schemeClr val="tx1">
                <a:lumMod val="75000"/>
                <a:lumOff val="25000"/>
              </a:schemeClr>
            </a:solidFill>
            <a:prstDash val="solid"/>
            <a:miter lim="800000"/>
          </a:ln>
          <a:effectLst/>
        </p:spPr>
      </p:sp>
      <p:sp>
        <p:nvSpPr>
          <p:cNvPr id="2" name="Titel 1">
            <a:extLst>
              <a:ext uri="{FF2B5EF4-FFF2-40B4-BE49-F238E27FC236}">
                <a16:creationId xmlns:a16="http://schemas.microsoft.com/office/drawing/2014/main" id="{057F2410-E4FC-DC47-ADC1-4F0D05581E8C}"/>
              </a:ext>
            </a:extLst>
          </p:cNvPr>
          <p:cNvSpPr>
            <a:spLocks noGrp="1"/>
          </p:cNvSpPr>
          <p:nvPr>
            <p:ph type="title"/>
          </p:nvPr>
        </p:nvSpPr>
        <p:spPr>
          <a:xfrm>
            <a:off x="1243632" y="1559768"/>
            <a:ext cx="9678368" cy="3135379"/>
          </a:xfrm>
        </p:spPr>
        <p:txBody>
          <a:bodyPr vert="horz" lIns="91440" tIns="45720" rIns="91440" bIns="45720" rtlCol="0" anchor="ctr">
            <a:normAutofit/>
          </a:bodyPr>
          <a:lstStyle/>
          <a:p>
            <a:pPr algn="ctr">
              <a:lnSpc>
                <a:spcPct val="83000"/>
              </a:lnSpc>
            </a:pPr>
            <a:r>
              <a:rPr lang="en-US" sz="6600" cap="all" spc="-100"/>
              <a:t>Agenda</a:t>
            </a:r>
          </a:p>
        </p:txBody>
      </p:sp>
      <p:sp>
        <p:nvSpPr>
          <p:cNvPr id="3" name="Tijdelijke aanduiding voor inhoud 2">
            <a:extLst>
              <a:ext uri="{FF2B5EF4-FFF2-40B4-BE49-F238E27FC236}">
                <a16:creationId xmlns:a16="http://schemas.microsoft.com/office/drawing/2014/main" id="{A76E3C05-AD77-D548-B470-15A50AC05ECE}"/>
              </a:ext>
            </a:extLst>
          </p:cNvPr>
          <p:cNvSpPr>
            <a:spLocks noGrp="1"/>
          </p:cNvSpPr>
          <p:nvPr>
            <p:ph idx="1"/>
          </p:nvPr>
        </p:nvSpPr>
        <p:spPr>
          <a:xfrm>
            <a:off x="1243633" y="4817251"/>
            <a:ext cx="9678367" cy="688024"/>
          </a:xfrm>
        </p:spPr>
        <p:txBody>
          <a:bodyPr vert="horz" lIns="91440" tIns="45720" rIns="91440" bIns="45720" rtlCol="0">
            <a:normAutofit/>
          </a:bodyPr>
          <a:lstStyle/>
          <a:p>
            <a:pPr marL="0" indent="0" algn="ctr">
              <a:spcBef>
                <a:spcPts val="0"/>
              </a:spcBef>
              <a:spcAft>
                <a:spcPts val="600"/>
              </a:spcAft>
              <a:buNone/>
            </a:pPr>
            <a:r>
              <a:rPr lang="en-US" spc="80">
                <a:solidFill>
                  <a:schemeClr val="tx1">
                    <a:lumMod val="95000"/>
                    <a:lumOff val="5000"/>
                  </a:schemeClr>
                </a:solidFill>
              </a:rPr>
              <a:t>Toelichting door Leen. </a:t>
            </a:r>
          </a:p>
        </p:txBody>
      </p:sp>
      <p:sp>
        <p:nvSpPr>
          <p:cNvPr id="27" name="Rectangle 26">
            <a:extLst>
              <a:ext uri="{FF2B5EF4-FFF2-40B4-BE49-F238E27FC236}">
                <a16:creationId xmlns:a16="http://schemas.microsoft.com/office/drawing/2014/main" id="{1BB92999-6A40-480A-8965-2F20DFB032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640856"/>
            <a:ext cx="1920240" cy="73152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9" name="Straight Connector 28">
            <a:extLst>
              <a:ext uri="{FF2B5EF4-FFF2-40B4-BE49-F238E27FC236}">
                <a16:creationId xmlns:a16="http://schemas.microsoft.com/office/drawing/2014/main" id="{15573B87-7D61-460C-9ADA-EF63674E3A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640855"/>
            <a:ext cx="0" cy="64008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AAF6B7C-985D-4351-9564-8DBDF5BB03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640855"/>
            <a:ext cx="0" cy="64008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88433F4-33AB-4CE1-9DE3-72A8403654F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86150"/>
            <a:ext cx="1691640" cy="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1929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5FAA58-0EDC-412F-A5F8-01968BE60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8089CB0-2F03-4E3C-ADBB-570A3BE78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1" y="0"/>
            <a:ext cx="55107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DBA80B1-3B69-49C0-8AC9-716ABA57F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rgbClr val="D9D9D9"/>
          </a:solidFill>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047E1103-B264-49BE-BC2A-F4E40BD3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solidFill>
            <a:schemeClr val="bg1"/>
          </a:solidFill>
          <a:ln w="9525" cap="sq" cmpd="sng" algn="ctr">
            <a:noFill/>
            <a:prstDash val="solid"/>
            <a:miter lim="800000"/>
          </a:ln>
          <a:effectLst/>
        </p:spPr>
      </p:sp>
      <p:sp>
        <p:nvSpPr>
          <p:cNvPr id="2" name="Titel 1">
            <a:extLst>
              <a:ext uri="{FF2B5EF4-FFF2-40B4-BE49-F238E27FC236}">
                <a16:creationId xmlns:a16="http://schemas.microsoft.com/office/drawing/2014/main" id="{6792DE0F-7F17-8A43-B04F-3C87FF5560E6}"/>
              </a:ext>
            </a:extLst>
          </p:cNvPr>
          <p:cNvSpPr>
            <a:spLocks noGrp="1"/>
          </p:cNvSpPr>
          <p:nvPr>
            <p:ph type="title"/>
          </p:nvPr>
        </p:nvSpPr>
        <p:spPr>
          <a:xfrm>
            <a:off x="983887" y="1185059"/>
            <a:ext cx="3491832" cy="4487882"/>
          </a:xfrm>
        </p:spPr>
        <p:txBody>
          <a:bodyPr>
            <a:normAutofit/>
          </a:bodyPr>
          <a:lstStyle/>
          <a:p>
            <a:pPr algn="ctr"/>
            <a:r>
              <a:rPr lang="nl-BE" sz="4400"/>
              <a:t>Opvolging belsignaal en handboeken</a:t>
            </a:r>
          </a:p>
        </p:txBody>
      </p:sp>
      <p:sp>
        <p:nvSpPr>
          <p:cNvPr id="16" name="Rectangle 15">
            <a:extLst>
              <a:ext uri="{FF2B5EF4-FFF2-40B4-BE49-F238E27FC236}">
                <a16:creationId xmlns:a16="http://schemas.microsoft.com/office/drawing/2014/main" id="{52DA11B6-B538-4624-9628-98B823D76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939" y="276008"/>
            <a:ext cx="6146615" cy="6305984"/>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FB1CB5B-67A5-45DB-B8E1-7A09A642E3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5455" y="438912"/>
            <a:ext cx="5815584" cy="5980176"/>
          </a:xfrm>
          <a:prstGeom prst="rect">
            <a:avLst/>
          </a:prstGeom>
          <a:noFill/>
          <a:ln w="6350" cap="sq" cmpd="sng" algn="ctr">
            <a:solidFill>
              <a:schemeClr val="tx1">
                <a:lumMod val="75000"/>
                <a:lumOff val="25000"/>
              </a:schemeClr>
            </a:solidFill>
            <a:prstDash val="solid"/>
            <a:miter lim="800000"/>
          </a:ln>
          <a:effectLst/>
        </p:spPr>
      </p:sp>
      <p:sp>
        <p:nvSpPr>
          <p:cNvPr id="3" name="Tijdelijke aanduiding voor inhoud 2">
            <a:extLst>
              <a:ext uri="{FF2B5EF4-FFF2-40B4-BE49-F238E27FC236}">
                <a16:creationId xmlns:a16="http://schemas.microsoft.com/office/drawing/2014/main" id="{6FE4CB84-F77D-9D47-A9D6-9F205DC7BE57}"/>
              </a:ext>
            </a:extLst>
          </p:cNvPr>
          <p:cNvSpPr>
            <a:spLocks noGrp="1"/>
          </p:cNvSpPr>
          <p:nvPr>
            <p:ph idx="1"/>
          </p:nvPr>
        </p:nvSpPr>
        <p:spPr>
          <a:xfrm>
            <a:off x="6403656" y="936416"/>
            <a:ext cx="4870512" cy="4985169"/>
          </a:xfrm>
        </p:spPr>
        <p:txBody>
          <a:bodyPr anchor="ctr">
            <a:normAutofit/>
          </a:bodyPr>
          <a:lstStyle/>
          <a:p>
            <a:r>
              <a:rPr lang="nl-BE" sz="2000" dirty="0"/>
              <a:t>Bevragen bij Ronny </a:t>
            </a:r>
          </a:p>
          <a:p>
            <a:r>
              <a:rPr lang="nl-BE" sz="2000" dirty="0"/>
              <a:t>Ronny liet weten dat er wel wat dingen geleverd waren, er is slechts besteld wat letterlijk werd doorgegeven, we proberen nog dingen bij te bestellen maar moeten ons budget zeker in het oog houden.  Cindy verzamelt wat nodig is.</a:t>
            </a:r>
          </a:p>
        </p:txBody>
      </p:sp>
    </p:spTree>
    <p:extLst>
      <p:ext uri="{BB962C8B-B14F-4D97-AF65-F5344CB8AC3E}">
        <p14:creationId xmlns:p14="http://schemas.microsoft.com/office/powerpoint/2010/main" val="1633167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sp>
        <p:nvSpPr>
          <p:cNvPr id="2" name="Titel 1">
            <a:extLst>
              <a:ext uri="{FF2B5EF4-FFF2-40B4-BE49-F238E27FC236}">
                <a16:creationId xmlns:a16="http://schemas.microsoft.com/office/drawing/2014/main" id="{962595BE-A013-6042-97C6-1575B26EABE4}"/>
              </a:ext>
            </a:extLst>
          </p:cNvPr>
          <p:cNvSpPr>
            <a:spLocks noGrp="1"/>
          </p:cNvSpPr>
          <p:nvPr>
            <p:ph type="title"/>
          </p:nvPr>
        </p:nvSpPr>
        <p:spPr>
          <a:xfrm>
            <a:off x="1175512" y="870132"/>
            <a:ext cx="9792208" cy="1527078"/>
          </a:xfrm>
        </p:spPr>
        <p:txBody>
          <a:bodyPr>
            <a:normAutofit/>
          </a:bodyPr>
          <a:lstStyle/>
          <a:p>
            <a:r>
              <a:rPr lang="nl-BE" dirty="0"/>
              <a:t>Middagpauze </a:t>
            </a:r>
          </a:p>
        </p:txBody>
      </p:sp>
      <p:sp>
        <p:nvSpPr>
          <p:cNvPr id="3" name="Tijdelijke aanduiding voor inhoud 2">
            <a:extLst>
              <a:ext uri="{FF2B5EF4-FFF2-40B4-BE49-F238E27FC236}">
                <a16:creationId xmlns:a16="http://schemas.microsoft.com/office/drawing/2014/main" id="{EE5A28BA-3446-3E4B-A813-B329048ABE17}"/>
              </a:ext>
            </a:extLst>
          </p:cNvPr>
          <p:cNvSpPr>
            <a:spLocks noGrp="1"/>
          </p:cNvSpPr>
          <p:nvPr>
            <p:ph idx="1"/>
          </p:nvPr>
        </p:nvSpPr>
        <p:spPr>
          <a:xfrm>
            <a:off x="1175512" y="2557849"/>
            <a:ext cx="9792208" cy="3407862"/>
          </a:xfrm>
        </p:spPr>
        <p:txBody>
          <a:bodyPr>
            <a:normAutofit lnSpcReduction="10000"/>
          </a:bodyPr>
          <a:lstStyle/>
          <a:p>
            <a:r>
              <a:rPr lang="nl-BE" sz="1700" dirty="0"/>
              <a:t>Verwarring in de eerste week wat en hoe met de middagpauze </a:t>
            </a:r>
          </a:p>
          <a:p>
            <a:r>
              <a:rPr lang="nl-BE" sz="1700" dirty="0"/>
              <a:t>Wat is zeker: 4</a:t>
            </a:r>
            <a:r>
              <a:rPr lang="nl-BE" sz="1700" baseline="30000" dirty="0"/>
              <a:t>de</a:t>
            </a:r>
            <a:r>
              <a:rPr lang="nl-BE" sz="1700" dirty="0"/>
              <a:t> en 5</a:t>
            </a:r>
            <a:r>
              <a:rPr lang="nl-BE" sz="1700" baseline="30000" dirty="0"/>
              <a:t>de</a:t>
            </a:r>
            <a:r>
              <a:rPr lang="nl-BE" sz="1700" dirty="0"/>
              <a:t> jaar OV3 en vanaf 16 jaar in OV4 mogen buiten onmiddellijk bij het belsignaal: deze week is dit goed gegaan, indien we klachten krijgen uit de buurt moeten we dit herbekijken, leerlingen zijn hiervoor gewaarschuwd.</a:t>
            </a:r>
          </a:p>
          <a:p>
            <a:r>
              <a:rPr lang="nl-BE" sz="1700" dirty="0"/>
              <a:t>Wat lijkt goed te werken: leerlingen de keuze geven of ze binnen of buiten eten. Is het een optie om dan een toezichter van binnen naar buiten te laten gaan? Dan spreken we af dat de leerkracht de leerlingen niet af zet aan een tafel in de refter maar dat de leerkracht meeloopt tot aan de schuifdeur en daar de vraag herhaalt: wie gaat binnen eten (zorgt dat ze per klasbubbel aan een tafel zitten), wie blijft buiten, die eten dan buiten.  Wie warm eet kan niet buiten eten. </a:t>
            </a:r>
          </a:p>
          <a:p>
            <a:r>
              <a:rPr lang="nl-BE" sz="1700" dirty="0"/>
              <a:t>Toonbank : eerst wegwerp soepbekers en blikjes (=1 euro)</a:t>
            </a:r>
          </a:p>
          <a:p>
            <a:r>
              <a:rPr lang="nl-BE" sz="1700" dirty="0"/>
              <a:t>Vraag van poetspersoneel: is het mogelijk om een aantal tafels aan een bepaalde kant te voorzien voor OV4 dat ze niet steeds moeten gaan zoeken naar welke tafel ontsmet dient te worden? </a:t>
            </a:r>
          </a:p>
        </p:txBody>
      </p:sp>
    </p:spTree>
    <p:extLst>
      <p:ext uri="{BB962C8B-B14F-4D97-AF65-F5344CB8AC3E}">
        <p14:creationId xmlns:p14="http://schemas.microsoft.com/office/powerpoint/2010/main" val="2792534507"/>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5FAA58-0EDC-412F-A5F8-01968BE60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8089CB0-2F03-4E3C-ADBB-570A3BE78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1" y="0"/>
            <a:ext cx="55107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DBA80B1-3B69-49C0-8AC9-716ABA57F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rgbClr val="D9D9D9"/>
          </a:solidFill>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047E1103-B264-49BE-BC2A-F4E40BD3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solidFill>
            <a:schemeClr val="bg1"/>
          </a:solidFill>
          <a:ln w="9525" cap="sq" cmpd="sng" algn="ctr">
            <a:noFill/>
            <a:prstDash val="solid"/>
            <a:miter lim="800000"/>
          </a:ln>
          <a:effectLst/>
        </p:spPr>
      </p:sp>
      <p:sp>
        <p:nvSpPr>
          <p:cNvPr id="2" name="Titel 1">
            <a:extLst>
              <a:ext uri="{FF2B5EF4-FFF2-40B4-BE49-F238E27FC236}">
                <a16:creationId xmlns:a16="http://schemas.microsoft.com/office/drawing/2014/main" id="{F48A709E-1CD4-FC4B-9848-EF51750910B4}"/>
              </a:ext>
            </a:extLst>
          </p:cNvPr>
          <p:cNvSpPr>
            <a:spLocks noGrp="1"/>
          </p:cNvSpPr>
          <p:nvPr>
            <p:ph type="title"/>
          </p:nvPr>
        </p:nvSpPr>
        <p:spPr>
          <a:xfrm>
            <a:off x="983887" y="1185059"/>
            <a:ext cx="3491832" cy="4487882"/>
          </a:xfrm>
        </p:spPr>
        <p:txBody>
          <a:bodyPr>
            <a:normAutofit/>
          </a:bodyPr>
          <a:lstStyle/>
          <a:p>
            <a:pPr algn="ctr"/>
            <a:r>
              <a:rPr lang="nl-BE" sz="4400"/>
              <a:t>Toezichten en wachturen</a:t>
            </a:r>
          </a:p>
        </p:txBody>
      </p:sp>
      <p:sp>
        <p:nvSpPr>
          <p:cNvPr id="16" name="Rectangle 15">
            <a:extLst>
              <a:ext uri="{FF2B5EF4-FFF2-40B4-BE49-F238E27FC236}">
                <a16:creationId xmlns:a16="http://schemas.microsoft.com/office/drawing/2014/main" id="{52DA11B6-B538-4624-9628-98B823D76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939" y="276008"/>
            <a:ext cx="6146615" cy="6305984"/>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FB1CB5B-67A5-45DB-B8E1-7A09A642E3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5455" y="438912"/>
            <a:ext cx="5815584" cy="5980176"/>
          </a:xfrm>
          <a:prstGeom prst="rect">
            <a:avLst/>
          </a:prstGeom>
          <a:noFill/>
          <a:ln w="6350" cap="sq" cmpd="sng" algn="ctr">
            <a:solidFill>
              <a:schemeClr val="tx1">
                <a:lumMod val="75000"/>
                <a:lumOff val="25000"/>
              </a:schemeClr>
            </a:solidFill>
            <a:prstDash val="solid"/>
            <a:miter lim="800000"/>
          </a:ln>
          <a:effectLst/>
        </p:spPr>
      </p:sp>
      <p:sp>
        <p:nvSpPr>
          <p:cNvPr id="3" name="Tijdelijke aanduiding voor inhoud 2">
            <a:extLst>
              <a:ext uri="{FF2B5EF4-FFF2-40B4-BE49-F238E27FC236}">
                <a16:creationId xmlns:a16="http://schemas.microsoft.com/office/drawing/2014/main" id="{556CDFAB-C42A-C54E-9128-D1A3084563CD}"/>
              </a:ext>
            </a:extLst>
          </p:cNvPr>
          <p:cNvSpPr>
            <a:spLocks noGrp="1"/>
          </p:cNvSpPr>
          <p:nvPr>
            <p:ph idx="1"/>
          </p:nvPr>
        </p:nvSpPr>
        <p:spPr>
          <a:xfrm>
            <a:off x="6403656" y="936416"/>
            <a:ext cx="4870512" cy="4985169"/>
          </a:xfrm>
        </p:spPr>
        <p:txBody>
          <a:bodyPr anchor="ctr">
            <a:normAutofit/>
          </a:bodyPr>
          <a:lstStyle/>
          <a:p>
            <a:pPr>
              <a:lnSpc>
                <a:spcPct val="90000"/>
              </a:lnSpc>
            </a:pPr>
            <a:r>
              <a:rPr lang="nl-BE" sz="1600" dirty="0"/>
              <a:t>Het secretariaat heeft gemiddeld 8 uur toezicht per persoon. De wachturen kunnen we ook niet volledig aanvullen met het secretariaat omdat dit er nog bij gewoon technisch onmogelijk is. </a:t>
            </a:r>
          </a:p>
          <a:p>
            <a:pPr>
              <a:lnSpc>
                <a:spcPct val="90000"/>
              </a:lnSpc>
            </a:pPr>
            <a:r>
              <a:rPr lang="nl-BE" sz="1600" dirty="0"/>
              <a:t>Iedereen heeft een strak rooster: voordeel dat je een dag hebt om bij te komen, nadeel voor de schoolwerking minder springuren waar je makkelijk iets kan vragen aan iemand. </a:t>
            </a:r>
          </a:p>
          <a:p>
            <a:pPr>
              <a:lnSpc>
                <a:spcPct val="90000"/>
              </a:lnSpc>
            </a:pPr>
            <a:r>
              <a:rPr lang="nl-BE" sz="1600" dirty="0"/>
              <a:t>Wanneer er toezichters ziek zijn, zijn er geen reserves, waardoor we terug met gaten vallen bij de toezichten. </a:t>
            </a:r>
          </a:p>
          <a:p>
            <a:pPr>
              <a:lnSpc>
                <a:spcPct val="90000"/>
              </a:lnSpc>
            </a:pPr>
            <a:endParaRPr lang="nl-BE" sz="1600" dirty="0"/>
          </a:p>
          <a:p>
            <a:pPr>
              <a:lnSpc>
                <a:spcPct val="90000"/>
              </a:lnSpc>
            </a:pPr>
            <a:r>
              <a:rPr lang="nl-BE" sz="1600" dirty="0"/>
              <a:t>Ik zie zelf geen andere optie dan het aantal minuten toezicht en wachturen te herbekijken en te herverdelen op basis van de noden. Er werd steeds gezegd dat drie toezichters nodig zijn op de speelplaats etc. Bij OV4 zijn dat er twee (minder leerlingen , maar bij een conflict wel twee mensen nodig om de veiligheid te garanderen).</a:t>
            </a:r>
          </a:p>
          <a:p>
            <a:pPr>
              <a:lnSpc>
                <a:spcPct val="90000"/>
              </a:lnSpc>
            </a:pPr>
            <a:r>
              <a:rPr lang="nl-BE" sz="1600" dirty="0"/>
              <a:t>Ziet iemand andere opties?</a:t>
            </a:r>
          </a:p>
        </p:txBody>
      </p:sp>
    </p:spTree>
    <p:extLst>
      <p:ext uri="{BB962C8B-B14F-4D97-AF65-F5344CB8AC3E}">
        <p14:creationId xmlns:p14="http://schemas.microsoft.com/office/powerpoint/2010/main" val="1083899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sp>
        <p:nvSpPr>
          <p:cNvPr id="2" name="Titel 1">
            <a:extLst>
              <a:ext uri="{FF2B5EF4-FFF2-40B4-BE49-F238E27FC236}">
                <a16:creationId xmlns:a16="http://schemas.microsoft.com/office/drawing/2014/main" id="{327B07DE-C3AF-D44C-9396-078D7B59F084}"/>
              </a:ext>
            </a:extLst>
          </p:cNvPr>
          <p:cNvSpPr>
            <a:spLocks noGrp="1"/>
          </p:cNvSpPr>
          <p:nvPr>
            <p:ph type="title"/>
          </p:nvPr>
        </p:nvSpPr>
        <p:spPr>
          <a:xfrm>
            <a:off x="1175512" y="870132"/>
            <a:ext cx="9792208" cy="1527078"/>
          </a:xfrm>
        </p:spPr>
        <p:txBody>
          <a:bodyPr>
            <a:normAutofit/>
          </a:bodyPr>
          <a:lstStyle/>
          <a:p>
            <a:r>
              <a:rPr lang="nl-BE" dirty="0"/>
              <a:t>Afspraken vervanging en naar huis</a:t>
            </a:r>
          </a:p>
        </p:txBody>
      </p:sp>
      <p:sp>
        <p:nvSpPr>
          <p:cNvPr id="3" name="Tijdelijke aanduiding voor inhoud 2">
            <a:extLst>
              <a:ext uri="{FF2B5EF4-FFF2-40B4-BE49-F238E27FC236}">
                <a16:creationId xmlns:a16="http://schemas.microsoft.com/office/drawing/2014/main" id="{ED3F0F5F-A9F0-2745-9EAD-FA48E6BB2EDA}"/>
              </a:ext>
            </a:extLst>
          </p:cNvPr>
          <p:cNvSpPr>
            <a:spLocks noGrp="1"/>
          </p:cNvSpPr>
          <p:nvPr>
            <p:ph idx="1"/>
          </p:nvPr>
        </p:nvSpPr>
        <p:spPr>
          <a:xfrm>
            <a:off x="1175512" y="2557849"/>
            <a:ext cx="9792208" cy="3407862"/>
          </a:xfrm>
        </p:spPr>
        <p:txBody>
          <a:bodyPr>
            <a:normAutofit lnSpcReduction="10000"/>
          </a:bodyPr>
          <a:lstStyle/>
          <a:p>
            <a:r>
              <a:rPr lang="nl-BE" dirty="0"/>
              <a:t>Indien je een wachtuur hebt en je wil met de leerlingen naar ergens anders: noteer het op een blad in het vervangingslokaal zodat we dit steeds weten. Bekijk ook steeds of er geen leerlingen bijkomen gedurende het lesuur, hou je telefoon steeds bij de hand.</a:t>
            </a:r>
          </a:p>
          <a:p>
            <a:r>
              <a:rPr lang="nl-BE" dirty="0"/>
              <a:t>De leerlingen van het 4/5</a:t>
            </a:r>
            <a:r>
              <a:rPr lang="nl-BE" baseline="30000" dirty="0"/>
              <a:t>de</a:t>
            </a:r>
            <a:r>
              <a:rPr lang="nl-BE" dirty="0"/>
              <a:t> jaar kunnen na toestemming van hun ouders naar huis vanaf ze vervanging hebben voor 6  lesuren die dag (of op woensdag de volledige woensdag). De toestemming wordt steeds schriftelijk meegedeeld (mail, brief, nota, sms). </a:t>
            </a:r>
          </a:p>
          <a:p>
            <a:r>
              <a:rPr lang="nl-BE" dirty="0"/>
              <a:t>De leerlingen van het 1/2/3</a:t>
            </a:r>
            <a:r>
              <a:rPr lang="nl-BE" baseline="30000" dirty="0"/>
              <a:t>de</a:t>
            </a:r>
            <a:r>
              <a:rPr lang="nl-BE" dirty="0"/>
              <a:t> kunnen eveneens vrijstelling hebben van lessen indien we dit echt op voorhand weten en dit over 7 lesuren gaat.  Dit wegens schoolbus.</a:t>
            </a:r>
          </a:p>
          <a:p>
            <a:r>
              <a:rPr lang="nl-BE" dirty="0"/>
              <a:t>We spreken af dat leerkrachten vervangwerk voorzien: geef reeds 3 taken door aan Ilonka, Ann, Katrien zodat ze op eender welk moment kunnen gegeven worden : deadline 30 september</a:t>
            </a:r>
          </a:p>
          <a:p>
            <a:r>
              <a:rPr lang="nl-BE" dirty="0"/>
              <a:t>GSM- gebruik tijdens wacht is toegestaan</a:t>
            </a:r>
          </a:p>
        </p:txBody>
      </p:sp>
    </p:spTree>
    <p:extLst>
      <p:ext uri="{BB962C8B-B14F-4D97-AF65-F5344CB8AC3E}">
        <p14:creationId xmlns:p14="http://schemas.microsoft.com/office/powerpoint/2010/main" val="4111604605"/>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2AD6B69-E0A0-476D-9EE1-6B69F04C59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BE10A1-AD5F-4AB3-8A94-41D62B494A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1">
              <a:lumMod val="85000"/>
              <a:alpha val="60000"/>
            </a:schemeClr>
          </a:solidFill>
          <a:ln w="6350" cap="flat" cmpd="sng" algn="ctr">
            <a:noFill/>
            <a:prstDash val="solid"/>
          </a:ln>
          <a:effectLst>
            <a:softEdge rad="0"/>
          </a:effectLst>
        </p:spPr>
      </p:sp>
      <p:sp>
        <p:nvSpPr>
          <p:cNvPr id="2" name="Titel 1">
            <a:extLst>
              <a:ext uri="{FF2B5EF4-FFF2-40B4-BE49-F238E27FC236}">
                <a16:creationId xmlns:a16="http://schemas.microsoft.com/office/drawing/2014/main" id="{A3C57E77-9EED-FD43-8BB5-BE3C9D5A43E2}"/>
              </a:ext>
            </a:extLst>
          </p:cNvPr>
          <p:cNvSpPr>
            <a:spLocks noGrp="1"/>
          </p:cNvSpPr>
          <p:nvPr>
            <p:ph type="title"/>
          </p:nvPr>
        </p:nvSpPr>
        <p:spPr>
          <a:xfrm>
            <a:off x="573409" y="559477"/>
            <a:ext cx="3765200" cy="5709931"/>
          </a:xfrm>
        </p:spPr>
        <p:txBody>
          <a:bodyPr>
            <a:normAutofit/>
          </a:bodyPr>
          <a:lstStyle/>
          <a:p>
            <a:pPr algn="ctr"/>
            <a:r>
              <a:rPr lang="nl-BE" dirty="0"/>
              <a:t>Traject GM	</a:t>
            </a:r>
            <a:endParaRPr lang="nl-BE"/>
          </a:p>
        </p:txBody>
      </p:sp>
      <p:sp>
        <p:nvSpPr>
          <p:cNvPr id="13" name="Rectangle 12">
            <a:extLst>
              <a:ext uri="{FF2B5EF4-FFF2-40B4-BE49-F238E27FC236}">
                <a16:creationId xmlns:a16="http://schemas.microsoft.com/office/drawing/2014/main" id="{5684BFFE-6A90-4311-ACD5-B34177D46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4122323" cy="6108192"/>
          </a:xfrm>
          <a:prstGeom prst="rect">
            <a:avLst/>
          </a:prstGeom>
          <a:noFill/>
          <a:ln w="6350" cap="sq" cmpd="sng" algn="ctr">
            <a:solidFill>
              <a:schemeClr val="tx1">
                <a:lumMod val="75000"/>
                <a:lumOff val="25000"/>
              </a:schemeClr>
            </a:solidFill>
            <a:prstDash val="solid"/>
            <a:miter lim="800000"/>
          </a:ln>
          <a:effectLst/>
        </p:spPr>
      </p:sp>
      <p:graphicFrame>
        <p:nvGraphicFramePr>
          <p:cNvPr id="5" name="Tijdelijke aanduiding voor inhoud 2">
            <a:extLst>
              <a:ext uri="{FF2B5EF4-FFF2-40B4-BE49-F238E27FC236}">
                <a16:creationId xmlns:a16="http://schemas.microsoft.com/office/drawing/2014/main" id="{6B5BE5B9-78D4-4B64-91EB-B897A8D02C0A}"/>
              </a:ext>
            </a:extLst>
          </p:cNvPr>
          <p:cNvGraphicFramePr>
            <a:graphicFrameLocks noGrp="1"/>
          </p:cNvGraphicFramePr>
          <p:nvPr>
            <p:ph idx="1"/>
            <p:extLst>
              <p:ext uri="{D42A27DB-BD31-4B8C-83A1-F6EECF244321}">
                <p14:modId xmlns:p14="http://schemas.microsoft.com/office/powerpoint/2010/main" val="949114809"/>
              </p:ext>
            </p:extLst>
          </p:nvPr>
        </p:nvGraphicFramePr>
        <p:xfrm>
          <a:off x="5478124" y="800947"/>
          <a:ext cx="5906181" cy="52307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408638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AnalogousFromDarkSeedLeftStep">
      <a:dk1>
        <a:srgbClr val="000000"/>
      </a:dk1>
      <a:lt1>
        <a:srgbClr val="FFFFFF"/>
      </a:lt1>
      <a:dk2>
        <a:srgbClr val="242841"/>
      </a:dk2>
      <a:lt2>
        <a:srgbClr val="E2E8E4"/>
      </a:lt2>
      <a:accent1>
        <a:srgbClr val="E729B5"/>
      </a:accent1>
      <a:accent2>
        <a:srgbClr val="B717D5"/>
      </a:accent2>
      <a:accent3>
        <a:srgbClr val="7A29E7"/>
      </a:accent3>
      <a:accent4>
        <a:srgbClr val="3F3EDC"/>
      </a:accent4>
      <a:accent5>
        <a:srgbClr val="2976E7"/>
      </a:accent5>
      <a:accent6>
        <a:srgbClr val="17AFD0"/>
      </a:accent6>
      <a:hlink>
        <a:srgbClr val="546FC6"/>
      </a:hlink>
      <a:folHlink>
        <a:srgbClr val="7F7F7F"/>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1025</Words>
  <Application>Microsoft Macintosh PowerPoint</Application>
  <PresentationFormat>Breedbeeld</PresentationFormat>
  <Paragraphs>78</Paragraphs>
  <Slides>15</Slides>
  <Notes>1</Notes>
  <HiddenSlides>0</HiddenSlides>
  <MMClips>1</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15</vt:i4>
      </vt:variant>
    </vt:vector>
  </HeadingPairs>
  <TitlesOfParts>
    <vt:vector size="18" baseType="lpstr">
      <vt:lpstr>Calibri</vt:lpstr>
      <vt:lpstr>Garamond</vt:lpstr>
      <vt:lpstr>SavonVTI</vt:lpstr>
      <vt:lpstr>Overleg na kr</vt:lpstr>
      <vt:lpstr>Overzicht te behandelen punten </vt:lpstr>
      <vt:lpstr>Opvolging GWP </vt:lpstr>
      <vt:lpstr>Agenda</vt:lpstr>
      <vt:lpstr>Opvolging belsignaal en handboeken</vt:lpstr>
      <vt:lpstr>Middagpauze </vt:lpstr>
      <vt:lpstr>Toezichten en wachturen</vt:lpstr>
      <vt:lpstr>Afspraken vervanging en naar huis</vt:lpstr>
      <vt:lpstr>Traject GM </vt:lpstr>
      <vt:lpstr>personeelspuzzel</vt:lpstr>
      <vt:lpstr>Algemene punten personeel</vt:lpstr>
      <vt:lpstr>leerlingbegeleiding</vt:lpstr>
      <vt:lpstr>Brand-evacuatieoefening </vt:lpstr>
      <vt:lpstr>afwezigheden</vt:lpstr>
      <vt:lpstr>Samenvatting: in kaart brengen van de noden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Overleg na kr</dc:title>
  <dc:creator>roef jolien [student]</dc:creator>
  <cp:lastModifiedBy>roef jolien [student]</cp:lastModifiedBy>
  <cp:revision>7</cp:revision>
  <dcterms:created xsi:type="dcterms:W3CDTF">2020-09-07T08:44:11Z</dcterms:created>
  <dcterms:modified xsi:type="dcterms:W3CDTF">2020-09-07T11:37:26Z</dcterms:modified>
</cp:coreProperties>
</file>