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9"/>
  </p:notesMasterIdLst>
  <p:sldIdLst>
    <p:sldId id="256" r:id="rId2"/>
    <p:sldId id="257" r:id="rId3"/>
    <p:sldId id="258" r:id="rId4"/>
    <p:sldId id="260" r:id="rId5"/>
    <p:sldId id="261" r:id="rId6"/>
    <p:sldId id="262" r:id="rId7"/>
    <p:sldId id="259" r:id="rId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EC4C33-57CA-4C49-82C0-26331EA70A97}" type="datetimeFigureOut">
              <a:rPr lang="nl-BE" smtClean="0"/>
              <a:t>25/10/2021</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88223-D71D-D14C-9A15-6F0D6AC5E4E1}" type="slidenum">
              <a:rPr lang="nl-BE" smtClean="0"/>
              <a:t>‹nr.›</a:t>
            </a:fld>
            <a:endParaRPr lang="nl-BE"/>
          </a:p>
        </p:txBody>
      </p:sp>
    </p:spTree>
    <p:extLst>
      <p:ext uri="{BB962C8B-B14F-4D97-AF65-F5344CB8AC3E}">
        <p14:creationId xmlns:p14="http://schemas.microsoft.com/office/powerpoint/2010/main" val="479941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88788223-D71D-D14C-9A15-6F0D6AC5E4E1}" type="slidenum">
              <a:rPr lang="nl-BE" smtClean="0"/>
              <a:t>7</a:t>
            </a:fld>
            <a:endParaRPr lang="nl-BE"/>
          </a:p>
        </p:txBody>
      </p:sp>
    </p:spTree>
    <p:extLst>
      <p:ext uri="{BB962C8B-B14F-4D97-AF65-F5344CB8AC3E}">
        <p14:creationId xmlns:p14="http://schemas.microsoft.com/office/powerpoint/2010/main" val="581468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10/25/21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‹nr.›</a:t>
            </a:fld>
            <a:endParaRPr lang="en-US" sz="1000" dirty="0"/>
          </a:p>
        </p:txBody>
      </p:sp>
    </p:spTree>
    <p:extLst>
      <p:ext uri="{BB962C8B-B14F-4D97-AF65-F5344CB8AC3E}">
        <p14:creationId xmlns:p14="http://schemas.microsoft.com/office/powerpoint/2010/main" val="61738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24672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46689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182492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106985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10/25/21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‹nr.›</a:t>
            </a:fld>
            <a:endParaRPr lang="en-US" dirty="0"/>
          </a:p>
        </p:txBody>
      </p:sp>
    </p:spTree>
    <p:extLst>
      <p:ext uri="{BB962C8B-B14F-4D97-AF65-F5344CB8AC3E}">
        <p14:creationId xmlns:p14="http://schemas.microsoft.com/office/powerpoint/2010/main" val="411495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‹nr.›</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2201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134327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38985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4118944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10/25/21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‹nr.›</a:t>
            </a:fld>
            <a:endParaRPr lang="en-US"/>
          </a:p>
        </p:txBody>
      </p:sp>
    </p:spTree>
    <p:extLst>
      <p:ext uri="{BB962C8B-B14F-4D97-AF65-F5344CB8AC3E}">
        <p14:creationId xmlns:p14="http://schemas.microsoft.com/office/powerpoint/2010/main" val="366131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10/25/21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‹nr.›</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4640197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0481FD1-3A80-D646-A44F-341ADE708808}"/>
              </a:ext>
            </a:extLst>
          </p:cNvPr>
          <p:cNvSpPr>
            <a:spLocks noGrp="1"/>
          </p:cNvSpPr>
          <p:nvPr>
            <p:ph type="ctrTitle"/>
          </p:nvPr>
        </p:nvSpPr>
        <p:spPr>
          <a:xfrm>
            <a:off x="762000" y="743804"/>
            <a:ext cx="4102609" cy="3793482"/>
          </a:xfrm>
        </p:spPr>
        <p:txBody>
          <a:bodyPr anchor="ctr">
            <a:normAutofit/>
          </a:bodyPr>
          <a:lstStyle/>
          <a:p>
            <a:pPr algn="l"/>
            <a:r>
              <a:rPr lang="nl-BE" sz="3200" dirty="0"/>
              <a:t>Professionalisering </a:t>
            </a:r>
          </a:p>
        </p:txBody>
      </p:sp>
      <p:sp>
        <p:nvSpPr>
          <p:cNvPr id="3" name="Ondertitel 2">
            <a:extLst>
              <a:ext uri="{FF2B5EF4-FFF2-40B4-BE49-F238E27FC236}">
                <a16:creationId xmlns:a16="http://schemas.microsoft.com/office/drawing/2014/main" id="{2AF8A9F6-B0D2-314A-9315-EE8794D5DD74}"/>
              </a:ext>
            </a:extLst>
          </p:cNvPr>
          <p:cNvSpPr>
            <a:spLocks noGrp="1"/>
          </p:cNvSpPr>
          <p:nvPr>
            <p:ph type="subTitle" idx="1"/>
          </p:nvPr>
        </p:nvSpPr>
        <p:spPr>
          <a:xfrm>
            <a:off x="762000" y="4691564"/>
            <a:ext cx="4102609" cy="1422631"/>
          </a:xfrm>
        </p:spPr>
        <p:txBody>
          <a:bodyPr>
            <a:normAutofit/>
          </a:bodyPr>
          <a:lstStyle/>
          <a:p>
            <a:pPr algn="l"/>
            <a:r>
              <a:rPr lang="nl-BE" sz="1800" dirty="0"/>
              <a:t>Richtpunt campus Buggenhout</a:t>
            </a:r>
          </a:p>
        </p:txBody>
      </p:sp>
      <p:pic>
        <p:nvPicPr>
          <p:cNvPr id="4" name="Picture 3" descr="Veelkleurige punaises die met een zwarte draad verbonden zijn">
            <a:extLst>
              <a:ext uri="{FF2B5EF4-FFF2-40B4-BE49-F238E27FC236}">
                <a16:creationId xmlns:a16="http://schemas.microsoft.com/office/drawing/2014/main" id="{D95FE23A-5FC2-4E01-BEFD-C6E673D72F26}"/>
              </a:ext>
            </a:extLst>
          </p:cNvPr>
          <p:cNvPicPr>
            <a:picLocks noChangeAspect="1"/>
          </p:cNvPicPr>
          <p:nvPr/>
        </p:nvPicPr>
        <p:blipFill rotWithShape="1">
          <a:blip r:embed="rId2"/>
          <a:srcRect r="33397" b="-1"/>
          <a:stretch/>
        </p:blipFill>
        <p:spPr>
          <a:xfrm>
            <a:off x="5349241" y="10"/>
            <a:ext cx="6842759" cy="6857990"/>
          </a:xfrm>
          <a:prstGeom prst="rect">
            <a:avLst/>
          </a:prstGeom>
        </p:spPr>
      </p:pic>
    </p:spTree>
    <p:extLst>
      <p:ext uri="{BB962C8B-B14F-4D97-AF65-F5344CB8AC3E}">
        <p14:creationId xmlns:p14="http://schemas.microsoft.com/office/powerpoint/2010/main" val="42507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FC15E-8D57-1144-8D14-34CC6F5671D3}"/>
              </a:ext>
            </a:extLst>
          </p:cNvPr>
          <p:cNvSpPr>
            <a:spLocks noGrp="1"/>
          </p:cNvSpPr>
          <p:nvPr>
            <p:ph type="title"/>
          </p:nvPr>
        </p:nvSpPr>
        <p:spPr/>
        <p:txBody>
          <a:bodyPr/>
          <a:lstStyle/>
          <a:p>
            <a:r>
              <a:rPr lang="nl-BE" dirty="0"/>
              <a:t>Visie van de school</a:t>
            </a:r>
          </a:p>
        </p:txBody>
      </p:sp>
      <p:sp>
        <p:nvSpPr>
          <p:cNvPr id="3" name="Tijdelijke aanduiding voor inhoud 2">
            <a:extLst>
              <a:ext uri="{FF2B5EF4-FFF2-40B4-BE49-F238E27FC236}">
                <a16:creationId xmlns:a16="http://schemas.microsoft.com/office/drawing/2014/main" id="{DF8BCF78-D23F-6740-88AD-993E67FA3599}"/>
              </a:ext>
            </a:extLst>
          </p:cNvPr>
          <p:cNvSpPr>
            <a:spLocks noGrp="1"/>
          </p:cNvSpPr>
          <p:nvPr>
            <p:ph idx="1"/>
          </p:nvPr>
        </p:nvSpPr>
        <p:spPr/>
        <p:txBody>
          <a:bodyPr/>
          <a:lstStyle/>
          <a:p>
            <a:pPr marL="0" indent="0">
              <a:buNone/>
            </a:pPr>
            <a:r>
              <a:rPr lang="nl-BE" i="1" dirty="0"/>
              <a:t>Vanuit verbinding en zorg professionele inspanningen leveren om kwalitatief onderwijs  te bieden zodat leerlingen met een sterke voet in de maatschappij te kunnen stappen.</a:t>
            </a:r>
          </a:p>
        </p:txBody>
      </p:sp>
    </p:spTree>
    <p:extLst>
      <p:ext uri="{BB962C8B-B14F-4D97-AF65-F5344CB8AC3E}">
        <p14:creationId xmlns:p14="http://schemas.microsoft.com/office/powerpoint/2010/main" val="2256274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33A058-DA82-494A-BAA9-F10266E5A951}"/>
              </a:ext>
            </a:extLst>
          </p:cNvPr>
          <p:cNvSpPr>
            <a:spLocks noGrp="1"/>
          </p:cNvSpPr>
          <p:nvPr>
            <p:ph type="title"/>
          </p:nvPr>
        </p:nvSpPr>
        <p:spPr/>
        <p:txBody>
          <a:bodyPr/>
          <a:lstStyle/>
          <a:p>
            <a:r>
              <a:rPr lang="nl-BE" dirty="0"/>
              <a:t>Starten vanuit een zelfde referentiekader</a:t>
            </a:r>
          </a:p>
        </p:txBody>
      </p:sp>
      <p:sp>
        <p:nvSpPr>
          <p:cNvPr id="3" name="Tijdelijke aanduiding voor inhoud 2">
            <a:extLst>
              <a:ext uri="{FF2B5EF4-FFF2-40B4-BE49-F238E27FC236}">
                <a16:creationId xmlns:a16="http://schemas.microsoft.com/office/drawing/2014/main" id="{3F53CE3E-B46E-D548-97F9-42596FBC4501}"/>
              </a:ext>
            </a:extLst>
          </p:cNvPr>
          <p:cNvSpPr>
            <a:spLocks noGrp="1"/>
          </p:cNvSpPr>
          <p:nvPr>
            <p:ph idx="1"/>
          </p:nvPr>
        </p:nvSpPr>
        <p:spPr/>
        <p:txBody>
          <a:bodyPr>
            <a:normAutofit lnSpcReduction="10000"/>
          </a:bodyPr>
          <a:lstStyle/>
          <a:p>
            <a:r>
              <a:rPr lang="nl-BE" dirty="0"/>
              <a:t>Praktijkopleiding ASS: autisme centraal?</a:t>
            </a:r>
          </a:p>
          <a:p>
            <a:r>
              <a:rPr lang="nl-BE" dirty="0"/>
              <a:t>NVR </a:t>
            </a:r>
          </a:p>
          <a:p>
            <a:r>
              <a:rPr lang="nl-BE" dirty="0"/>
              <a:t>Cirkel van veerkracht: doca?</a:t>
            </a:r>
          </a:p>
          <a:p>
            <a:r>
              <a:rPr lang="nl-BE" dirty="0"/>
              <a:t>Coöperatieve werkvormen Kagan</a:t>
            </a:r>
            <a:r>
              <a:rPr lang="nl-BE"/>
              <a:t>: eeckout academy?</a:t>
            </a:r>
            <a:endParaRPr lang="nl-BE" dirty="0"/>
          </a:p>
          <a:p>
            <a:r>
              <a:rPr lang="nl-BE" dirty="0"/>
              <a:t>Agressiehantering en preventie : icoba?</a:t>
            </a:r>
          </a:p>
          <a:p>
            <a:r>
              <a:rPr lang="nl-BE" dirty="0"/>
              <a:t>POV: didactisch handelen en vakinhouden: POV</a:t>
            </a:r>
          </a:p>
        </p:txBody>
      </p:sp>
    </p:spTree>
    <p:extLst>
      <p:ext uri="{BB962C8B-B14F-4D97-AF65-F5344CB8AC3E}">
        <p14:creationId xmlns:p14="http://schemas.microsoft.com/office/powerpoint/2010/main" val="253634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D7479C-1B98-8D46-A8EA-831A1F392BBD}"/>
              </a:ext>
            </a:extLst>
          </p:cNvPr>
          <p:cNvSpPr>
            <a:spLocks noGrp="1"/>
          </p:cNvSpPr>
          <p:nvPr>
            <p:ph type="title"/>
          </p:nvPr>
        </p:nvSpPr>
        <p:spPr/>
        <p:txBody>
          <a:bodyPr/>
          <a:lstStyle/>
          <a:p>
            <a:r>
              <a:rPr lang="nl-BE" dirty="0"/>
              <a:t>Vraag </a:t>
            </a:r>
          </a:p>
        </p:txBody>
      </p:sp>
      <p:sp>
        <p:nvSpPr>
          <p:cNvPr id="3" name="Tijdelijke aanduiding voor inhoud 2">
            <a:extLst>
              <a:ext uri="{FF2B5EF4-FFF2-40B4-BE49-F238E27FC236}">
                <a16:creationId xmlns:a16="http://schemas.microsoft.com/office/drawing/2014/main" id="{854E3B25-A9E3-5942-A964-905AC900AA9C}"/>
              </a:ext>
            </a:extLst>
          </p:cNvPr>
          <p:cNvSpPr>
            <a:spLocks noGrp="1"/>
          </p:cNvSpPr>
          <p:nvPr>
            <p:ph idx="1"/>
          </p:nvPr>
        </p:nvSpPr>
        <p:spPr/>
        <p:txBody>
          <a:bodyPr/>
          <a:lstStyle/>
          <a:p>
            <a:r>
              <a:rPr lang="nl-BE" dirty="0"/>
              <a:t>Is het mogelijk om een training te voorzien voor een groep van max. 14 mensen waarbij er specifiek op maat kan gewerkt worden voor de context buitengewoon onderwijs OV3 en OV4 type 3, 9 en basisaanbod? (data zie verder)</a:t>
            </a:r>
          </a:p>
          <a:p>
            <a:pPr lvl="1"/>
            <a:r>
              <a:rPr lang="nl-BE" dirty="0"/>
              <a:t>	We willen als beleidsteam zeker mee voorbereiden om dit als een</a:t>
            </a:r>
            <a:br>
              <a:rPr lang="nl-BE" dirty="0"/>
            </a:br>
            <a:r>
              <a:rPr lang="nl-BE" dirty="0"/>
              <a:t>	sterk verhaal in de wereld te kunnen zetten.</a:t>
            </a:r>
          </a:p>
        </p:txBody>
      </p:sp>
    </p:spTree>
    <p:extLst>
      <p:ext uri="{BB962C8B-B14F-4D97-AF65-F5344CB8AC3E}">
        <p14:creationId xmlns:p14="http://schemas.microsoft.com/office/powerpoint/2010/main" val="121094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0C51CE-CD1B-0345-B4BC-EC6CCFBA971F}"/>
              </a:ext>
            </a:extLst>
          </p:cNvPr>
          <p:cNvSpPr>
            <a:spLocks noGrp="1"/>
          </p:cNvSpPr>
          <p:nvPr>
            <p:ph type="title"/>
          </p:nvPr>
        </p:nvSpPr>
        <p:spPr/>
        <p:txBody>
          <a:bodyPr/>
          <a:lstStyle/>
          <a:p>
            <a:r>
              <a:rPr lang="nl-BE" dirty="0"/>
              <a:t>Vraag</a:t>
            </a:r>
          </a:p>
        </p:txBody>
      </p:sp>
      <p:sp>
        <p:nvSpPr>
          <p:cNvPr id="3" name="Tijdelijke aanduiding voor inhoud 2">
            <a:extLst>
              <a:ext uri="{FF2B5EF4-FFF2-40B4-BE49-F238E27FC236}">
                <a16:creationId xmlns:a16="http://schemas.microsoft.com/office/drawing/2014/main" id="{83DB9769-BE3A-F140-A7AB-F368A8B4533C}"/>
              </a:ext>
            </a:extLst>
          </p:cNvPr>
          <p:cNvSpPr>
            <a:spLocks noGrp="1"/>
          </p:cNvSpPr>
          <p:nvPr>
            <p:ph idx="1"/>
          </p:nvPr>
        </p:nvSpPr>
        <p:spPr/>
        <p:txBody>
          <a:bodyPr/>
          <a:lstStyle/>
          <a:p>
            <a:r>
              <a:rPr lang="nl-BE" dirty="0"/>
              <a:t>Is het mogelijk om een offerte te laten berekenen om de vorming op maat 5 keer te brengen aan een groep van max. 14 personen op verplaatsing (platteput 4 9255 Buggenhout)? </a:t>
            </a:r>
          </a:p>
          <a:p>
            <a:r>
              <a:rPr lang="nl-BE" dirty="0"/>
              <a:t>Is het mogelijk om door te geven wat jullie noden zijn naar lokalen om zo iets te kunnen vorm geven of dat dit zeker bij jullie zelf gegeven moet worden? </a:t>
            </a:r>
          </a:p>
        </p:txBody>
      </p:sp>
    </p:spTree>
    <p:extLst>
      <p:ext uri="{BB962C8B-B14F-4D97-AF65-F5344CB8AC3E}">
        <p14:creationId xmlns:p14="http://schemas.microsoft.com/office/powerpoint/2010/main" val="607592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AB822A-8328-2D4E-B4FB-1B9398394588}"/>
              </a:ext>
            </a:extLst>
          </p:cNvPr>
          <p:cNvSpPr>
            <a:spLocks noGrp="1"/>
          </p:cNvSpPr>
          <p:nvPr>
            <p:ph type="title"/>
          </p:nvPr>
        </p:nvSpPr>
        <p:spPr/>
        <p:txBody>
          <a:bodyPr/>
          <a:lstStyle/>
          <a:p>
            <a:r>
              <a:rPr lang="nl-BE" dirty="0"/>
              <a:t>Opmerking</a:t>
            </a:r>
          </a:p>
        </p:txBody>
      </p:sp>
      <p:sp>
        <p:nvSpPr>
          <p:cNvPr id="3" name="Tijdelijke aanduiding voor inhoud 2">
            <a:extLst>
              <a:ext uri="{FF2B5EF4-FFF2-40B4-BE49-F238E27FC236}">
                <a16:creationId xmlns:a16="http://schemas.microsoft.com/office/drawing/2014/main" id="{6BF36F57-7557-684E-87B2-95621EA9540F}"/>
              </a:ext>
            </a:extLst>
          </p:cNvPr>
          <p:cNvSpPr>
            <a:spLocks noGrp="1"/>
          </p:cNvSpPr>
          <p:nvPr>
            <p:ph idx="1"/>
          </p:nvPr>
        </p:nvSpPr>
        <p:spPr/>
        <p:txBody>
          <a:bodyPr/>
          <a:lstStyle/>
          <a:p>
            <a:r>
              <a:rPr lang="nl-BE" dirty="0"/>
              <a:t>De vormingen zouden doorgaan op evaluatiedagen, dat wil zeggen dat er ook mensen soms klassenraad hebben en dus eventjes uit de vorming moeten, we proberen de klassenraden zeer efficiënt op te bouwen, zodat we dit tot een minimum kunnen herleiden.</a:t>
            </a:r>
          </a:p>
        </p:txBody>
      </p:sp>
    </p:spTree>
    <p:extLst>
      <p:ext uri="{BB962C8B-B14F-4D97-AF65-F5344CB8AC3E}">
        <p14:creationId xmlns:p14="http://schemas.microsoft.com/office/powerpoint/2010/main" val="342929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A618A-62DA-714D-87A4-A2786805A88C}"/>
              </a:ext>
            </a:extLst>
          </p:cNvPr>
          <p:cNvSpPr>
            <a:spLocks noGrp="1"/>
          </p:cNvSpPr>
          <p:nvPr>
            <p:ph type="title"/>
          </p:nvPr>
        </p:nvSpPr>
        <p:spPr/>
        <p:txBody>
          <a:bodyPr/>
          <a:lstStyle/>
          <a:p>
            <a:r>
              <a:rPr lang="nl-BE" dirty="0"/>
              <a:t>Vormingsmomenten grijpen</a:t>
            </a:r>
          </a:p>
        </p:txBody>
      </p:sp>
      <p:graphicFrame>
        <p:nvGraphicFramePr>
          <p:cNvPr id="4" name="Tijdelijke aanduiding voor inhoud 3">
            <a:extLst>
              <a:ext uri="{FF2B5EF4-FFF2-40B4-BE49-F238E27FC236}">
                <a16:creationId xmlns:a16="http://schemas.microsoft.com/office/drawing/2014/main" id="{92C3EFE6-A796-2648-82FB-E9B6F432F8DA}"/>
              </a:ext>
            </a:extLst>
          </p:cNvPr>
          <p:cNvGraphicFramePr>
            <a:graphicFrameLocks noGrp="1"/>
          </p:cNvGraphicFramePr>
          <p:nvPr>
            <p:ph idx="1"/>
            <p:extLst>
              <p:ext uri="{D42A27DB-BD31-4B8C-83A1-F6EECF244321}">
                <p14:modId xmlns:p14="http://schemas.microsoft.com/office/powerpoint/2010/main" val="1032646555"/>
              </p:ext>
            </p:extLst>
          </p:nvPr>
        </p:nvGraphicFramePr>
        <p:xfrm>
          <a:off x="1241160" y="2234278"/>
          <a:ext cx="9278241" cy="3914780"/>
        </p:xfrm>
        <a:graphic>
          <a:graphicData uri="http://schemas.openxmlformats.org/drawingml/2006/table">
            <a:tbl>
              <a:tblPr firstRow="1" firstCol="1" bandRow="1">
                <a:tableStyleId>{5C22544A-7EE6-4342-B048-85BDC9FD1C3A}</a:tableStyleId>
              </a:tblPr>
              <a:tblGrid>
                <a:gridCol w="3092747">
                  <a:extLst>
                    <a:ext uri="{9D8B030D-6E8A-4147-A177-3AD203B41FA5}">
                      <a16:colId xmlns:a16="http://schemas.microsoft.com/office/drawing/2014/main" val="837092342"/>
                    </a:ext>
                  </a:extLst>
                </a:gridCol>
                <a:gridCol w="3092747">
                  <a:extLst>
                    <a:ext uri="{9D8B030D-6E8A-4147-A177-3AD203B41FA5}">
                      <a16:colId xmlns:a16="http://schemas.microsoft.com/office/drawing/2014/main" val="1841203625"/>
                    </a:ext>
                  </a:extLst>
                </a:gridCol>
                <a:gridCol w="3092747">
                  <a:extLst>
                    <a:ext uri="{9D8B030D-6E8A-4147-A177-3AD203B41FA5}">
                      <a16:colId xmlns:a16="http://schemas.microsoft.com/office/drawing/2014/main" val="3539398199"/>
                    </a:ext>
                  </a:extLst>
                </a:gridCol>
              </a:tblGrid>
              <a:tr h="391478">
                <a:tc>
                  <a:txBody>
                    <a:bodyPr/>
                    <a:lstStyle/>
                    <a:p>
                      <a:endParaRPr lang="nl-BE"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Mogelijke data</a:t>
                      </a: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Vraag naar </a:t>
                      </a:r>
                    </a:p>
                  </a:txBody>
                  <a:tcPr marL="68580" marR="68580" marT="0" marB="0"/>
                </a:tc>
                <a:extLst>
                  <a:ext uri="{0D108BD9-81ED-4DB2-BD59-A6C34878D82A}">
                    <a16:rowId xmlns:a16="http://schemas.microsoft.com/office/drawing/2014/main" val="2565296275"/>
                  </a:ext>
                </a:extLst>
              </a:tr>
              <a:tr h="391478">
                <a:tc>
                  <a:txBody>
                    <a:bodyPr/>
                    <a:lstStyle/>
                    <a:p>
                      <a:r>
                        <a:rPr lang="nl-NL" sz="1200" dirty="0">
                          <a:effectLst/>
                        </a:rPr>
                        <a:t>Evaluatiedagen januari 22</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effectLst/>
                        </a:rPr>
                        <a:t>26, 27, 28 januari</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ASS, Kagan, NVR, cirkel van veerkracht,agressie</a:t>
                      </a:r>
                    </a:p>
                  </a:txBody>
                  <a:tcPr marL="68580" marR="68580" marT="0" marB="0"/>
                </a:tc>
                <a:extLst>
                  <a:ext uri="{0D108BD9-81ED-4DB2-BD59-A6C34878D82A}">
                    <a16:rowId xmlns:a16="http://schemas.microsoft.com/office/drawing/2014/main" val="2290668653"/>
                  </a:ext>
                </a:extLst>
              </a:tr>
              <a:tr h="391478">
                <a:tc>
                  <a:txBody>
                    <a:bodyPr/>
                    <a:lstStyle/>
                    <a:p>
                      <a:r>
                        <a:rPr lang="nl-NL" sz="1200" dirty="0">
                          <a:effectLst/>
                        </a:rPr>
                        <a:t>Pedagogische studiedag </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9 februari</a:t>
                      </a:r>
                      <a:endParaRPr lang="nl-BE"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POV, teambuilding</a:t>
                      </a:r>
                    </a:p>
                  </a:txBody>
                  <a:tcPr marL="68580" marR="68580" marT="0" marB="0"/>
                </a:tc>
                <a:extLst>
                  <a:ext uri="{0D108BD9-81ED-4DB2-BD59-A6C34878D82A}">
                    <a16:rowId xmlns:a16="http://schemas.microsoft.com/office/drawing/2014/main" val="3111121869"/>
                  </a:ext>
                </a:extLst>
              </a:tr>
              <a:tr h="391478">
                <a:tc>
                  <a:txBody>
                    <a:bodyPr/>
                    <a:lstStyle/>
                    <a:p>
                      <a:r>
                        <a:rPr lang="nl-NL" sz="1200" dirty="0">
                          <a:effectLst/>
                        </a:rPr>
                        <a:t>Evaluatiedagen juni 22</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22, 23,24 juni</a:t>
                      </a:r>
                      <a:endParaRPr lang="nl-BE"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ASS, Kagan, NVR, cirkel van veerkracht,agressie</a:t>
                      </a:r>
                    </a:p>
                    <a:p>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2509804"/>
                  </a:ext>
                </a:extLst>
              </a:tr>
              <a:tr h="391478">
                <a:tc>
                  <a:txBody>
                    <a:bodyPr/>
                    <a:lstStyle/>
                    <a:p>
                      <a:r>
                        <a:rPr lang="nl-NL" sz="1200">
                          <a:effectLst/>
                        </a:rPr>
                        <a:t>Augustus </a:t>
                      </a:r>
                      <a:endParaRPr lang="nl-BE"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29,30 augustus</a:t>
                      </a:r>
                      <a:endParaRPr lang="nl-BE"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POV, aanvangsbegeleiding</a:t>
                      </a:r>
                    </a:p>
                  </a:txBody>
                  <a:tcPr marL="68580" marR="68580" marT="0" marB="0"/>
                </a:tc>
                <a:extLst>
                  <a:ext uri="{0D108BD9-81ED-4DB2-BD59-A6C34878D82A}">
                    <a16:rowId xmlns:a16="http://schemas.microsoft.com/office/drawing/2014/main" val="2678575865"/>
                  </a:ext>
                </a:extLst>
              </a:tr>
              <a:tr h="391478">
                <a:tc>
                  <a:txBody>
                    <a:bodyPr/>
                    <a:lstStyle/>
                    <a:p>
                      <a:r>
                        <a:rPr lang="nl-NL" sz="1200" dirty="0">
                          <a:effectLst/>
                        </a:rPr>
                        <a:t>Evaluatiedagen september 22</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19, 20, 21 september</a:t>
                      </a:r>
                      <a:endParaRPr lang="nl-BE"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ASS, Kagan, NVR, cirkel van veerkracht,agressie</a:t>
                      </a:r>
                    </a:p>
                    <a:p>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2441937"/>
                  </a:ext>
                </a:extLst>
              </a:tr>
              <a:tr h="391478">
                <a:tc>
                  <a:txBody>
                    <a:bodyPr/>
                    <a:lstStyle/>
                    <a:p>
                      <a:r>
                        <a:rPr lang="nl-NL" sz="1200" dirty="0">
                          <a:effectLst/>
                        </a:rPr>
                        <a:t>Evaluatiedagen januari 23</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effectLst/>
                        </a:rPr>
                        <a:t>25, 26, 27 januari</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ASS, Kagan, NVR, cirkel van veerkracht,agressie</a:t>
                      </a:r>
                    </a:p>
                    <a:p>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9626370"/>
                  </a:ext>
                </a:extLst>
              </a:tr>
              <a:tr h="391478">
                <a:tc>
                  <a:txBody>
                    <a:bodyPr/>
                    <a:lstStyle/>
                    <a:p>
                      <a:r>
                        <a:rPr lang="nl-NL" sz="1200" dirty="0">
                          <a:effectLst/>
                        </a:rPr>
                        <a:t>Pedagogische studiedag </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12 Oktober </a:t>
                      </a:r>
                      <a:r>
                        <a:rPr lang="nl-BE" sz="1200">
                          <a:effectLst/>
                        </a:rPr>
                        <a:t> en 15 maart</a:t>
                      </a:r>
                      <a:endParaRPr lang="nl-BE"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POV, teambuilding</a:t>
                      </a:r>
                    </a:p>
                  </a:txBody>
                  <a:tcPr marL="68580" marR="68580" marT="0" marB="0"/>
                </a:tc>
                <a:extLst>
                  <a:ext uri="{0D108BD9-81ED-4DB2-BD59-A6C34878D82A}">
                    <a16:rowId xmlns:a16="http://schemas.microsoft.com/office/drawing/2014/main" val="2504562678"/>
                  </a:ext>
                </a:extLst>
              </a:tr>
              <a:tr h="391478">
                <a:tc>
                  <a:txBody>
                    <a:bodyPr/>
                    <a:lstStyle/>
                    <a:p>
                      <a:r>
                        <a:rPr lang="nl-NL" sz="1200" dirty="0">
                          <a:effectLst/>
                        </a:rPr>
                        <a:t>Evaluatiedagen juni 23</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effectLst/>
                        </a:rPr>
                        <a:t>26,27,28 juni</a:t>
                      </a: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ASS, Kagan, NVR, cirkel van veerkracht,agressie</a:t>
                      </a:r>
                    </a:p>
                    <a:p>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8067748"/>
                  </a:ext>
                </a:extLst>
              </a:tr>
              <a:tr h="391478">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Evaluatiedagen September 23</a:t>
                      </a: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20,21, 22 september </a:t>
                      </a:r>
                    </a:p>
                  </a:txBody>
                  <a:tcPr marL="68580" marR="68580" marT="0" marB="0"/>
                </a:tc>
                <a:tc>
                  <a:txBody>
                    <a:bodyPr/>
                    <a:lstStyle/>
                    <a:p>
                      <a:r>
                        <a:rPr lang="nl-BE" sz="1200" dirty="0">
                          <a:effectLst/>
                          <a:latin typeface="Calibri" panose="020F0502020204030204" pitchFamily="34" charset="0"/>
                          <a:ea typeface="Calibri" panose="020F0502020204030204" pitchFamily="34" charset="0"/>
                          <a:cs typeface="Times New Roman" panose="02020603050405020304" pitchFamily="18" charset="0"/>
                        </a:rPr>
                        <a:t>ASS, Kagan, NVR, Cirkel van veerkracht, agressie </a:t>
                      </a:r>
                    </a:p>
                  </a:txBody>
                  <a:tcPr marL="68580" marR="68580" marT="0" marB="0"/>
                </a:tc>
                <a:extLst>
                  <a:ext uri="{0D108BD9-81ED-4DB2-BD59-A6C34878D82A}">
                    <a16:rowId xmlns:a16="http://schemas.microsoft.com/office/drawing/2014/main" val="127759981"/>
                  </a:ext>
                </a:extLst>
              </a:tr>
            </a:tbl>
          </a:graphicData>
        </a:graphic>
      </p:graphicFrame>
    </p:spTree>
    <p:extLst>
      <p:ext uri="{BB962C8B-B14F-4D97-AF65-F5344CB8AC3E}">
        <p14:creationId xmlns:p14="http://schemas.microsoft.com/office/powerpoint/2010/main" val="3696077549"/>
      </p:ext>
    </p:extLst>
  </p:cSld>
  <p:clrMapOvr>
    <a:masterClrMapping/>
  </p:clrMapOvr>
</p:sld>
</file>

<file path=ppt/theme/theme1.xml><?xml version="1.0" encoding="utf-8"?>
<a:theme xmlns:a="http://schemas.openxmlformats.org/drawingml/2006/main" name="PrismaticVTI">
  <a:themeElements>
    <a:clrScheme name="AnalogousFromDarkSeedLeftStep">
      <a:dk1>
        <a:srgbClr val="000000"/>
      </a:dk1>
      <a:lt1>
        <a:srgbClr val="FFFFFF"/>
      </a:lt1>
      <a:dk2>
        <a:srgbClr val="301D1B"/>
      </a:dk2>
      <a:lt2>
        <a:srgbClr val="F2F0F3"/>
      </a:lt2>
      <a:accent1>
        <a:srgbClr val="71B230"/>
      </a:accent1>
      <a:accent2>
        <a:srgbClr val="9CA722"/>
      </a:accent2>
      <a:accent3>
        <a:srgbClr val="C89837"/>
      </a:accent3>
      <a:accent4>
        <a:srgbClr val="C44F28"/>
      </a:accent4>
      <a:accent5>
        <a:srgbClr val="D63A54"/>
      </a:accent5>
      <a:accent6>
        <a:srgbClr val="C42883"/>
      </a:accent6>
      <a:hlink>
        <a:srgbClr val="C04343"/>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393</Words>
  <Application>Microsoft Macintosh PowerPoint</Application>
  <PresentationFormat>Breedbeeld</PresentationFormat>
  <Paragraphs>50</Paragraphs>
  <Slides>7</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Aharoni</vt:lpstr>
      <vt:lpstr>Arial</vt:lpstr>
      <vt:lpstr>Avenir Next LT Pro</vt:lpstr>
      <vt:lpstr>Calibri</vt:lpstr>
      <vt:lpstr>PrismaticVTI</vt:lpstr>
      <vt:lpstr>Professionalisering </vt:lpstr>
      <vt:lpstr>Visie van de school</vt:lpstr>
      <vt:lpstr>Starten vanuit een zelfde referentiekader</vt:lpstr>
      <vt:lpstr>Vraag </vt:lpstr>
      <vt:lpstr>Vraag</vt:lpstr>
      <vt:lpstr>Opmerking</vt:lpstr>
      <vt:lpstr>Vormingsmomenten grijpen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Professionalisering </dc:title>
  <dc:creator>Jolien Roef</dc:creator>
  <cp:lastModifiedBy>Jolien Roef</cp:lastModifiedBy>
  <cp:revision>5</cp:revision>
  <dcterms:created xsi:type="dcterms:W3CDTF">2021-10-25T12:54:37Z</dcterms:created>
  <dcterms:modified xsi:type="dcterms:W3CDTF">2021-10-25T13:28:33Z</dcterms:modified>
</cp:coreProperties>
</file>