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3" r:id="rId2"/>
    <p:sldId id="256" r:id="rId3"/>
    <p:sldId id="264" r:id="rId4"/>
    <p:sldId id="261" r:id="rId5"/>
    <p:sldId id="265" r:id="rId6"/>
    <p:sldId id="266" r:id="rId7"/>
    <p:sldId id="262" r:id="rId8"/>
    <p:sldId id="267" r:id="rId9"/>
    <p:sldId id="277" r:id="rId10"/>
    <p:sldId id="268" r:id="rId11"/>
    <p:sldId id="270" r:id="rId12"/>
    <p:sldId id="273" r:id="rId13"/>
    <p:sldId id="274" r:id="rId14"/>
    <p:sldId id="275" r:id="rId15"/>
    <p:sldId id="269" r:id="rId16"/>
    <p:sldId id="258" r:id="rId17"/>
  </p:sldIdLst>
  <p:sldSz cx="9144000" cy="6858000" type="screen4x3"/>
  <p:notesSz cx="6669088"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64" autoAdjust="0"/>
  </p:normalViewPr>
  <p:slideViewPr>
    <p:cSldViewPr showGuides="1">
      <p:cViewPr varScale="1">
        <p:scale>
          <a:sx n="51" d="100"/>
          <a:sy n="51" d="100"/>
        </p:scale>
        <p:origin x="19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5059DEBE-0136-4EDB-9480-3F176FC10058}" type="datetimeFigureOut">
              <a:rPr lang="nl-BE" smtClean="0"/>
              <a:pPr/>
              <a:t>10/03/2017</a:t>
            </a:fld>
            <a:endParaRPr lang="nl-BE"/>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D9D7969B-913E-4034-A688-8A084742AA1B}" type="slidenum">
              <a:rPr lang="nl-BE" smtClean="0"/>
              <a:pPr/>
              <a:t>‹nr.›</a:t>
            </a:fld>
            <a:endParaRPr lang="nl-BE"/>
          </a:p>
        </p:txBody>
      </p:sp>
    </p:spTree>
    <p:extLst>
      <p:ext uri="{BB962C8B-B14F-4D97-AF65-F5344CB8AC3E}">
        <p14:creationId xmlns:p14="http://schemas.microsoft.com/office/powerpoint/2010/main" val="161313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1</a:t>
            </a:fld>
            <a:endParaRPr lang="nl-BE"/>
          </a:p>
        </p:txBody>
      </p:sp>
    </p:spTree>
    <p:extLst>
      <p:ext uri="{BB962C8B-B14F-4D97-AF65-F5344CB8AC3E}">
        <p14:creationId xmlns:p14="http://schemas.microsoft.com/office/powerpoint/2010/main" val="308979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10</a:t>
            </a:fld>
            <a:endParaRPr lang="nl-BE"/>
          </a:p>
        </p:txBody>
      </p:sp>
    </p:spTree>
    <p:extLst>
      <p:ext uri="{BB962C8B-B14F-4D97-AF65-F5344CB8AC3E}">
        <p14:creationId xmlns:p14="http://schemas.microsoft.com/office/powerpoint/2010/main" val="156265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11</a:t>
            </a:fld>
            <a:endParaRPr lang="nl-BE"/>
          </a:p>
        </p:txBody>
      </p:sp>
    </p:spTree>
    <p:extLst>
      <p:ext uri="{BB962C8B-B14F-4D97-AF65-F5344CB8AC3E}">
        <p14:creationId xmlns:p14="http://schemas.microsoft.com/office/powerpoint/2010/main" val="118845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err="1" smtClean="0">
                <a:solidFill>
                  <a:schemeClr val="tx1"/>
                </a:solidFill>
                <a:effectLst/>
                <a:latin typeface="+mn-lt"/>
                <a:ea typeface="+mn-ea"/>
                <a:cs typeface="+mn-cs"/>
              </a:rPr>
              <a:t>Spouwmes</a:t>
            </a:r>
            <a:endParaRPr lang="nl-NL" sz="1200" b="1"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Direct achter het zaagblad, bij de opgaande kant van het zaagblad, zit het </a:t>
            </a:r>
            <a:r>
              <a:rPr lang="nl-NL" sz="1200" b="0" i="0" kern="1200" dirty="0" err="1" smtClean="0">
                <a:solidFill>
                  <a:schemeClr val="tx1"/>
                </a:solidFill>
                <a:effectLst/>
                <a:latin typeface="+mn-lt"/>
                <a:ea typeface="+mn-ea"/>
                <a:cs typeface="+mn-cs"/>
              </a:rPr>
              <a:t>spouwmes</a:t>
            </a:r>
            <a:r>
              <a:rPr lang="nl-NL" sz="1200" b="0" i="0" kern="1200" dirty="0" smtClean="0">
                <a:solidFill>
                  <a:schemeClr val="tx1"/>
                </a:solidFill>
                <a:effectLst/>
                <a:latin typeface="+mn-lt"/>
                <a:ea typeface="+mn-ea"/>
                <a:cs typeface="+mn-cs"/>
              </a:rPr>
              <a:t>. De functie van het </a:t>
            </a:r>
            <a:r>
              <a:rPr lang="nl-NL" sz="1200" b="1" i="0" kern="1200" dirty="0" err="1" smtClean="0">
                <a:solidFill>
                  <a:schemeClr val="tx1"/>
                </a:solidFill>
                <a:effectLst/>
                <a:latin typeface="+mn-lt"/>
                <a:ea typeface="+mn-ea"/>
                <a:cs typeface="+mn-cs"/>
              </a:rPr>
              <a:t>spouwmes</a:t>
            </a:r>
            <a:r>
              <a:rPr lang="nl-NL" sz="1200" b="0" i="0" kern="1200" dirty="0" smtClean="0">
                <a:solidFill>
                  <a:schemeClr val="tx1"/>
                </a:solidFill>
                <a:effectLst/>
                <a:latin typeface="+mn-lt"/>
                <a:ea typeface="+mn-ea"/>
                <a:cs typeface="+mn-cs"/>
              </a:rPr>
              <a:t> is om te voorkomen dat de tanden van het opgaande deel van het zaagblad het werkstuk optillen en op deze manier van het zaagblad af lanceren. Dit gebeurt vooral als je het werkstuk per ongeluk draait waardoor het zaagblad klem komt te zitten in het werkstuk.</a:t>
            </a:r>
          </a:p>
          <a:p>
            <a:r>
              <a:rPr lang="nl-NL" sz="1200" b="0" i="0" kern="1200" dirty="0" smtClean="0">
                <a:solidFill>
                  <a:schemeClr val="tx1"/>
                </a:solidFill>
                <a:effectLst/>
                <a:latin typeface="+mn-lt"/>
                <a:ea typeface="+mn-ea"/>
                <a:cs typeface="+mn-cs"/>
              </a:rPr>
              <a:t>Het </a:t>
            </a:r>
            <a:r>
              <a:rPr lang="nl-NL" sz="1200" b="0" i="0" kern="1200" dirty="0" err="1" smtClean="0">
                <a:solidFill>
                  <a:schemeClr val="tx1"/>
                </a:solidFill>
                <a:effectLst/>
                <a:latin typeface="+mn-lt"/>
                <a:ea typeface="+mn-ea"/>
                <a:cs typeface="+mn-cs"/>
              </a:rPr>
              <a:t>spouwmes</a:t>
            </a:r>
            <a:r>
              <a:rPr lang="nl-NL" sz="1200" b="0" i="0" kern="1200" dirty="0" smtClean="0">
                <a:solidFill>
                  <a:schemeClr val="tx1"/>
                </a:solidFill>
                <a:effectLst/>
                <a:latin typeface="+mn-lt"/>
                <a:ea typeface="+mn-ea"/>
                <a:cs typeface="+mn-cs"/>
              </a:rPr>
              <a:t> is van glad staal, even dik of net een beetje dunner dan het zaagblad, en volgt de kromming van het zaagblad. Tussen zaagblad en het </a:t>
            </a:r>
            <a:r>
              <a:rPr lang="nl-NL" sz="1200" b="0" i="0" kern="1200" dirty="0" err="1" smtClean="0">
                <a:solidFill>
                  <a:schemeClr val="tx1"/>
                </a:solidFill>
                <a:effectLst/>
                <a:latin typeface="+mn-lt"/>
                <a:ea typeface="+mn-ea"/>
                <a:cs typeface="+mn-cs"/>
              </a:rPr>
              <a:t>spouwmes</a:t>
            </a:r>
            <a:r>
              <a:rPr lang="nl-NL" sz="1200" b="0" i="0" kern="1200" dirty="0" smtClean="0">
                <a:solidFill>
                  <a:schemeClr val="tx1"/>
                </a:solidFill>
                <a:effectLst/>
                <a:latin typeface="+mn-lt"/>
                <a:ea typeface="+mn-ea"/>
                <a:cs typeface="+mn-cs"/>
              </a:rPr>
              <a:t> zit hierdoor een min of meer constante spleet van ongeveer 2-5 mm. De bovenkant van het </a:t>
            </a:r>
            <a:r>
              <a:rPr lang="nl-NL" sz="1200" b="0" i="0" kern="1200" dirty="0" err="1" smtClean="0">
                <a:solidFill>
                  <a:schemeClr val="tx1"/>
                </a:solidFill>
                <a:effectLst/>
                <a:latin typeface="+mn-lt"/>
                <a:ea typeface="+mn-ea"/>
                <a:cs typeface="+mn-cs"/>
              </a:rPr>
              <a:t>spouwmes</a:t>
            </a:r>
            <a:r>
              <a:rPr lang="nl-NL" sz="1200" b="0" i="0" kern="1200" dirty="0" smtClean="0">
                <a:solidFill>
                  <a:schemeClr val="tx1"/>
                </a:solidFill>
                <a:effectLst/>
                <a:latin typeface="+mn-lt"/>
                <a:ea typeface="+mn-ea"/>
                <a:cs typeface="+mn-cs"/>
              </a:rPr>
              <a:t> zit 1 tot 3 millimeter onder de bovenkant van het zaagblad. Op die manier is het toch mogelijk een sleuf in hout te zagen.</a:t>
            </a:r>
          </a:p>
          <a:p>
            <a:endParaRPr lang="nl-BE"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12</a:t>
            </a:fld>
            <a:endParaRPr lang="nl-BE"/>
          </a:p>
        </p:txBody>
      </p:sp>
    </p:spTree>
    <p:extLst>
      <p:ext uri="{BB962C8B-B14F-4D97-AF65-F5344CB8AC3E}">
        <p14:creationId xmlns:p14="http://schemas.microsoft.com/office/powerpoint/2010/main" val="3116568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13</a:t>
            </a:fld>
            <a:endParaRPr lang="nl-BE"/>
          </a:p>
        </p:txBody>
      </p:sp>
    </p:spTree>
    <p:extLst>
      <p:ext uri="{BB962C8B-B14F-4D97-AF65-F5344CB8AC3E}">
        <p14:creationId xmlns:p14="http://schemas.microsoft.com/office/powerpoint/2010/main" val="311656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14</a:t>
            </a:fld>
            <a:endParaRPr lang="nl-BE"/>
          </a:p>
        </p:txBody>
      </p:sp>
    </p:spTree>
    <p:extLst>
      <p:ext uri="{BB962C8B-B14F-4D97-AF65-F5344CB8AC3E}">
        <p14:creationId xmlns:p14="http://schemas.microsoft.com/office/powerpoint/2010/main" val="311656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15</a:t>
            </a:fld>
            <a:endParaRPr lang="nl-NL"/>
          </a:p>
        </p:txBody>
      </p:sp>
    </p:spTree>
    <p:extLst>
      <p:ext uri="{BB962C8B-B14F-4D97-AF65-F5344CB8AC3E}">
        <p14:creationId xmlns:p14="http://schemas.microsoft.com/office/powerpoint/2010/main" val="187232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16</a:t>
            </a:fld>
            <a:endParaRPr lang="nl-NL"/>
          </a:p>
        </p:txBody>
      </p:sp>
    </p:spTree>
    <p:extLst>
      <p:ext uri="{BB962C8B-B14F-4D97-AF65-F5344CB8AC3E}">
        <p14:creationId xmlns:p14="http://schemas.microsoft.com/office/powerpoint/2010/main" val="335759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2</a:t>
            </a:fld>
            <a:endParaRPr lang="nl-BE"/>
          </a:p>
        </p:txBody>
      </p:sp>
    </p:spTree>
    <p:extLst>
      <p:ext uri="{BB962C8B-B14F-4D97-AF65-F5344CB8AC3E}">
        <p14:creationId xmlns:p14="http://schemas.microsoft.com/office/powerpoint/2010/main" val="307059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Elektrisch handgereedschap is gereedschap dat in de hand wordt gehouden en dat met een externe krachtbron wordt aangedreven, dus niet met je eigen kracht. Door de externe aandrijving ontstaan er specifieke gevaren/risico’s, waartegen je je moet beschermen. </a:t>
            </a:r>
            <a:r>
              <a:rPr lang="nl-BE" dirty="0" smtClean="0"/>
              <a:t>http://www.arbeidsveiligheid.net/veiligheidsartikelen/het-gebruik-van-handgereedschap</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Het is aangewezen voor het gebruik de veiligheidsinstructies en alle andere voorschriften grondig te lezen en deze te bewaren. Wanneer deze</a:t>
            </a:r>
          </a:p>
          <a:p>
            <a:r>
              <a:rPr lang="nl-NL" sz="1200" b="0" i="0" u="none" strike="noStrike" kern="1200" baseline="0" dirty="0" smtClean="0">
                <a:solidFill>
                  <a:schemeClr val="tx1"/>
                </a:solidFill>
                <a:latin typeface="+mn-lt"/>
                <a:ea typeface="+mn-ea"/>
                <a:cs typeface="+mn-cs"/>
              </a:rPr>
              <a:t>niet in acht worden genomen, kan dit een elektrische schok, brand of ernstig letsel tot gevolg hebben.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3</a:t>
            </a:fld>
            <a:endParaRPr lang="nl-BE"/>
          </a:p>
        </p:txBody>
      </p:sp>
    </p:spTree>
    <p:extLst>
      <p:ext uri="{BB962C8B-B14F-4D97-AF65-F5344CB8AC3E}">
        <p14:creationId xmlns:p14="http://schemas.microsoft.com/office/powerpoint/2010/main" val="156871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sz="1200" b="0" i="0" u="none" strike="noStrike" kern="1200" baseline="0" dirty="0" smtClean="0">
              <a:solidFill>
                <a:schemeClr val="tx1"/>
              </a:solidFill>
              <a:latin typeface="+mn-lt"/>
              <a:ea typeface="+mn-ea"/>
              <a:cs typeface="+mn-cs"/>
            </a:endParaRPr>
          </a:p>
          <a:p>
            <a:r>
              <a:rPr lang="nl-NL" sz="1200" b="1" i="0" u="none" strike="noStrike" kern="1200" baseline="0" dirty="0" smtClean="0">
                <a:solidFill>
                  <a:schemeClr val="tx1"/>
                </a:solidFill>
                <a:latin typeface="+mn-lt"/>
                <a:ea typeface="+mn-ea"/>
                <a:cs typeface="+mn-cs"/>
              </a:rPr>
              <a:t>ELEKTRISCHE RISICO’S </a:t>
            </a:r>
          </a:p>
          <a:p>
            <a:r>
              <a:rPr lang="nl-NL" sz="1000" b="0" i="0" u="none" strike="noStrike" kern="1200" baseline="0" dirty="0" smtClean="0">
                <a:solidFill>
                  <a:schemeClr val="tx1"/>
                </a:solidFill>
                <a:latin typeface="+mn-lt"/>
                <a:ea typeface="+mn-ea"/>
                <a:cs typeface="+mn-cs"/>
              </a:rPr>
              <a:t>Veel ongelukken met elektriciteit worden veroorzaakt door kapotte elektrische kabels, verlengsnoeren, stekkers en stopcontacten.</a:t>
            </a:r>
          </a:p>
          <a:p>
            <a:r>
              <a:rPr lang="nl-NL" sz="1000" b="0" i="0" u="none" strike="noStrike" kern="1200" baseline="0" dirty="0" smtClean="0">
                <a:solidFill>
                  <a:schemeClr val="tx1"/>
                </a:solidFill>
                <a:latin typeface="+mn-lt"/>
                <a:ea typeface="+mn-ea"/>
                <a:cs typeface="+mn-cs"/>
              </a:rPr>
              <a:t>Inspecteer of het gereedschap in goede staat is. </a:t>
            </a:r>
          </a:p>
          <a:p>
            <a:pPr marL="0" marR="0" indent="0" algn="l" defTabSz="914400" rtl="0" eaLnBrk="1" fontAlgn="auto" latinLnBrk="0" hangingPunct="1">
              <a:lnSpc>
                <a:spcPct val="100000"/>
              </a:lnSpc>
              <a:spcBef>
                <a:spcPts val="0"/>
              </a:spcBef>
              <a:spcAft>
                <a:spcPts val="0"/>
              </a:spcAft>
              <a:buClrTx/>
              <a:buSzTx/>
              <a:buFontTx/>
              <a:buNone/>
              <a:tabLst/>
              <a:defRPr/>
            </a:pPr>
            <a:r>
              <a:rPr lang="nl-NL" sz="1000" b="1" i="0" u="none" strike="noStrike" kern="1200" baseline="0" dirty="0" smtClean="0">
                <a:solidFill>
                  <a:schemeClr val="tx1"/>
                </a:solidFill>
                <a:latin typeface="+mn-lt"/>
                <a:ea typeface="+mn-ea"/>
                <a:cs typeface="+mn-cs"/>
              </a:rPr>
              <a:t>Wat kan er zo allemaal beschadigd of kapot zijn?</a:t>
            </a:r>
          </a:p>
          <a:p>
            <a:r>
              <a:rPr lang="nl-NL" sz="1000" b="0" i="0" u="none" strike="noStrike" kern="1200" baseline="0" dirty="0" smtClean="0">
                <a:solidFill>
                  <a:schemeClr val="tx1"/>
                </a:solidFill>
                <a:latin typeface="+mn-lt"/>
                <a:ea typeface="+mn-ea"/>
                <a:cs typeface="+mn-cs"/>
              </a:rPr>
              <a:t>Zijn er blootliggende kabelkernen te zien? </a:t>
            </a:r>
          </a:p>
          <a:p>
            <a:r>
              <a:rPr lang="nl-NL" sz="1000" b="0" i="0" u="none" strike="noStrike" kern="1200" baseline="0" dirty="0" smtClean="0">
                <a:solidFill>
                  <a:schemeClr val="tx1"/>
                </a:solidFill>
                <a:latin typeface="+mn-lt"/>
                <a:ea typeface="+mn-ea"/>
                <a:cs typeface="+mn-cs"/>
              </a:rPr>
              <a:t>Is de kabel onbeschadigd, zonder sneden of schuurplekken? </a:t>
            </a:r>
          </a:p>
          <a:p>
            <a:r>
              <a:rPr lang="nl-NL" sz="1000" b="0" i="0" u="none" strike="noStrike" kern="1200" baseline="0" dirty="0" smtClean="0">
                <a:solidFill>
                  <a:schemeClr val="tx1"/>
                </a:solidFill>
                <a:latin typeface="+mn-lt"/>
                <a:ea typeface="+mn-ea"/>
                <a:cs typeface="+mn-cs"/>
              </a:rPr>
              <a:t>Is de stekker in goede staat, d.w.z. is de buitenkant niet gescheurd en zijn de polen niet verbogen? </a:t>
            </a:r>
          </a:p>
          <a:p>
            <a:r>
              <a:rPr lang="nl-NL" sz="1000" b="0" i="0" u="none" strike="noStrike" kern="1200" baseline="0" dirty="0" smtClean="0">
                <a:solidFill>
                  <a:schemeClr val="tx1"/>
                </a:solidFill>
                <a:latin typeface="+mn-lt"/>
                <a:ea typeface="+mn-ea"/>
                <a:cs typeface="+mn-cs"/>
              </a:rPr>
              <a:t>Is de kabel met plakband of op andere wijze onprofessioneel gerepareerd? </a:t>
            </a:r>
          </a:p>
          <a:p>
            <a:r>
              <a:rPr lang="nl-NL" sz="1000" b="0" i="0" u="none" strike="noStrike" kern="1200" baseline="0" dirty="0" smtClean="0">
                <a:solidFill>
                  <a:schemeClr val="tx1"/>
                </a:solidFill>
                <a:latin typeface="+mn-lt"/>
                <a:ea typeface="+mn-ea"/>
                <a:cs typeface="+mn-cs"/>
              </a:rPr>
              <a:t>Is de behuizing van het gereedschap onbeschadigd? </a:t>
            </a:r>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4</a:t>
            </a:fld>
            <a:endParaRPr lang="nl-BE"/>
          </a:p>
        </p:txBody>
      </p:sp>
    </p:spTree>
    <p:extLst>
      <p:ext uri="{BB962C8B-B14F-4D97-AF65-F5344CB8AC3E}">
        <p14:creationId xmlns:p14="http://schemas.microsoft.com/office/powerpoint/2010/main" val="178551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000" b="1" dirty="0" smtClean="0"/>
              <a:t>BRAND</a:t>
            </a:r>
          </a:p>
          <a:p>
            <a:pPr marL="0" marR="0" lvl="1" indent="0" algn="l" defTabSz="914400" rtl="0" eaLnBrk="1" fontAlgn="auto" latinLnBrk="0" hangingPunct="1">
              <a:lnSpc>
                <a:spcPct val="100000"/>
              </a:lnSpc>
              <a:spcBef>
                <a:spcPts val="0"/>
              </a:spcBef>
              <a:spcAft>
                <a:spcPts val="0"/>
              </a:spcAft>
              <a:buClrTx/>
              <a:buSzTx/>
              <a:buFontTx/>
              <a:buNone/>
              <a:tabLst/>
              <a:defRPr/>
            </a:pPr>
            <a:r>
              <a:rPr lang="nl-NL" sz="3200" dirty="0" smtClean="0"/>
              <a:t>Een elektrisch defect ligt in ons land aan de basis van 1 op 3 branden. Vrijwel alle elektrische apparaten produceren warmte. Daardoor kan brand ontstaan. </a:t>
            </a:r>
          </a:p>
          <a:p>
            <a:endParaRPr lang="nl-BE" sz="1000" b="1" dirty="0" smtClean="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5</a:t>
            </a:fld>
            <a:endParaRPr lang="nl-BE"/>
          </a:p>
        </p:txBody>
      </p:sp>
    </p:spTree>
    <p:extLst>
      <p:ext uri="{BB962C8B-B14F-4D97-AF65-F5344CB8AC3E}">
        <p14:creationId xmlns:p14="http://schemas.microsoft.com/office/powerpoint/2010/main" val="178551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000" b="1" dirty="0" smtClean="0"/>
              <a:t>ERNSTIG</a:t>
            </a:r>
            <a:r>
              <a:rPr lang="nl-BE" sz="1000" b="1" baseline="0" dirty="0" smtClean="0"/>
              <a:t> LETSEL</a:t>
            </a:r>
          </a:p>
          <a:p>
            <a:r>
              <a:rPr lang="nl-NL" sz="1200" b="0" i="0" u="none" strike="noStrike" kern="1200" baseline="0" dirty="0" smtClean="0">
                <a:solidFill>
                  <a:schemeClr val="tx1"/>
                </a:solidFill>
                <a:latin typeface="+mn-lt"/>
                <a:ea typeface="+mn-ea"/>
                <a:cs typeface="+mn-cs"/>
              </a:rPr>
              <a:t>Wees alert, let goed op wat u doet en ga verstandig te werk bij het gebruik van het elektrisch gereedschap. Gebruik het</a:t>
            </a:r>
          </a:p>
          <a:p>
            <a:r>
              <a:rPr lang="nl-NL" sz="1200" b="0" i="0" u="none" strike="noStrike" kern="1200" baseline="0" dirty="0" smtClean="0">
                <a:solidFill>
                  <a:schemeClr val="tx1"/>
                </a:solidFill>
                <a:latin typeface="+mn-lt"/>
                <a:ea typeface="+mn-ea"/>
                <a:cs typeface="+mn-cs"/>
              </a:rPr>
              <a:t>gereedschap niet wanneer u moe bent of onder invloed staat van drugs, alcohol of medicijnen. Een moment van</a:t>
            </a:r>
          </a:p>
          <a:p>
            <a:r>
              <a:rPr lang="nl-NL" sz="1200" b="0" i="0" u="none" strike="noStrike" kern="1200" baseline="0" dirty="0" smtClean="0">
                <a:solidFill>
                  <a:schemeClr val="tx1"/>
                </a:solidFill>
                <a:latin typeface="+mn-lt"/>
                <a:ea typeface="+mn-ea"/>
                <a:cs typeface="+mn-cs"/>
              </a:rPr>
              <a:t>onoplettendheid bij het gebruik van het gereedschap kan tot </a:t>
            </a:r>
            <a:r>
              <a:rPr lang="nl-BE" sz="1200" b="0" i="0" u="none" strike="noStrike" kern="1200" baseline="0" dirty="0" smtClean="0">
                <a:solidFill>
                  <a:schemeClr val="tx1"/>
                </a:solidFill>
                <a:latin typeface="+mn-lt"/>
                <a:ea typeface="+mn-ea"/>
                <a:cs typeface="+mn-cs"/>
              </a:rPr>
              <a:t>ernstige verwondingen leiden.</a:t>
            </a:r>
          </a:p>
          <a:p>
            <a:r>
              <a:rPr lang="nl-NL" sz="1200" b="0" i="0" u="none" strike="noStrike" kern="1200" baseline="0" dirty="0" smtClean="0">
                <a:solidFill>
                  <a:schemeClr val="tx1"/>
                </a:solidFill>
                <a:latin typeface="+mn-lt"/>
                <a:ea typeface="+mn-ea"/>
                <a:cs typeface="+mn-cs"/>
              </a:rPr>
              <a:t>Draag geschikte kleding. Hou haren, kleding en handschoenen uit de buurt van bewegende delen.</a:t>
            </a:r>
          </a:p>
          <a:p>
            <a:r>
              <a:rPr lang="nl-BE" sz="1200" b="0" i="0" u="none" strike="noStrike" kern="1200" baseline="0" dirty="0" smtClean="0">
                <a:solidFill>
                  <a:schemeClr val="tx1"/>
                </a:solidFill>
                <a:latin typeface="+mn-lt"/>
                <a:ea typeface="+mn-ea"/>
                <a:cs typeface="+mn-cs"/>
              </a:rPr>
              <a:t>Loshangende haren, kleding en sieraden kunnen door bewegende delen worden meegenomen.</a:t>
            </a:r>
            <a:endParaRPr lang="nl-BE" sz="1000"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6</a:t>
            </a:fld>
            <a:endParaRPr lang="nl-BE"/>
          </a:p>
        </p:txBody>
      </p:sp>
    </p:spTree>
    <p:extLst>
      <p:ext uri="{BB962C8B-B14F-4D97-AF65-F5344CB8AC3E}">
        <p14:creationId xmlns:p14="http://schemas.microsoft.com/office/powerpoint/2010/main" val="178551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7</a:t>
            </a:fld>
            <a:endParaRPr lang="nl-BE"/>
          </a:p>
        </p:txBody>
      </p:sp>
    </p:spTree>
    <p:extLst>
      <p:ext uri="{BB962C8B-B14F-4D97-AF65-F5344CB8AC3E}">
        <p14:creationId xmlns:p14="http://schemas.microsoft.com/office/powerpoint/2010/main" val="395455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8</a:t>
            </a:fld>
            <a:endParaRPr lang="nl-BE"/>
          </a:p>
        </p:txBody>
      </p:sp>
    </p:spTree>
    <p:extLst>
      <p:ext uri="{BB962C8B-B14F-4D97-AF65-F5344CB8AC3E}">
        <p14:creationId xmlns:p14="http://schemas.microsoft.com/office/powerpoint/2010/main" val="15626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9D7969B-913E-4034-A688-8A084742AA1B}" type="slidenum">
              <a:rPr lang="nl-BE" smtClean="0"/>
              <a:pPr/>
              <a:t>9</a:t>
            </a:fld>
            <a:endParaRPr lang="nl-BE"/>
          </a:p>
        </p:txBody>
      </p:sp>
    </p:spTree>
    <p:extLst>
      <p:ext uri="{BB962C8B-B14F-4D97-AF65-F5344CB8AC3E}">
        <p14:creationId xmlns:p14="http://schemas.microsoft.com/office/powerpoint/2010/main" val="15626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3A3C11FE-1449-4193-B8AE-001D9CF917C8}" type="datetimeFigureOut">
              <a:rPr lang="nl-BE" smtClean="0"/>
              <a:pPr/>
              <a:t>10/03/2017</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A8B6B9E-EF7B-4702-B28E-73BCE34F2565}"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BE"/>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1" descr="WMD-logo_def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5272" y="5643578"/>
            <a:ext cx="1177179" cy="992133"/>
          </a:xfrm>
          <a:prstGeom prst="rect">
            <a:avLst/>
          </a:prstGeom>
        </p:spPr>
      </p:pic>
      <p:cxnSp>
        <p:nvCxnSpPr>
          <p:cNvPr id="12" name="Rechte verbindingslijn 11"/>
          <p:cNvCxnSpPr/>
          <p:nvPr/>
        </p:nvCxnSpPr>
        <p:spPr>
          <a:xfrm rot="5400000">
            <a:off x="-2786090" y="3429000"/>
            <a:ext cx="6858000" cy="0"/>
          </a:xfrm>
          <a:prstGeom prst="line">
            <a:avLst/>
          </a:prstGeom>
          <a:ln w="25400">
            <a:solidFill>
              <a:srgbClr val="0C9BC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a:off x="-3643370" y="3357562"/>
            <a:ext cx="8001056" cy="0"/>
          </a:xfrm>
          <a:prstGeom prst="line">
            <a:avLst/>
          </a:prstGeom>
          <a:ln w="25400">
            <a:solidFill>
              <a:srgbClr val="E84E4F"/>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rot="5400000">
            <a:off x="-3490970" y="3509962"/>
            <a:ext cx="8001056" cy="0"/>
          </a:xfrm>
          <a:prstGeom prst="line">
            <a:avLst/>
          </a:prstGeom>
          <a:ln w="25400">
            <a:solidFill>
              <a:srgbClr val="B0C81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intranet/wmd/wil-je-meer-weten/aankoop/instructiekaarte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fgeronde rechthoek 8"/>
          <p:cNvSpPr/>
          <p:nvPr/>
        </p:nvSpPr>
        <p:spPr>
          <a:xfrm>
            <a:off x="1428728" y="3786190"/>
            <a:ext cx="5429288"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5214942" y="2921168"/>
            <a:ext cx="3429024" cy="923330"/>
          </a:xfrm>
          <a:prstGeom prst="rect">
            <a:avLst/>
          </a:prstGeom>
          <a:noFill/>
        </p:spPr>
        <p:txBody>
          <a:bodyPr wrap="square" rtlCol="0">
            <a:spAutoFit/>
          </a:bodyPr>
          <a:lstStyle/>
          <a:p>
            <a:r>
              <a:rPr lang="nl-BE" sz="3600" b="1" dirty="0" smtClean="0">
                <a:solidFill>
                  <a:srgbClr val="00CCFF"/>
                </a:solidFill>
              </a:rPr>
              <a:t>Risico’s</a:t>
            </a:r>
          </a:p>
          <a:p>
            <a:endParaRPr lang="nl-BE" dirty="0"/>
          </a:p>
        </p:txBody>
      </p:sp>
      <p:sp>
        <p:nvSpPr>
          <p:cNvPr id="11" name="Tekstvak 10"/>
          <p:cNvSpPr txBox="1"/>
          <p:nvPr/>
        </p:nvSpPr>
        <p:spPr>
          <a:xfrm>
            <a:off x="1997938" y="1098278"/>
            <a:ext cx="4860078" cy="1569660"/>
          </a:xfrm>
          <a:prstGeom prst="rect">
            <a:avLst/>
          </a:prstGeom>
          <a:noFill/>
        </p:spPr>
        <p:txBody>
          <a:bodyPr wrap="square" rtlCol="0">
            <a:spAutoFit/>
          </a:bodyPr>
          <a:lstStyle/>
          <a:p>
            <a:r>
              <a:rPr lang="nl-BE" sz="4800" b="1" dirty="0" smtClean="0">
                <a:solidFill>
                  <a:srgbClr val="B0C81B"/>
                </a:solidFill>
              </a:rPr>
              <a:t>Elektrisch</a:t>
            </a:r>
          </a:p>
          <a:p>
            <a:r>
              <a:rPr lang="nl-BE" sz="4800" b="1" dirty="0" smtClean="0">
                <a:solidFill>
                  <a:srgbClr val="B0C81B"/>
                </a:solidFill>
              </a:rPr>
              <a:t>handgereedschap</a:t>
            </a:r>
            <a:endParaRPr lang="nl-BE" sz="4800" b="1" dirty="0">
              <a:solidFill>
                <a:srgbClr val="B0C81B"/>
              </a:solidFill>
            </a:endParaRPr>
          </a:p>
        </p:txBody>
      </p:sp>
      <p:sp>
        <p:nvSpPr>
          <p:cNvPr id="12" name="Tekstvak 11"/>
          <p:cNvSpPr txBox="1"/>
          <p:nvPr/>
        </p:nvSpPr>
        <p:spPr>
          <a:xfrm>
            <a:off x="1714480" y="4071942"/>
            <a:ext cx="4929222" cy="646331"/>
          </a:xfrm>
          <a:prstGeom prst="rect">
            <a:avLst/>
          </a:prstGeom>
          <a:noFill/>
        </p:spPr>
        <p:txBody>
          <a:bodyPr wrap="square" rtlCol="0">
            <a:spAutoFit/>
          </a:bodyPr>
          <a:lstStyle/>
          <a:p>
            <a:r>
              <a:rPr lang="nl-BE" sz="3600" b="1" dirty="0" smtClean="0">
                <a:solidFill>
                  <a:srgbClr val="E84E4F"/>
                </a:solidFill>
              </a:rPr>
              <a:t>Instructies </a:t>
            </a:r>
            <a:endParaRPr lang="nl-BE" sz="3600" b="1" dirty="0">
              <a:solidFill>
                <a:srgbClr val="E84E4F"/>
              </a:solidFill>
            </a:endParaRPr>
          </a:p>
        </p:txBody>
      </p:sp>
      <p:sp>
        <p:nvSpPr>
          <p:cNvPr id="16" name="Afgeronde rechthoek 15"/>
          <p:cNvSpPr/>
          <p:nvPr/>
        </p:nvSpPr>
        <p:spPr>
          <a:xfrm>
            <a:off x="1857356" y="908720"/>
            <a:ext cx="5072098" cy="1948776"/>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fgeronde rechthoek 16"/>
          <p:cNvSpPr/>
          <p:nvPr/>
        </p:nvSpPr>
        <p:spPr>
          <a:xfrm>
            <a:off x="4857752" y="2750339"/>
            <a:ext cx="3714776"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385218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571480"/>
            <a:ext cx="2714644"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214414" y="857232"/>
            <a:ext cx="2428892" cy="646331"/>
          </a:xfrm>
          <a:prstGeom prst="rect">
            <a:avLst/>
          </a:prstGeom>
          <a:noFill/>
        </p:spPr>
        <p:txBody>
          <a:bodyPr wrap="square" rtlCol="0">
            <a:spAutoFit/>
          </a:bodyPr>
          <a:lstStyle/>
          <a:p>
            <a:r>
              <a:rPr lang="nl-BE" sz="3600" b="1" dirty="0">
                <a:solidFill>
                  <a:srgbClr val="E84E4F"/>
                </a:solidFill>
              </a:rPr>
              <a:t>Instructies</a:t>
            </a:r>
          </a:p>
        </p:txBody>
      </p:sp>
      <p:sp>
        <p:nvSpPr>
          <p:cNvPr id="2" name="Tekstvak 1"/>
          <p:cNvSpPr txBox="1"/>
          <p:nvPr/>
        </p:nvSpPr>
        <p:spPr>
          <a:xfrm>
            <a:off x="928662" y="2132856"/>
            <a:ext cx="8107834" cy="3539430"/>
          </a:xfrm>
          <a:prstGeom prst="rect">
            <a:avLst/>
          </a:prstGeom>
          <a:noFill/>
        </p:spPr>
        <p:txBody>
          <a:bodyPr wrap="square" rtlCol="0">
            <a:spAutoFit/>
          </a:bodyPr>
          <a:lstStyle/>
          <a:p>
            <a:r>
              <a:rPr lang="nl-NL" sz="2800" i="1" dirty="0"/>
              <a:t>Veel ongevallen vinden hun oorzaak in het slecht onderhouden van gereedschappen.</a:t>
            </a:r>
            <a:endParaRPr lang="nl-BE" sz="2800" i="1" dirty="0"/>
          </a:p>
          <a:p>
            <a:pPr marL="457200" indent="-457200">
              <a:buFont typeface="Courier New" panose="02070309020205020404" pitchFamily="49" charset="0"/>
              <a:buChar char="o"/>
            </a:pPr>
            <a:r>
              <a:rPr lang="nl-NL" sz="2800" dirty="0" smtClean="0"/>
              <a:t>Verzorg </a:t>
            </a:r>
            <a:r>
              <a:rPr lang="nl-NL" sz="2800" dirty="0"/>
              <a:t>het gereedschap zorgvuldig. Controleer </a:t>
            </a:r>
            <a:r>
              <a:rPr lang="nl-NL" sz="2800" dirty="0" smtClean="0"/>
              <a:t>of bewegende </a:t>
            </a:r>
            <a:r>
              <a:rPr lang="nl-NL" sz="2800" dirty="0"/>
              <a:t>delen van het gereedschap correct </a:t>
            </a:r>
            <a:r>
              <a:rPr lang="nl-NL" sz="2800" dirty="0" smtClean="0"/>
              <a:t>functioneren en </a:t>
            </a:r>
            <a:r>
              <a:rPr lang="nl-NL" sz="2800" dirty="0"/>
              <a:t>niet vastklemmen. </a:t>
            </a:r>
            <a:endParaRPr lang="nl-NL" sz="2800" dirty="0" smtClean="0"/>
          </a:p>
          <a:p>
            <a:pPr marL="457200" indent="-457200">
              <a:buFont typeface="Courier New" panose="02070309020205020404" pitchFamily="49" charset="0"/>
              <a:buChar char="o"/>
            </a:pPr>
            <a:r>
              <a:rPr lang="nl-NL" sz="2800" dirty="0" smtClean="0"/>
              <a:t>Vervang </a:t>
            </a:r>
            <a:r>
              <a:rPr lang="nl-NL" sz="2800" dirty="0"/>
              <a:t>onderdelen die </a:t>
            </a:r>
            <a:r>
              <a:rPr lang="nl-NL" sz="2800" dirty="0" smtClean="0"/>
              <a:t>zodanig gebroken </a:t>
            </a:r>
            <a:r>
              <a:rPr lang="nl-NL" sz="2800" dirty="0"/>
              <a:t>of beschadigd zijn dat de werking van </a:t>
            </a:r>
            <a:r>
              <a:rPr lang="nl-NL" sz="2800" dirty="0" smtClean="0"/>
              <a:t>het gereedschap </a:t>
            </a:r>
            <a:r>
              <a:rPr lang="nl-NL" sz="2800" dirty="0"/>
              <a:t>nadelig wordt beïnvloed. </a:t>
            </a:r>
            <a:endParaRPr lang="nl-BE" sz="2800" dirty="0"/>
          </a:p>
        </p:txBody>
      </p:sp>
    </p:spTree>
    <p:extLst>
      <p:ext uri="{BB962C8B-B14F-4D97-AF65-F5344CB8AC3E}">
        <p14:creationId xmlns:p14="http://schemas.microsoft.com/office/powerpoint/2010/main" val="505501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4632" cy="3098775"/>
          </a:xfrm>
        </p:spPr>
        <p:txBody>
          <a:bodyPr/>
          <a:lstStyle/>
          <a:p>
            <a:r>
              <a:rPr lang="nl-BE" b="1" i="1" dirty="0" smtClean="0">
                <a:solidFill>
                  <a:srgbClr val="FF0000"/>
                </a:solidFill>
              </a:rPr>
              <a:t>Eigen voorbeelden?</a:t>
            </a:r>
            <a:br>
              <a:rPr lang="nl-BE" b="1" i="1" dirty="0" smtClean="0">
                <a:solidFill>
                  <a:srgbClr val="FF0000"/>
                </a:solidFill>
              </a:rPr>
            </a:br>
            <a:r>
              <a:rPr lang="nl-BE" b="1" i="1" dirty="0" smtClean="0">
                <a:solidFill>
                  <a:srgbClr val="FF0000"/>
                </a:solidFill>
              </a:rPr>
              <a:t>Zie ook de instructiekaarten van </a:t>
            </a:r>
            <a:br>
              <a:rPr lang="nl-BE" b="1" i="1" dirty="0" smtClean="0">
                <a:solidFill>
                  <a:srgbClr val="FF0000"/>
                </a:solidFill>
              </a:rPr>
            </a:br>
            <a:r>
              <a:rPr lang="nl-BE" b="1" i="1" dirty="0" smtClean="0">
                <a:solidFill>
                  <a:srgbClr val="FF0000"/>
                </a:solidFill>
              </a:rPr>
              <a:t>de </a:t>
            </a:r>
            <a:r>
              <a:rPr lang="nl-BE" b="1" i="1" smtClean="0">
                <a:solidFill>
                  <a:srgbClr val="FF0000"/>
                </a:solidFill>
              </a:rPr>
              <a:t>verschillende handgereedschappen.</a:t>
            </a:r>
            <a:endParaRPr lang="nl-BE" b="1" i="1" dirty="0">
              <a:solidFill>
                <a:srgbClr val="FF0000"/>
              </a:solidFill>
            </a:endParaRPr>
          </a:p>
        </p:txBody>
      </p:sp>
    </p:spTree>
    <p:extLst>
      <p:ext uri="{BB962C8B-B14F-4D97-AF65-F5344CB8AC3E}">
        <p14:creationId xmlns:p14="http://schemas.microsoft.com/office/powerpoint/2010/main" val="329685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129" y="1151301"/>
            <a:ext cx="7099263" cy="46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1"/>
          <p:cNvSpPr>
            <a:spLocks noGrp="1"/>
          </p:cNvSpPr>
          <p:nvPr>
            <p:ph type="ctrTitle"/>
          </p:nvPr>
        </p:nvSpPr>
        <p:spPr>
          <a:xfrm>
            <a:off x="690911" y="404665"/>
            <a:ext cx="6905425" cy="936104"/>
          </a:xfrm>
        </p:spPr>
        <p:txBody>
          <a:bodyPr/>
          <a:lstStyle/>
          <a:p>
            <a:r>
              <a:rPr lang="nl-BE" b="1" i="1" dirty="0" smtClean="0">
                <a:solidFill>
                  <a:srgbClr val="FF0000"/>
                </a:solidFill>
              </a:rPr>
              <a:t>Voorbeeld?</a:t>
            </a:r>
            <a:endParaRPr lang="nl-BE" b="1" i="1" dirty="0">
              <a:solidFill>
                <a:srgbClr val="FF0000"/>
              </a:solidFill>
            </a:endParaRPr>
          </a:p>
        </p:txBody>
      </p:sp>
    </p:spTree>
    <p:extLst>
      <p:ext uri="{BB962C8B-B14F-4D97-AF65-F5344CB8AC3E}">
        <p14:creationId xmlns:p14="http://schemas.microsoft.com/office/powerpoint/2010/main" val="4131971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90911" y="404665"/>
            <a:ext cx="6905425" cy="936104"/>
          </a:xfrm>
        </p:spPr>
        <p:txBody>
          <a:bodyPr/>
          <a:lstStyle/>
          <a:p>
            <a:r>
              <a:rPr lang="nl-BE" b="1" i="1" dirty="0" smtClean="0">
                <a:solidFill>
                  <a:srgbClr val="FF0000"/>
                </a:solidFill>
              </a:rPr>
              <a:t>Voorbeeld?</a:t>
            </a:r>
            <a:endParaRPr lang="nl-BE" b="1" i="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628800"/>
            <a:ext cx="8020328" cy="323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62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90911" y="404665"/>
            <a:ext cx="6905425" cy="936104"/>
          </a:xfrm>
        </p:spPr>
        <p:txBody>
          <a:bodyPr/>
          <a:lstStyle/>
          <a:p>
            <a:r>
              <a:rPr lang="nl-BE" b="1" i="1" dirty="0" smtClean="0">
                <a:solidFill>
                  <a:srgbClr val="FF0000"/>
                </a:solidFill>
              </a:rPr>
              <a:t>Voorbeeld?</a:t>
            </a:r>
            <a:endParaRPr lang="nl-BE" b="1" i="1"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1" y="1283347"/>
            <a:ext cx="6451178" cy="468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267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jntoelichting 2 (accentlijn) 1"/>
          <p:cNvSpPr/>
          <p:nvPr/>
        </p:nvSpPr>
        <p:spPr>
          <a:xfrm>
            <a:off x="2357422" y="571480"/>
            <a:ext cx="6215106" cy="4786346"/>
          </a:xfrm>
          <a:prstGeom prst="accentCallout2">
            <a:avLst>
              <a:gd name="adj1" fmla="val 18750"/>
              <a:gd name="adj2" fmla="val -8333"/>
              <a:gd name="adj3" fmla="val 18750"/>
              <a:gd name="adj4" fmla="val -16667"/>
              <a:gd name="adj5" fmla="val 114218"/>
              <a:gd name="adj6" fmla="val -23781"/>
            </a:avLst>
          </a:prstGeom>
          <a:solidFill>
            <a:schemeClr val="accent5">
              <a:lumMod val="20000"/>
              <a:lumOff val="80000"/>
            </a:schemeClr>
          </a:solidFill>
          <a:ln>
            <a:solidFill>
              <a:srgbClr val="00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2357422" y="735955"/>
            <a:ext cx="6357982" cy="4154984"/>
          </a:xfrm>
          <a:prstGeom prst="rect">
            <a:avLst/>
          </a:prstGeom>
          <a:noFill/>
        </p:spPr>
        <p:txBody>
          <a:bodyPr wrap="square" rtlCol="0">
            <a:spAutoFit/>
          </a:bodyPr>
          <a:lstStyle/>
          <a:p>
            <a:r>
              <a:rPr lang="nl-BE" sz="2400" b="1" dirty="0" smtClean="0">
                <a:solidFill>
                  <a:srgbClr val="00B6F6"/>
                </a:solidFill>
              </a:rPr>
              <a:t>BESLUIT</a:t>
            </a:r>
          </a:p>
          <a:p>
            <a:r>
              <a:rPr lang="nl-BE" sz="4400" b="1" dirty="0" smtClean="0">
                <a:solidFill>
                  <a:srgbClr val="FF0000"/>
                </a:solidFill>
              </a:rPr>
              <a:t>...</a:t>
            </a:r>
            <a:r>
              <a:rPr lang="nl-NL" sz="4800" b="1" dirty="0">
                <a:solidFill>
                  <a:srgbClr val="92D050"/>
                </a:solidFill>
              </a:rPr>
              <a:t> </a:t>
            </a:r>
            <a:r>
              <a:rPr lang="nl-NL" sz="3200" b="1" dirty="0" smtClean="0">
                <a:solidFill>
                  <a:srgbClr val="FF0000"/>
                </a:solidFill>
              </a:rPr>
              <a:t>zorgvuldige </a:t>
            </a:r>
            <a:r>
              <a:rPr lang="nl-NL" sz="3200" b="1" dirty="0">
                <a:solidFill>
                  <a:srgbClr val="FF0000"/>
                </a:solidFill>
              </a:rPr>
              <a:t>omgang met en zorgvuldig gebruik van</a:t>
            </a:r>
          </a:p>
          <a:p>
            <a:r>
              <a:rPr lang="nl-BE" sz="3200" b="1" dirty="0">
                <a:solidFill>
                  <a:srgbClr val="FF0000"/>
                </a:solidFill>
              </a:rPr>
              <a:t>elektrische </a:t>
            </a:r>
            <a:r>
              <a:rPr lang="nl-BE" sz="3200" b="1" dirty="0" smtClean="0">
                <a:solidFill>
                  <a:srgbClr val="FF0000"/>
                </a:solidFill>
              </a:rPr>
              <a:t>gereedschappen....</a:t>
            </a:r>
          </a:p>
          <a:p>
            <a:pPr algn="ctr"/>
            <a:r>
              <a:rPr lang="nl-BE" sz="3200" b="1" dirty="0" smtClean="0">
                <a:solidFill>
                  <a:srgbClr val="00CCFF"/>
                </a:solidFill>
              </a:rPr>
              <a:t>.....voorkomt de kans op ongevallen...</a:t>
            </a:r>
          </a:p>
          <a:p>
            <a:r>
              <a:rPr lang="nl-BE" sz="3200" b="1" dirty="0" smtClean="0">
                <a:solidFill>
                  <a:srgbClr val="92D050"/>
                </a:solidFill>
              </a:rPr>
              <a:t>...</a:t>
            </a:r>
            <a:r>
              <a:rPr lang="nl-NL" sz="3200" dirty="0"/>
              <a:t> </a:t>
            </a:r>
            <a:r>
              <a:rPr lang="nl-NL" sz="3200" b="1" dirty="0" smtClean="0">
                <a:solidFill>
                  <a:srgbClr val="92D050"/>
                </a:solidFill>
              </a:rPr>
              <a:t>en zorgt ervoor dat u beter </a:t>
            </a:r>
            <a:r>
              <a:rPr lang="nl-NL" sz="3200" b="1" dirty="0">
                <a:solidFill>
                  <a:srgbClr val="92D050"/>
                </a:solidFill>
              </a:rPr>
              <a:t>en </a:t>
            </a:r>
            <a:r>
              <a:rPr lang="nl-NL" sz="3200" b="1" dirty="0" smtClean="0">
                <a:solidFill>
                  <a:srgbClr val="92D050"/>
                </a:solidFill>
              </a:rPr>
              <a:t>veiliger werkt!</a:t>
            </a:r>
            <a:r>
              <a:rPr lang="nl-BE" sz="3200" b="1" dirty="0" smtClean="0">
                <a:solidFill>
                  <a:srgbClr val="92D050"/>
                </a:solidFill>
              </a:rPr>
              <a:t>..</a:t>
            </a:r>
            <a:endParaRPr lang="nl-BE" sz="3200" b="1" dirty="0">
              <a:solidFill>
                <a:srgbClr val="92D050"/>
              </a:solidFill>
            </a:endParaRPr>
          </a:p>
        </p:txBody>
      </p:sp>
    </p:spTree>
    <p:extLst>
      <p:ext uri="{BB962C8B-B14F-4D97-AF65-F5344CB8AC3E}">
        <p14:creationId xmlns:p14="http://schemas.microsoft.com/office/powerpoint/2010/main" val="417775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71736" y="2143116"/>
            <a:ext cx="4714908" cy="1569660"/>
          </a:xfrm>
          <a:prstGeom prst="rect">
            <a:avLst/>
          </a:prstGeom>
          <a:noFill/>
        </p:spPr>
        <p:txBody>
          <a:bodyPr wrap="square" rtlCol="0">
            <a:spAutoFit/>
          </a:bodyPr>
          <a:lstStyle/>
          <a:p>
            <a:r>
              <a:rPr lang="nl-BE" sz="9600" b="1" dirty="0" smtClean="0">
                <a:solidFill>
                  <a:srgbClr val="FF0000"/>
                </a:solidFill>
              </a:rPr>
              <a:t>Vragen?</a:t>
            </a:r>
            <a:endParaRPr lang="nl-BE" sz="9600" b="1" dirty="0">
              <a:solidFill>
                <a:srgbClr val="FF0000"/>
              </a:solidFill>
            </a:endParaRPr>
          </a:p>
        </p:txBody>
      </p:sp>
      <p:sp>
        <p:nvSpPr>
          <p:cNvPr id="4" name="Lijntoelichting 3 3"/>
          <p:cNvSpPr/>
          <p:nvPr/>
        </p:nvSpPr>
        <p:spPr>
          <a:xfrm>
            <a:off x="2143108" y="785794"/>
            <a:ext cx="5357850" cy="4429156"/>
          </a:xfrm>
          <a:prstGeom prst="borderCallout3">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2357422" y="1000108"/>
            <a:ext cx="4929222" cy="3786214"/>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4"/>
          <p:cNvSpPr/>
          <p:nvPr/>
        </p:nvSpPr>
        <p:spPr>
          <a:xfrm>
            <a:off x="928662" y="428604"/>
            <a:ext cx="4857784"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115616" y="428604"/>
            <a:ext cx="4860078" cy="1200329"/>
          </a:xfrm>
          <a:prstGeom prst="rect">
            <a:avLst/>
          </a:prstGeom>
          <a:noFill/>
        </p:spPr>
        <p:txBody>
          <a:bodyPr wrap="square" rtlCol="0">
            <a:spAutoFit/>
          </a:bodyPr>
          <a:lstStyle/>
          <a:p>
            <a:r>
              <a:rPr lang="nl-BE" sz="3600" b="1" dirty="0" smtClean="0">
                <a:solidFill>
                  <a:srgbClr val="B0C81B"/>
                </a:solidFill>
              </a:rPr>
              <a:t>Elektrisch</a:t>
            </a:r>
          </a:p>
          <a:p>
            <a:r>
              <a:rPr lang="nl-BE" sz="3600" b="1" dirty="0" smtClean="0">
                <a:solidFill>
                  <a:srgbClr val="B0C81B"/>
                </a:solidFill>
              </a:rPr>
              <a:t>handgereedschap</a:t>
            </a:r>
            <a:endParaRPr lang="nl-BE" sz="3600" b="1" dirty="0">
              <a:solidFill>
                <a:srgbClr val="B0C81B"/>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273701"/>
            <a:ext cx="3145904" cy="301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273701"/>
            <a:ext cx="2563542" cy="238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969" y="4622018"/>
            <a:ext cx="2407119" cy="169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4"/>
          <p:cNvSpPr/>
          <p:nvPr/>
        </p:nvSpPr>
        <p:spPr>
          <a:xfrm>
            <a:off x="928662" y="428604"/>
            <a:ext cx="4857784"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p:cNvSpPr txBox="1"/>
          <p:nvPr/>
        </p:nvSpPr>
        <p:spPr>
          <a:xfrm>
            <a:off x="611560" y="1745538"/>
            <a:ext cx="7891810" cy="4832092"/>
          </a:xfrm>
          <a:prstGeom prst="rect">
            <a:avLst/>
          </a:prstGeom>
          <a:noFill/>
        </p:spPr>
        <p:txBody>
          <a:bodyPr wrap="square" rtlCol="0">
            <a:spAutoFit/>
          </a:bodyPr>
          <a:lstStyle/>
          <a:p>
            <a:pPr marL="285750" indent="-285750">
              <a:buFont typeface="Wingdings" panose="05000000000000000000" pitchFamily="2" charset="2"/>
              <a:buChar char="ü"/>
            </a:pPr>
            <a:r>
              <a:rPr lang="nl-NL" sz="3200" dirty="0" smtClean="0"/>
              <a:t>elektrische gereedschappen met </a:t>
            </a:r>
            <a:r>
              <a:rPr lang="nl-NL" sz="3200" dirty="0"/>
              <a:t>een externe krachtbron </a:t>
            </a:r>
            <a:r>
              <a:rPr lang="nl-NL" sz="3200" dirty="0" smtClean="0"/>
              <a:t>aangedreven:</a:t>
            </a:r>
          </a:p>
          <a:p>
            <a:pPr marL="914400" lvl="1" indent="-457200">
              <a:buFont typeface="Courier New" panose="02070309020205020404" pitchFamily="49" charset="0"/>
              <a:buChar char="o"/>
            </a:pPr>
            <a:r>
              <a:rPr lang="nl-NL" sz="2800" dirty="0" smtClean="0"/>
              <a:t> </a:t>
            </a:r>
            <a:r>
              <a:rPr lang="nl-NL" sz="2400" i="1" dirty="0"/>
              <a:t>voor gebruik op het stroomnet (met netsnoer) </a:t>
            </a:r>
            <a:endParaRPr lang="nl-NL" sz="2400" i="1" dirty="0" smtClean="0"/>
          </a:p>
          <a:p>
            <a:pPr marL="914400" lvl="1" indent="-457200">
              <a:buFont typeface="Courier New" panose="02070309020205020404" pitchFamily="49" charset="0"/>
              <a:buChar char="o"/>
            </a:pPr>
            <a:r>
              <a:rPr lang="nl-NL" sz="2400" i="1" dirty="0" smtClean="0"/>
              <a:t> voor </a:t>
            </a:r>
            <a:r>
              <a:rPr lang="nl-NL" sz="2400" i="1" dirty="0"/>
              <a:t>gebruik met een accu (zonder </a:t>
            </a:r>
            <a:r>
              <a:rPr lang="nl-BE" sz="2400" i="1" dirty="0"/>
              <a:t>netsnoer</a:t>
            </a:r>
            <a:r>
              <a:rPr lang="nl-BE" sz="2400" i="1" dirty="0" smtClean="0"/>
              <a:t>)</a:t>
            </a:r>
          </a:p>
          <a:p>
            <a:pPr marL="285750" indent="-285750">
              <a:buFont typeface="Wingdings" panose="05000000000000000000" pitchFamily="2" charset="2"/>
              <a:buChar char="ü"/>
            </a:pPr>
            <a:r>
              <a:rPr lang="nl-NL" sz="3200" dirty="0" smtClean="0"/>
              <a:t>door </a:t>
            </a:r>
            <a:r>
              <a:rPr lang="nl-NL" sz="3200" dirty="0"/>
              <a:t>de externe aandrijving ontstaan er specifieke gevaren/risico’s, waartegen je je moet </a:t>
            </a:r>
            <a:r>
              <a:rPr lang="nl-NL" sz="3200" dirty="0" smtClean="0"/>
              <a:t>beschermen</a:t>
            </a:r>
          </a:p>
          <a:p>
            <a:pPr marL="914400" lvl="1" indent="-457200">
              <a:buFont typeface="Courier New" panose="02070309020205020404" pitchFamily="49" charset="0"/>
              <a:buChar char="o"/>
            </a:pPr>
            <a:r>
              <a:rPr lang="nl-NL" sz="2400" i="1" dirty="0"/>
              <a:t>CE keurmerk</a:t>
            </a:r>
          </a:p>
          <a:p>
            <a:pPr marL="914400" lvl="1" indent="-457200">
              <a:buFont typeface="Courier New" panose="02070309020205020404" pitchFamily="49" charset="0"/>
              <a:buChar char="o"/>
            </a:pPr>
            <a:r>
              <a:rPr lang="nl-NL" sz="2400" i="1" dirty="0"/>
              <a:t>Dubbel geïsoleerd</a:t>
            </a:r>
          </a:p>
          <a:p>
            <a:pPr marL="914400" lvl="1" indent="-457200">
              <a:buFont typeface="Courier New" panose="02070309020205020404" pitchFamily="49" charset="0"/>
              <a:buChar char="o"/>
            </a:pPr>
            <a:r>
              <a:rPr lang="nl-NL" sz="2400" i="1" dirty="0" smtClean="0"/>
              <a:t>Dodemansschakelaar (</a:t>
            </a:r>
            <a:r>
              <a:rPr lang="nl-NL" sz="2400" i="1" dirty="0"/>
              <a:t>machine stopt </a:t>
            </a:r>
            <a:r>
              <a:rPr lang="nl-NL" sz="2400" i="1" dirty="0" smtClean="0"/>
              <a:t>wanneer de schakelaar wordt losgelaten) </a:t>
            </a:r>
            <a:endParaRPr lang="nl-NL" sz="2400" i="1" dirty="0"/>
          </a:p>
        </p:txBody>
      </p:sp>
      <p:sp>
        <p:nvSpPr>
          <p:cNvPr id="6" name="Tekstvak 5"/>
          <p:cNvSpPr txBox="1"/>
          <p:nvPr/>
        </p:nvSpPr>
        <p:spPr>
          <a:xfrm>
            <a:off x="1115616" y="428604"/>
            <a:ext cx="4860078" cy="1200329"/>
          </a:xfrm>
          <a:prstGeom prst="rect">
            <a:avLst/>
          </a:prstGeom>
          <a:noFill/>
        </p:spPr>
        <p:txBody>
          <a:bodyPr wrap="square" rtlCol="0">
            <a:spAutoFit/>
          </a:bodyPr>
          <a:lstStyle/>
          <a:p>
            <a:r>
              <a:rPr lang="nl-BE" sz="3600" b="1" dirty="0" smtClean="0">
                <a:solidFill>
                  <a:srgbClr val="B0C81B"/>
                </a:solidFill>
              </a:rPr>
              <a:t>Elektrisch</a:t>
            </a:r>
          </a:p>
          <a:p>
            <a:r>
              <a:rPr lang="nl-BE" sz="3600" b="1" dirty="0" smtClean="0">
                <a:solidFill>
                  <a:srgbClr val="B0C81B"/>
                </a:solidFill>
              </a:rPr>
              <a:t>handgereedschap</a:t>
            </a:r>
            <a:endParaRPr lang="nl-BE" sz="3600" b="1" dirty="0">
              <a:solidFill>
                <a:srgbClr val="B0C81B"/>
              </a:solidFill>
            </a:endParaRPr>
          </a:p>
        </p:txBody>
      </p:sp>
    </p:spTree>
    <p:extLst>
      <p:ext uri="{BB962C8B-B14F-4D97-AF65-F5344CB8AC3E}">
        <p14:creationId xmlns:p14="http://schemas.microsoft.com/office/powerpoint/2010/main" val="3407550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863" y="189111"/>
            <a:ext cx="1870836" cy="190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fgeronde rechthoek 5"/>
          <p:cNvSpPr/>
          <p:nvPr/>
        </p:nvSpPr>
        <p:spPr>
          <a:xfrm>
            <a:off x="934786" y="304100"/>
            <a:ext cx="2275756"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122310" y="401297"/>
            <a:ext cx="1800200" cy="646331"/>
          </a:xfrm>
          <a:prstGeom prst="rect">
            <a:avLst/>
          </a:prstGeom>
          <a:noFill/>
        </p:spPr>
        <p:txBody>
          <a:bodyPr wrap="square" rtlCol="0">
            <a:spAutoFit/>
          </a:bodyPr>
          <a:lstStyle/>
          <a:p>
            <a:r>
              <a:rPr lang="nl-BE" sz="3600" b="1" dirty="0" smtClean="0">
                <a:solidFill>
                  <a:srgbClr val="00CCFF"/>
                </a:solidFill>
              </a:rPr>
              <a:t>Risico’s</a:t>
            </a:r>
            <a:endParaRPr lang="nl-BE" dirty="0"/>
          </a:p>
        </p:txBody>
      </p:sp>
      <p:sp>
        <p:nvSpPr>
          <p:cNvPr id="2" name="Tekstvak 1"/>
          <p:cNvSpPr txBox="1"/>
          <p:nvPr/>
        </p:nvSpPr>
        <p:spPr>
          <a:xfrm>
            <a:off x="2771800" y="2420888"/>
            <a:ext cx="5832648" cy="3416320"/>
          </a:xfrm>
          <a:prstGeom prst="rect">
            <a:avLst/>
          </a:prstGeom>
          <a:noFill/>
        </p:spPr>
        <p:txBody>
          <a:bodyPr wrap="square" rtlCol="0">
            <a:spAutoFit/>
          </a:bodyPr>
          <a:lstStyle/>
          <a:p>
            <a:pPr marL="457200" indent="-457200">
              <a:buFont typeface="Courier New" panose="02070309020205020404" pitchFamily="49" charset="0"/>
              <a:buChar char="o"/>
            </a:pPr>
            <a:r>
              <a:rPr lang="nl-BE" sz="2400" dirty="0" smtClean="0"/>
              <a:t>door binnendringen </a:t>
            </a:r>
            <a:r>
              <a:rPr lang="nl-BE" sz="2400" dirty="0"/>
              <a:t>van </a:t>
            </a:r>
            <a:r>
              <a:rPr lang="nl-BE" sz="2400" dirty="0" smtClean="0"/>
              <a:t>water bij</a:t>
            </a:r>
            <a:r>
              <a:rPr lang="nl-NL" sz="2400" dirty="0" smtClean="0"/>
              <a:t> </a:t>
            </a:r>
            <a:r>
              <a:rPr lang="nl-NL" sz="2400" dirty="0"/>
              <a:t>regen en </a:t>
            </a:r>
            <a:r>
              <a:rPr lang="nl-NL" sz="2400" dirty="0" smtClean="0"/>
              <a:t>in vochtige omgeving</a:t>
            </a:r>
          </a:p>
          <a:p>
            <a:pPr marL="457200" indent="-457200">
              <a:buFont typeface="Courier New" panose="02070309020205020404" pitchFamily="49" charset="0"/>
              <a:buChar char="o"/>
            </a:pPr>
            <a:r>
              <a:rPr lang="nl-NL" sz="2400" dirty="0" smtClean="0"/>
              <a:t>wanneer </a:t>
            </a:r>
            <a:r>
              <a:rPr lang="nl-NL" sz="2400" dirty="0"/>
              <a:t>u natte handen hebt of met de voeten in het water staat</a:t>
            </a:r>
            <a:endParaRPr lang="nl-NL" sz="2400" dirty="0" smtClean="0"/>
          </a:p>
          <a:p>
            <a:pPr marL="457200" indent="-457200">
              <a:buFont typeface="Courier New" panose="02070309020205020404" pitchFamily="49" charset="0"/>
              <a:buChar char="o"/>
            </a:pPr>
            <a:r>
              <a:rPr lang="nl-NL" sz="2400" dirty="0"/>
              <a:t>d</a:t>
            </a:r>
            <a:r>
              <a:rPr lang="nl-NL" sz="2400" dirty="0" smtClean="0"/>
              <a:t>oor kapotte </a:t>
            </a:r>
            <a:r>
              <a:rPr lang="nl-NL" sz="2400" dirty="0"/>
              <a:t>elektrische kabels, verlengsnoeren, stekkers en </a:t>
            </a:r>
            <a:r>
              <a:rPr lang="nl-NL" sz="2400" dirty="0" smtClean="0"/>
              <a:t>stopcontacten</a:t>
            </a:r>
          </a:p>
          <a:p>
            <a:pPr marL="457200" indent="-457200">
              <a:buFont typeface="Courier New" panose="02070309020205020404" pitchFamily="49" charset="0"/>
              <a:buChar char="o"/>
            </a:pPr>
            <a:r>
              <a:rPr lang="nl-NL" sz="2400" dirty="0" smtClean="0"/>
              <a:t>Voor gebruik het toestel en snoeren controleren op beschadigingen.</a:t>
            </a:r>
            <a:endParaRPr lang="nl-NL" sz="2400" dirty="0"/>
          </a:p>
        </p:txBody>
      </p:sp>
      <p:sp>
        <p:nvSpPr>
          <p:cNvPr id="3" name="Tekstvak 2"/>
          <p:cNvSpPr txBox="1"/>
          <p:nvPr/>
        </p:nvSpPr>
        <p:spPr>
          <a:xfrm>
            <a:off x="812524" y="1774557"/>
            <a:ext cx="5028254" cy="646331"/>
          </a:xfrm>
          <a:prstGeom prst="rect">
            <a:avLst/>
          </a:prstGeom>
          <a:noFill/>
        </p:spPr>
        <p:txBody>
          <a:bodyPr wrap="square" rtlCol="0">
            <a:spAutoFit/>
          </a:bodyPr>
          <a:lstStyle/>
          <a:p>
            <a:r>
              <a:rPr lang="nl-NL" sz="3600" b="1" dirty="0" smtClean="0">
                <a:solidFill>
                  <a:srgbClr val="00CCFF"/>
                </a:solidFill>
              </a:rPr>
              <a:t>Elektrische schok</a:t>
            </a:r>
            <a:endParaRPr lang="nl-NL" sz="3600" b="1" dirty="0">
              <a:solidFill>
                <a:srgbClr val="00CCFF"/>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445" y="3212976"/>
            <a:ext cx="1800698" cy="160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165297"/>
            <a:ext cx="2684927" cy="187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6775" y="37041"/>
            <a:ext cx="19272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fgeronde rechthoek 5"/>
          <p:cNvSpPr/>
          <p:nvPr/>
        </p:nvSpPr>
        <p:spPr>
          <a:xfrm>
            <a:off x="1000100" y="500043"/>
            <a:ext cx="2275756"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187624" y="670871"/>
            <a:ext cx="1800200" cy="646331"/>
          </a:xfrm>
          <a:prstGeom prst="rect">
            <a:avLst/>
          </a:prstGeom>
          <a:noFill/>
        </p:spPr>
        <p:txBody>
          <a:bodyPr wrap="square" rtlCol="0">
            <a:spAutoFit/>
          </a:bodyPr>
          <a:lstStyle/>
          <a:p>
            <a:r>
              <a:rPr lang="nl-BE" sz="3600" b="1" dirty="0" smtClean="0">
                <a:solidFill>
                  <a:srgbClr val="00CCFF"/>
                </a:solidFill>
              </a:rPr>
              <a:t>Risico’s</a:t>
            </a:r>
            <a:endParaRPr lang="nl-BE" dirty="0"/>
          </a:p>
        </p:txBody>
      </p:sp>
      <p:sp>
        <p:nvSpPr>
          <p:cNvPr id="2" name="Tekstvak 1"/>
          <p:cNvSpPr txBox="1"/>
          <p:nvPr/>
        </p:nvSpPr>
        <p:spPr>
          <a:xfrm>
            <a:off x="714440" y="1556792"/>
            <a:ext cx="8136904" cy="4401205"/>
          </a:xfrm>
          <a:prstGeom prst="rect">
            <a:avLst/>
          </a:prstGeom>
          <a:noFill/>
        </p:spPr>
        <p:txBody>
          <a:bodyPr wrap="square" rtlCol="0">
            <a:spAutoFit/>
          </a:bodyPr>
          <a:lstStyle/>
          <a:p>
            <a:pPr marL="914400" lvl="1" indent="-457200">
              <a:buFont typeface="Courier New" panose="02070309020205020404" pitchFamily="49" charset="0"/>
              <a:buChar char="o"/>
            </a:pPr>
            <a:r>
              <a:rPr lang="nl-NL" sz="2800" dirty="0" smtClean="0"/>
              <a:t>overbelasting </a:t>
            </a:r>
            <a:r>
              <a:rPr lang="nl-NL" sz="2800" dirty="0"/>
              <a:t>van elektrische </a:t>
            </a:r>
            <a:r>
              <a:rPr lang="nl-NL" sz="2800" dirty="0" smtClean="0"/>
              <a:t>kabels</a:t>
            </a:r>
          </a:p>
          <a:p>
            <a:pPr marL="914400" lvl="1" indent="-457200">
              <a:buFont typeface="Courier New" panose="02070309020205020404" pitchFamily="49" charset="0"/>
              <a:buChar char="o"/>
            </a:pPr>
            <a:r>
              <a:rPr lang="nl-NL" sz="2800" dirty="0" smtClean="0"/>
              <a:t>kortsluiting </a:t>
            </a:r>
            <a:r>
              <a:rPr lang="nl-NL" sz="2800" dirty="0"/>
              <a:t>door slecht geïsoleerde </a:t>
            </a:r>
            <a:r>
              <a:rPr lang="nl-NL" sz="2800" dirty="0" smtClean="0"/>
              <a:t>draden</a:t>
            </a:r>
          </a:p>
          <a:p>
            <a:pPr marL="914400" lvl="1" indent="-457200">
              <a:buFont typeface="Courier New" panose="02070309020205020404" pitchFamily="49" charset="0"/>
              <a:buChar char="o"/>
            </a:pPr>
            <a:r>
              <a:rPr lang="nl-NL" sz="2800" dirty="0" smtClean="0"/>
              <a:t>defecte </a:t>
            </a:r>
            <a:r>
              <a:rPr lang="nl-NL" sz="2800" dirty="0"/>
              <a:t>contacten die leiden tot een abnormale weerstand en </a:t>
            </a:r>
            <a:r>
              <a:rPr lang="nl-NL" sz="2800" dirty="0" smtClean="0"/>
              <a:t>opwarming</a:t>
            </a:r>
          </a:p>
          <a:p>
            <a:pPr marL="914400" lvl="1" indent="-457200">
              <a:buFont typeface="Courier New" panose="02070309020205020404" pitchFamily="49" charset="0"/>
              <a:buChar char="o"/>
            </a:pPr>
            <a:r>
              <a:rPr lang="nl-NL" sz="2800" dirty="0" smtClean="0"/>
              <a:t>vonken die het stof </a:t>
            </a:r>
            <a:r>
              <a:rPr lang="nl-NL" sz="2800" dirty="0"/>
              <a:t>of </a:t>
            </a:r>
            <a:r>
              <a:rPr lang="nl-NL" sz="2800" dirty="0" smtClean="0"/>
              <a:t>de dampen </a:t>
            </a:r>
            <a:r>
              <a:rPr lang="nl-NL" sz="2800" dirty="0"/>
              <a:t>tot ontsteking </a:t>
            </a:r>
            <a:r>
              <a:rPr lang="nl-NL" sz="2800" dirty="0" smtClean="0"/>
              <a:t>brengen</a:t>
            </a:r>
            <a:endParaRPr lang="nl-NL" sz="2800" dirty="0"/>
          </a:p>
          <a:p>
            <a:pPr marL="914400" lvl="1" indent="-457200">
              <a:buFont typeface="Courier New" panose="02070309020205020404" pitchFamily="49" charset="0"/>
              <a:buChar char="o"/>
            </a:pPr>
            <a:r>
              <a:rPr lang="nl-NL" sz="2800" dirty="0" smtClean="0"/>
              <a:t>omgeving </a:t>
            </a:r>
            <a:r>
              <a:rPr lang="nl-NL" sz="2800" dirty="0"/>
              <a:t>met </a:t>
            </a:r>
            <a:r>
              <a:rPr lang="nl-NL" sz="2800" dirty="0" smtClean="0"/>
              <a:t>explosiegevaar</a:t>
            </a:r>
          </a:p>
          <a:p>
            <a:pPr lvl="1"/>
            <a:r>
              <a:rPr lang="nl-NL" sz="2800" dirty="0" smtClean="0"/>
              <a:t>	(brandbare </a:t>
            </a:r>
            <a:r>
              <a:rPr lang="nl-NL" sz="2800" dirty="0"/>
              <a:t>vloeistoffen, </a:t>
            </a:r>
            <a:endParaRPr lang="nl-NL" sz="2800" dirty="0" smtClean="0"/>
          </a:p>
          <a:p>
            <a:pPr lvl="1"/>
            <a:r>
              <a:rPr lang="nl-NL" sz="2800" dirty="0" smtClean="0"/>
              <a:t>	brandbare </a:t>
            </a:r>
            <a:r>
              <a:rPr lang="nl-NL" sz="2800" dirty="0"/>
              <a:t>gassen of </a:t>
            </a:r>
            <a:endParaRPr lang="nl-NL" sz="2800" dirty="0" smtClean="0"/>
          </a:p>
          <a:p>
            <a:pPr lvl="1"/>
            <a:r>
              <a:rPr lang="nl-NL" sz="2800" dirty="0" smtClean="0"/>
              <a:t>	brandbaar stof)</a:t>
            </a:r>
          </a:p>
        </p:txBody>
      </p:sp>
      <p:sp>
        <p:nvSpPr>
          <p:cNvPr id="3" name="Tekstvak 2"/>
          <p:cNvSpPr txBox="1"/>
          <p:nvPr/>
        </p:nvSpPr>
        <p:spPr>
          <a:xfrm>
            <a:off x="3635896" y="670870"/>
            <a:ext cx="3960440" cy="646331"/>
          </a:xfrm>
          <a:prstGeom prst="rect">
            <a:avLst/>
          </a:prstGeom>
          <a:noFill/>
        </p:spPr>
        <p:txBody>
          <a:bodyPr wrap="square" rtlCol="0">
            <a:spAutoFit/>
          </a:bodyPr>
          <a:lstStyle/>
          <a:p>
            <a:r>
              <a:rPr lang="nl-BE" sz="3600" b="1" dirty="0">
                <a:solidFill>
                  <a:srgbClr val="00CCFF"/>
                </a:solidFill>
              </a:rPr>
              <a:t>Brand</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611" y="4014897"/>
            <a:ext cx="135572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4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1000100" y="500043"/>
            <a:ext cx="2275756" cy="840726"/>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187624" y="670871"/>
            <a:ext cx="1800200" cy="646331"/>
          </a:xfrm>
          <a:prstGeom prst="rect">
            <a:avLst/>
          </a:prstGeom>
          <a:noFill/>
        </p:spPr>
        <p:txBody>
          <a:bodyPr wrap="square" rtlCol="0">
            <a:spAutoFit/>
          </a:bodyPr>
          <a:lstStyle/>
          <a:p>
            <a:r>
              <a:rPr lang="nl-BE" sz="3600" b="1" dirty="0" smtClean="0">
                <a:solidFill>
                  <a:srgbClr val="00CCFF"/>
                </a:solidFill>
              </a:rPr>
              <a:t>Risico’s</a:t>
            </a:r>
            <a:endParaRPr lang="nl-BE" dirty="0"/>
          </a:p>
        </p:txBody>
      </p:sp>
      <p:sp>
        <p:nvSpPr>
          <p:cNvPr id="2" name="Tekstvak 1"/>
          <p:cNvSpPr txBox="1"/>
          <p:nvPr/>
        </p:nvSpPr>
        <p:spPr>
          <a:xfrm>
            <a:off x="827584" y="1772816"/>
            <a:ext cx="7748364" cy="2308324"/>
          </a:xfrm>
          <a:prstGeom prst="rect">
            <a:avLst/>
          </a:prstGeom>
          <a:noFill/>
        </p:spPr>
        <p:txBody>
          <a:bodyPr wrap="square" rtlCol="0">
            <a:spAutoFit/>
          </a:bodyPr>
          <a:lstStyle/>
          <a:p>
            <a:pPr marL="914400" lvl="1" indent="-457200">
              <a:buFont typeface="Courier New" panose="02070309020205020404" pitchFamily="49" charset="0"/>
              <a:buChar char="o"/>
            </a:pPr>
            <a:r>
              <a:rPr lang="nl-BE" sz="2400" dirty="0" smtClean="0"/>
              <a:t>Wanneer </a:t>
            </a:r>
            <a:r>
              <a:rPr lang="nl-BE" sz="2400" dirty="0"/>
              <a:t>a</a:t>
            </a:r>
            <a:r>
              <a:rPr lang="nl-BE" sz="2400" dirty="0" smtClean="0"/>
              <a:t>fvalsnippers </a:t>
            </a:r>
            <a:r>
              <a:rPr lang="nl-BE" sz="2400" dirty="0"/>
              <a:t>met de hand </a:t>
            </a:r>
            <a:r>
              <a:rPr lang="nl-BE" sz="2400" dirty="0" smtClean="0"/>
              <a:t>worden weggenomen</a:t>
            </a:r>
            <a:endParaRPr lang="nl-BE" sz="2400" dirty="0"/>
          </a:p>
          <a:p>
            <a:pPr marL="914400" lvl="1" indent="-457200">
              <a:buFont typeface="Courier New" panose="02070309020205020404" pitchFamily="49" charset="0"/>
              <a:buChar char="o"/>
            </a:pPr>
            <a:r>
              <a:rPr lang="nl-BE" sz="2400" dirty="0" smtClean="0"/>
              <a:t>Door afleiding, vermoeidheid, alcoholgebruik</a:t>
            </a:r>
          </a:p>
          <a:p>
            <a:pPr marL="914400" lvl="1" indent="-457200">
              <a:buFont typeface="Courier New" panose="02070309020205020404" pitchFamily="49" charset="0"/>
              <a:buChar char="o"/>
            </a:pPr>
            <a:r>
              <a:rPr lang="nl-BE" sz="2400" dirty="0" smtClean="0"/>
              <a:t>Door loshangende kledij, lange haren of juwelen</a:t>
            </a:r>
          </a:p>
          <a:p>
            <a:pPr marL="914400" lvl="1" indent="-457200">
              <a:buFont typeface="Courier New" panose="02070309020205020404" pitchFamily="49" charset="0"/>
              <a:buChar char="o"/>
            </a:pPr>
            <a:r>
              <a:rPr lang="nl-NL" sz="2400" dirty="0" smtClean="0"/>
              <a:t>Door instelgereedschappen </a:t>
            </a:r>
            <a:r>
              <a:rPr lang="nl-NL" sz="2400" dirty="0"/>
              <a:t>of schroefsleutels </a:t>
            </a:r>
            <a:r>
              <a:rPr lang="nl-NL" sz="2400" dirty="0" smtClean="0"/>
              <a:t>die blijven zitten bij inschakelen</a:t>
            </a:r>
            <a:endParaRPr lang="nl-BE" sz="2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365104"/>
            <a:ext cx="3096344" cy="188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4067944" y="670871"/>
            <a:ext cx="3672408" cy="923330"/>
          </a:xfrm>
          <a:prstGeom prst="rect">
            <a:avLst/>
          </a:prstGeom>
          <a:noFill/>
        </p:spPr>
        <p:txBody>
          <a:bodyPr wrap="square" rtlCol="0">
            <a:spAutoFit/>
          </a:bodyPr>
          <a:lstStyle/>
          <a:p>
            <a:r>
              <a:rPr lang="nl-NL" sz="3600" b="1" dirty="0">
                <a:solidFill>
                  <a:srgbClr val="00CCFF"/>
                </a:solidFill>
              </a:rPr>
              <a:t>Ernstig letsel</a:t>
            </a:r>
          </a:p>
          <a:p>
            <a:endParaRPr lang="nl-BE" dirty="0"/>
          </a:p>
        </p:txBody>
      </p:sp>
    </p:spTree>
    <p:extLst>
      <p:ext uri="{BB962C8B-B14F-4D97-AF65-F5344CB8AC3E}">
        <p14:creationId xmlns:p14="http://schemas.microsoft.com/office/powerpoint/2010/main" val="86009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571480"/>
            <a:ext cx="2714644"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214414" y="857232"/>
            <a:ext cx="2464611" cy="646331"/>
          </a:xfrm>
          <a:prstGeom prst="rect">
            <a:avLst/>
          </a:prstGeom>
          <a:noFill/>
        </p:spPr>
        <p:txBody>
          <a:bodyPr wrap="square" rtlCol="0">
            <a:spAutoFit/>
          </a:bodyPr>
          <a:lstStyle/>
          <a:p>
            <a:r>
              <a:rPr lang="nl-BE" sz="3600" b="1" dirty="0">
                <a:solidFill>
                  <a:srgbClr val="E84E4F"/>
                </a:solidFill>
              </a:rPr>
              <a:t>Instructies</a:t>
            </a:r>
          </a:p>
        </p:txBody>
      </p:sp>
      <p:sp>
        <p:nvSpPr>
          <p:cNvPr id="2" name="Tekstvak 1"/>
          <p:cNvSpPr txBox="1"/>
          <p:nvPr/>
        </p:nvSpPr>
        <p:spPr>
          <a:xfrm>
            <a:off x="1214414" y="2276872"/>
            <a:ext cx="7822082" cy="3754874"/>
          </a:xfrm>
          <a:prstGeom prst="rect">
            <a:avLst/>
          </a:prstGeom>
          <a:noFill/>
        </p:spPr>
        <p:txBody>
          <a:bodyPr wrap="square" rtlCol="0">
            <a:spAutoFit/>
          </a:bodyPr>
          <a:lstStyle/>
          <a:p>
            <a:pPr marL="285750" indent="-285750">
              <a:buFont typeface="Wingdings" panose="05000000000000000000" pitchFamily="2" charset="2"/>
              <a:buChar char="ü"/>
            </a:pPr>
            <a:r>
              <a:rPr lang="nl-NL" sz="2800" dirty="0" smtClean="0"/>
              <a:t>Gebruik </a:t>
            </a:r>
            <a:r>
              <a:rPr lang="nl-NL" sz="2800" dirty="0"/>
              <a:t>nooit een machine zonder dat je de werking ervan </a:t>
            </a:r>
            <a:r>
              <a:rPr lang="nl-NL" sz="2800" dirty="0" smtClean="0"/>
              <a:t>kent</a:t>
            </a:r>
          </a:p>
          <a:p>
            <a:pPr marL="285750" indent="-285750">
              <a:buFont typeface="Wingdings" panose="05000000000000000000" pitchFamily="2" charset="2"/>
              <a:buChar char="ü"/>
            </a:pPr>
            <a:r>
              <a:rPr lang="nl-BE" sz="2800" dirty="0"/>
              <a:t>Gebruik voor uw </a:t>
            </a:r>
            <a:r>
              <a:rPr lang="nl-NL" sz="2800" dirty="0"/>
              <a:t>werkzaamheden het daarvoor bestemde elektrische gereedschap. Met het passende elektrische gereedschap werkt u beter en veiliger. </a:t>
            </a:r>
          </a:p>
          <a:p>
            <a:pPr marL="285750" indent="-285750">
              <a:buFont typeface="Wingdings" panose="05000000000000000000" pitchFamily="2" charset="2"/>
              <a:buChar char="ü"/>
            </a:pPr>
            <a:r>
              <a:rPr lang="nl-NL" sz="2800" dirty="0" smtClean="0"/>
              <a:t>Lees aandacht de veiligheidsinstructiekaart</a:t>
            </a:r>
          </a:p>
          <a:p>
            <a:r>
              <a:rPr lang="nl-NL" sz="2400" b="1" dirty="0">
                <a:solidFill>
                  <a:srgbClr val="0070C0"/>
                </a:solidFill>
                <a:hlinkClick r:id="rId3"/>
              </a:rPr>
              <a:t>IK_HANDGEREEDSCHAP_011 (</a:t>
            </a:r>
            <a:r>
              <a:rPr lang="nl-NL" sz="2400" b="1" dirty="0" err="1">
                <a:solidFill>
                  <a:srgbClr val="0070C0"/>
                </a:solidFill>
                <a:hlinkClick r:id="rId3"/>
              </a:rPr>
              <a:t>POV_Slijpschijf_alle</a:t>
            </a:r>
            <a:r>
              <a:rPr lang="nl-NL" sz="2400" b="1" dirty="0">
                <a:solidFill>
                  <a:srgbClr val="0070C0"/>
                </a:solidFill>
                <a:hlinkClick r:id="rId3"/>
              </a:rPr>
              <a:t> merken)</a:t>
            </a:r>
            <a:endParaRPr lang="nl-NL" sz="2400" dirty="0" smtClean="0">
              <a:solidFill>
                <a:srgbClr val="0070C0"/>
              </a:solidFill>
            </a:endParaRPr>
          </a:p>
          <a:p>
            <a:endParaRPr lang="nl-B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571480"/>
            <a:ext cx="2714644"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214414" y="857232"/>
            <a:ext cx="2464611" cy="646331"/>
          </a:xfrm>
          <a:prstGeom prst="rect">
            <a:avLst/>
          </a:prstGeom>
          <a:noFill/>
        </p:spPr>
        <p:txBody>
          <a:bodyPr wrap="square" rtlCol="0">
            <a:spAutoFit/>
          </a:bodyPr>
          <a:lstStyle/>
          <a:p>
            <a:r>
              <a:rPr lang="nl-BE" sz="3600" b="1" dirty="0">
                <a:solidFill>
                  <a:srgbClr val="E84E4F"/>
                </a:solidFill>
              </a:rPr>
              <a:t>Instructies</a:t>
            </a:r>
          </a:p>
        </p:txBody>
      </p:sp>
      <p:sp>
        <p:nvSpPr>
          <p:cNvPr id="2" name="Tekstvak 1"/>
          <p:cNvSpPr txBox="1"/>
          <p:nvPr/>
        </p:nvSpPr>
        <p:spPr>
          <a:xfrm>
            <a:off x="928662" y="2132856"/>
            <a:ext cx="8107834" cy="4545221"/>
          </a:xfrm>
          <a:prstGeom prst="rect">
            <a:avLst/>
          </a:prstGeom>
          <a:noFill/>
        </p:spPr>
        <p:txBody>
          <a:bodyPr wrap="square" rtlCol="0">
            <a:spAutoFit/>
          </a:bodyPr>
          <a:lstStyle/>
          <a:p>
            <a:pPr marL="457200" indent="-457200">
              <a:buFont typeface="Courier New" panose="02070309020205020404" pitchFamily="49" charset="0"/>
              <a:buChar char="o"/>
            </a:pPr>
            <a:r>
              <a:rPr lang="nl-NL" sz="2800" dirty="0"/>
              <a:t>Gebruik geen elektrisch gereedschap waarvan de </a:t>
            </a:r>
            <a:r>
              <a:rPr lang="nl-NL" sz="2800" dirty="0" smtClean="0"/>
              <a:t>schakelaar defect </a:t>
            </a:r>
            <a:r>
              <a:rPr lang="nl-NL" sz="2800" dirty="0"/>
              <a:t>is. Elektrische gereedschap dat niet meer kan </a:t>
            </a:r>
            <a:r>
              <a:rPr lang="nl-NL" sz="2800" dirty="0" smtClean="0"/>
              <a:t>worden in- </a:t>
            </a:r>
            <a:r>
              <a:rPr lang="nl-NL" sz="2800" dirty="0"/>
              <a:t>of uitgeschakeld, is gevaarlijk en moet worden </a:t>
            </a:r>
            <a:r>
              <a:rPr lang="nl-NL" sz="2800" dirty="0" smtClean="0"/>
              <a:t>gerepareerd </a:t>
            </a:r>
            <a:r>
              <a:rPr lang="nl-BE" sz="2800" dirty="0" smtClean="0"/>
              <a:t>of verwijderd.</a:t>
            </a:r>
          </a:p>
          <a:p>
            <a:pPr marL="457200" indent="-457200">
              <a:buFont typeface="Courier New" panose="02070309020205020404" pitchFamily="49" charset="0"/>
              <a:buChar char="o"/>
            </a:pPr>
            <a:r>
              <a:rPr lang="nl-NL" sz="2800" dirty="0" smtClean="0"/>
              <a:t>Trek </a:t>
            </a:r>
            <a:r>
              <a:rPr lang="nl-NL" sz="2800" dirty="0"/>
              <a:t>de stekker uit het stopcontact voordat u het gereedschap instelt, toebehoren wisselt of het gereedschap weglegt. Deze voorzorgsmaatregel voorkomt onbedoeld starten van het</a:t>
            </a:r>
          </a:p>
          <a:p>
            <a:pPr marL="457200"/>
            <a:r>
              <a:rPr lang="nl-BE" sz="2800" dirty="0"/>
              <a:t>gereedschap.</a:t>
            </a:r>
          </a:p>
        </p:txBody>
      </p:sp>
    </p:spTree>
    <p:extLst>
      <p:ext uri="{BB962C8B-B14F-4D97-AF65-F5344CB8AC3E}">
        <p14:creationId xmlns:p14="http://schemas.microsoft.com/office/powerpoint/2010/main" val="3145278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571480"/>
            <a:ext cx="2851250"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214414" y="857232"/>
            <a:ext cx="2709514" cy="646331"/>
          </a:xfrm>
          <a:prstGeom prst="rect">
            <a:avLst/>
          </a:prstGeom>
          <a:noFill/>
        </p:spPr>
        <p:txBody>
          <a:bodyPr wrap="square" rtlCol="0">
            <a:spAutoFit/>
          </a:bodyPr>
          <a:lstStyle/>
          <a:p>
            <a:r>
              <a:rPr lang="nl-BE" sz="3600" b="1" dirty="0">
                <a:solidFill>
                  <a:srgbClr val="E84E4F"/>
                </a:solidFill>
              </a:rPr>
              <a:t>Instructies</a:t>
            </a:r>
          </a:p>
        </p:txBody>
      </p:sp>
      <p:sp>
        <p:nvSpPr>
          <p:cNvPr id="2" name="Tekstvak 1"/>
          <p:cNvSpPr txBox="1"/>
          <p:nvPr/>
        </p:nvSpPr>
        <p:spPr>
          <a:xfrm>
            <a:off x="945497" y="1988840"/>
            <a:ext cx="7459762" cy="3539430"/>
          </a:xfrm>
          <a:prstGeom prst="rect">
            <a:avLst/>
          </a:prstGeom>
          <a:noFill/>
        </p:spPr>
        <p:txBody>
          <a:bodyPr wrap="square" rtlCol="0">
            <a:spAutoFit/>
          </a:bodyPr>
          <a:lstStyle/>
          <a:p>
            <a:pPr marL="457200" indent="-457200">
              <a:buFont typeface="Courier New" panose="02070309020205020404" pitchFamily="49" charset="0"/>
              <a:buChar char="o"/>
            </a:pPr>
            <a:r>
              <a:rPr lang="nl-BE" sz="2800" dirty="0" smtClean="0"/>
              <a:t>Voor gebruik de snoeren en toestel controleren op beschadigingen om contact met elektriciteit te vermijden.</a:t>
            </a:r>
          </a:p>
          <a:p>
            <a:pPr marL="457200" indent="-457200">
              <a:buFont typeface="Courier New" panose="02070309020205020404" pitchFamily="49" charset="0"/>
              <a:buChar char="o"/>
            </a:pPr>
            <a:r>
              <a:rPr lang="nl-BE" sz="2800" dirty="0" smtClean="0"/>
              <a:t>Gebruik materiaal met de juiste IP-graad (indringing stof/water) voor werken in niet standaard omgeving.</a:t>
            </a:r>
          </a:p>
          <a:p>
            <a:pPr marL="457200" indent="-457200">
              <a:buFont typeface="Courier New" panose="02070309020205020404" pitchFamily="49" charset="0"/>
              <a:buChar char="o"/>
            </a:pPr>
            <a:r>
              <a:rPr lang="nl-BE" sz="2800" dirty="0" smtClean="0"/>
              <a:t>Hou rekening met de omgeving waarin je moet werken, </a:t>
            </a:r>
            <a:r>
              <a:rPr lang="nl-BE" sz="2800" dirty="0" err="1" smtClean="0"/>
              <a:t>evt</a:t>
            </a:r>
            <a:r>
              <a:rPr lang="nl-BE" sz="2800" dirty="0" smtClean="0"/>
              <a:t> met de nodige werkvergunning.</a:t>
            </a:r>
            <a:endParaRPr lang="nl-BE" sz="2800" dirty="0"/>
          </a:p>
        </p:txBody>
      </p:sp>
    </p:spTree>
    <p:extLst>
      <p:ext uri="{BB962C8B-B14F-4D97-AF65-F5344CB8AC3E}">
        <p14:creationId xmlns:p14="http://schemas.microsoft.com/office/powerpoint/2010/main" val="1762281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oolbox wm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Toolbox wmd</Template>
  <TotalTime>617</TotalTime>
  <Words>757</Words>
  <Application>Microsoft Office PowerPoint</Application>
  <PresentationFormat>Diavoorstelling (4:3)</PresentationFormat>
  <Paragraphs>105</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Courier New</vt:lpstr>
      <vt:lpstr>Wingdings</vt:lpstr>
      <vt:lpstr>Toolbox wmd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Eigen voorbeelden? Zie ook de instructiekaarten van  de verschillende handgereedschappen.</vt:lpstr>
      <vt:lpstr>Voorbeeld?</vt:lpstr>
      <vt:lpstr>Voorbeeld?</vt:lpstr>
      <vt:lpstr>Voorbeeld?</vt:lpstr>
      <vt:lpstr>PowerPoint-presentatie</vt:lpstr>
      <vt:lpstr>PowerPoint-presentatie</vt:lpstr>
    </vt:vector>
  </TitlesOfParts>
  <Company>Provinciebestuur Oost-Vlaanderen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i0502</dc:creator>
  <cp:lastModifiedBy>Raf Geernaert</cp:lastModifiedBy>
  <cp:revision>39</cp:revision>
  <cp:lastPrinted>2016-12-01T10:14:15Z</cp:lastPrinted>
  <dcterms:created xsi:type="dcterms:W3CDTF">2015-07-16T14:39:56Z</dcterms:created>
  <dcterms:modified xsi:type="dcterms:W3CDTF">2017-03-10T08:45:19Z</dcterms:modified>
</cp:coreProperties>
</file>