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5" r:id="rId4"/>
    <p:sldId id="286" r:id="rId5"/>
    <p:sldId id="288" r:id="rId6"/>
    <p:sldId id="287" r:id="rId7"/>
    <p:sldId id="289" r:id="rId8"/>
    <p:sldId id="290" r:id="rId9"/>
    <p:sldId id="296" r:id="rId10"/>
    <p:sldId id="298" r:id="rId11"/>
    <p:sldId id="299" r:id="rId12"/>
    <p:sldId id="292" r:id="rId13"/>
    <p:sldId id="293" r:id="rId14"/>
    <p:sldId id="294" r:id="rId15"/>
    <p:sldId id="291" r:id="rId16"/>
    <p:sldId id="29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51"/>
    <a:srgbClr val="A29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 showGuides="1"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 descr="WMD-logo_def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1756" y="4733719"/>
            <a:ext cx="2520488" cy="2124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:\I05\GEGEVENS\IDPBW\WMD logo\WMD-logo_def4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6072206"/>
            <a:ext cx="756146" cy="6372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0000" y="2071678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 opdelen</a:t>
            </a:r>
            <a:endParaRPr lang="nl-BE" dirty="0"/>
          </a:p>
        </p:txBody>
      </p:sp>
      <p:pic>
        <p:nvPicPr>
          <p:cNvPr id="5" name="Tijdelijke aanduiding voor inhoud 4" descr="L_hulpsned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L_hulpsnede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Afgeronde rechthoek 6"/>
          <p:cNvSpPr/>
          <p:nvPr/>
        </p:nvSpPr>
        <p:spPr>
          <a:xfrm>
            <a:off x="2714612" y="4714884"/>
            <a:ext cx="3714776" cy="14287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/>
              <a:t>Doel :</a:t>
            </a:r>
          </a:p>
          <a:p>
            <a:pPr>
              <a:buFontTx/>
              <a:buChar char="-"/>
            </a:pPr>
            <a:r>
              <a:rPr lang="nl-BE" dirty="0" smtClean="0"/>
              <a:t>gemakkelijk inzetten</a:t>
            </a:r>
          </a:p>
          <a:p>
            <a:pPr>
              <a:buFontTx/>
              <a:buChar char="-"/>
            </a:pPr>
            <a:r>
              <a:rPr lang="nl-BE" dirty="0" smtClean="0"/>
              <a:t>minder kracht uitoefenen bij het zagen</a:t>
            </a:r>
          </a:p>
          <a:p>
            <a:pPr>
              <a:buFontTx/>
              <a:buChar char="-"/>
            </a:pPr>
            <a:r>
              <a:rPr lang="nl-BE" dirty="0" smtClean="0"/>
              <a:t>minder belasting op de zaag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 opdelen</a:t>
            </a:r>
            <a:endParaRPr lang="nl-BE" dirty="0"/>
          </a:p>
        </p:txBody>
      </p:sp>
      <p:pic>
        <p:nvPicPr>
          <p:cNvPr id="5" name="Tijdelijke aanduiding voor inhoud 4" descr="L_hulpsnede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L_hulpsnede_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Lachebekje 6"/>
          <p:cNvSpPr/>
          <p:nvPr/>
        </p:nvSpPr>
        <p:spPr>
          <a:xfrm>
            <a:off x="4107653" y="5143512"/>
            <a:ext cx="928694" cy="92869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plaatsing handen/vingers</a:t>
            </a:r>
            <a:endParaRPr lang="nl-BE" dirty="0"/>
          </a:p>
        </p:txBody>
      </p:sp>
      <p:pic>
        <p:nvPicPr>
          <p:cNvPr id="4" name="Tijdelijke aanduiding voor inhoud 3" descr="lz_hande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500174"/>
            <a:ext cx="1428760" cy="1000133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5643570" y="2428868"/>
            <a:ext cx="2000264" cy="714380"/>
          </a:xfrm>
          <a:prstGeom prst="wedgeRoundRectCallout">
            <a:avLst>
              <a:gd name="adj1" fmla="val -114693"/>
              <a:gd name="adj2" fmla="val 561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vingers open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7" name="PIJL-OMLAAG 6"/>
          <p:cNvSpPr/>
          <p:nvPr/>
        </p:nvSpPr>
        <p:spPr>
          <a:xfrm rot="2496651">
            <a:off x="4951495" y="2678357"/>
            <a:ext cx="225935" cy="20893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2643174" y="4286256"/>
            <a:ext cx="157163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oelichting met afgeronde rechthoek 9"/>
          <p:cNvSpPr/>
          <p:nvPr/>
        </p:nvSpPr>
        <p:spPr>
          <a:xfrm>
            <a:off x="4857752" y="5214950"/>
            <a:ext cx="1928826" cy="642942"/>
          </a:xfrm>
          <a:prstGeom prst="wedgeRoundRectCallout">
            <a:avLst>
              <a:gd name="adj1" fmla="val -84042"/>
              <a:gd name="adj2" fmla="val -18130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hand verlengde zaagsnede 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1143008" cy="1143008"/>
          </a:xfrm>
          <a:prstGeom prst="rect">
            <a:avLst/>
          </a:prstGeom>
          <a:noFill/>
        </p:spPr>
      </p:pic>
      <p:sp>
        <p:nvSpPr>
          <p:cNvPr id="13" name="Toelichting met afgeronde rechthoek 12"/>
          <p:cNvSpPr/>
          <p:nvPr/>
        </p:nvSpPr>
        <p:spPr>
          <a:xfrm>
            <a:off x="5786446" y="4000504"/>
            <a:ext cx="2000264" cy="642942"/>
          </a:xfrm>
          <a:prstGeom prst="wedgeRoundRectCallout">
            <a:avLst>
              <a:gd name="adj1" fmla="val -160696"/>
              <a:gd name="adj2" fmla="val 7265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weinig steun kans op wegglijden</a:t>
            </a:r>
            <a:endParaRPr lang="nl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plaatsing handen/vingers</a:t>
            </a:r>
            <a:endParaRPr lang="nl-BE" dirty="0"/>
          </a:p>
        </p:txBody>
      </p:sp>
      <p:pic>
        <p:nvPicPr>
          <p:cNvPr id="4" name="Tijdelijke aanduiding voor inhoud 3" descr="lz_hand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</p:spPr>
      </p:pic>
      <p:sp>
        <p:nvSpPr>
          <p:cNvPr id="5" name="Lachebekje 4"/>
          <p:cNvSpPr/>
          <p:nvPr/>
        </p:nvSpPr>
        <p:spPr>
          <a:xfrm>
            <a:off x="2643174" y="4643446"/>
            <a:ext cx="928694" cy="92869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5072066" y="5000636"/>
            <a:ext cx="2571768" cy="928694"/>
          </a:xfrm>
          <a:prstGeom prst="wedgeRoundRectCallout">
            <a:avLst>
              <a:gd name="adj1" fmla="val -162131"/>
              <a:gd name="adj2" fmla="val -13407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aandrukken met gesloten vingers buiten de gevaarlijke zone</a:t>
            </a:r>
            <a:endParaRPr lang="nl-BE" dirty="0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785918" y="2571744"/>
            <a:ext cx="1714512" cy="857256"/>
          </a:xfrm>
          <a:prstGeom prst="wedgeRoundRectCallout">
            <a:avLst>
              <a:gd name="adj1" fmla="val -35436"/>
              <a:gd name="adj2" fmla="val 11237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goede steun</a:t>
            </a:r>
          </a:p>
          <a:p>
            <a:pPr algn="ctr"/>
            <a:r>
              <a:rPr lang="nl-BE" dirty="0" smtClean="0"/>
              <a:t>geen kans op wegglijden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afkorten van stukken</a:t>
            </a:r>
            <a:endParaRPr lang="nl-BE" dirty="0"/>
          </a:p>
        </p:txBody>
      </p:sp>
      <p:pic>
        <p:nvPicPr>
          <p:cNvPr id="4" name="Tijdelijke aanduiding voor inhoud 3" descr="lz_afkorten tss geleider_fou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500174"/>
            <a:ext cx="1428760" cy="1000133"/>
          </a:xfrm>
          <a:prstGeom prst="rect">
            <a:avLst/>
          </a:prstGeom>
          <a:noFill/>
        </p:spPr>
      </p:pic>
      <p:sp>
        <p:nvSpPr>
          <p:cNvPr id="7" name="PIJL-LINKS en -RECHTS 6"/>
          <p:cNvSpPr/>
          <p:nvPr/>
        </p:nvSpPr>
        <p:spPr>
          <a:xfrm rot="21060933">
            <a:off x="3675371" y="3232308"/>
            <a:ext cx="2303759" cy="35719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5143504" y="4429132"/>
            <a:ext cx="2643206" cy="1357322"/>
          </a:xfrm>
          <a:prstGeom prst="wedgeRoundRectCallout">
            <a:avLst>
              <a:gd name="adj1" fmla="val -49661"/>
              <a:gd name="adj2" fmla="val -1059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werkstuk kan geklemd geraken tussen geleider en lintzaag !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gebruik het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arbeidsmiddele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waarvoor het bestemd is</a:t>
            </a:r>
            <a:endParaRPr lang="nl-BE" dirty="0"/>
          </a:p>
        </p:txBody>
      </p:sp>
      <p:pic>
        <p:nvPicPr>
          <p:cNvPr id="4" name="Tijdelijke aanduiding voor inhoud 3" descr="lz_stuk te kl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solidFill>
            <a:srgbClr val="FF0000"/>
          </a:solidFill>
        </p:spPr>
      </p:pic>
      <p:sp>
        <p:nvSpPr>
          <p:cNvPr id="6" name="Rechthoek 5"/>
          <p:cNvSpPr/>
          <p:nvPr/>
        </p:nvSpPr>
        <p:spPr>
          <a:xfrm>
            <a:off x="5429256" y="4214818"/>
            <a:ext cx="207170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verzaag kleine werkstukken met een handzaag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7"/>
            <a:ext cx="1428760" cy="1000133"/>
          </a:xfrm>
          <a:prstGeom prst="rect">
            <a:avLst/>
          </a:prstGeom>
          <a:noFill/>
        </p:spPr>
      </p:pic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2" y="4857760"/>
            <a:ext cx="1381118" cy="138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gebruik </a:t>
            </a:r>
            <a:r>
              <a:rPr lang="nl-BE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het </a:t>
            </a:r>
            <a:r>
              <a:rPr lang="nl-BE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arbeidsmiddel 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waarvoor het bestemd is</a:t>
            </a:r>
            <a:endParaRPr lang="nl-BE" dirty="0"/>
          </a:p>
        </p:txBody>
      </p:sp>
      <p:pic>
        <p:nvPicPr>
          <p:cNvPr id="4" name="Tijdelijke aanduiding voor inhoud 3" descr="lz_hand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6" name="Vrije vorm 5"/>
          <p:cNvSpPr/>
          <p:nvPr/>
        </p:nvSpPr>
        <p:spPr>
          <a:xfrm>
            <a:off x="2188029" y="3929743"/>
            <a:ext cx="3810000" cy="587828"/>
          </a:xfrm>
          <a:custGeom>
            <a:avLst/>
            <a:gdLst>
              <a:gd name="connsiteX0" fmla="*/ 0 w 3810000"/>
              <a:gd name="connsiteY0" fmla="*/ 413657 h 587828"/>
              <a:gd name="connsiteX1" fmla="*/ 54428 w 3810000"/>
              <a:gd name="connsiteY1" fmla="*/ 457200 h 587828"/>
              <a:gd name="connsiteX2" fmla="*/ 87085 w 3810000"/>
              <a:gd name="connsiteY2" fmla="*/ 468086 h 587828"/>
              <a:gd name="connsiteX3" fmla="*/ 468085 w 3810000"/>
              <a:gd name="connsiteY3" fmla="*/ 478971 h 587828"/>
              <a:gd name="connsiteX4" fmla="*/ 533400 w 3810000"/>
              <a:gd name="connsiteY4" fmla="*/ 500743 h 587828"/>
              <a:gd name="connsiteX5" fmla="*/ 598714 w 3810000"/>
              <a:gd name="connsiteY5" fmla="*/ 533400 h 587828"/>
              <a:gd name="connsiteX6" fmla="*/ 620485 w 3810000"/>
              <a:gd name="connsiteY6" fmla="*/ 566057 h 587828"/>
              <a:gd name="connsiteX7" fmla="*/ 685800 w 3810000"/>
              <a:gd name="connsiteY7" fmla="*/ 587828 h 587828"/>
              <a:gd name="connsiteX8" fmla="*/ 2481942 w 3810000"/>
              <a:gd name="connsiteY8" fmla="*/ 566057 h 587828"/>
              <a:gd name="connsiteX9" fmla="*/ 2590800 w 3810000"/>
              <a:gd name="connsiteY9" fmla="*/ 555171 h 587828"/>
              <a:gd name="connsiteX10" fmla="*/ 2634342 w 3810000"/>
              <a:gd name="connsiteY10" fmla="*/ 544286 h 587828"/>
              <a:gd name="connsiteX11" fmla="*/ 2667000 w 3810000"/>
              <a:gd name="connsiteY11" fmla="*/ 522514 h 587828"/>
              <a:gd name="connsiteX12" fmla="*/ 2710542 w 3810000"/>
              <a:gd name="connsiteY12" fmla="*/ 500743 h 587828"/>
              <a:gd name="connsiteX13" fmla="*/ 2775857 w 3810000"/>
              <a:gd name="connsiteY13" fmla="*/ 468086 h 587828"/>
              <a:gd name="connsiteX14" fmla="*/ 2819400 w 3810000"/>
              <a:gd name="connsiteY14" fmla="*/ 424543 h 587828"/>
              <a:gd name="connsiteX15" fmla="*/ 2928257 w 3810000"/>
              <a:gd name="connsiteY15" fmla="*/ 381000 h 587828"/>
              <a:gd name="connsiteX16" fmla="*/ 2993571 w 3810000"/>
              <a:gd name="connsiteY16" fmla="*/ 337457 h 587828"/>
              <a:gd name="connsiteX17" fmla="*/ 3189514 w 3810000"/>
              <a:gd name="connsiteY17" fmla="*/ 272143 h 587828"/>
              <a:gd name="connsiteX18" fmla="*/ 3254828 w 3810000"/>
              <a:gd name="connsiteY18" fmla="*/ 250371 h 587828"/>
              <a:gd name="connsiteX19" fmla="*/ 3287485 w 3810000"/>
              <a:gd name="connsiteY19" fmla="*/ 239486 h 587828"/>
              <a:gd name="connsiteX20" fmla="*/ 3374571 w 3810000"/>
              <a:gd name="connsiteY20" fmla="*/ 217714 h 587828"/>
              <a:gd name="connsiteX21" fmla="*/ 3418114 w 3810000"/>
              <a:gd name="connsiteY21" fmla="*/ 195943 h 587828"/>
              <a:gd name="connsiteX22" fmla="*/ 3494314 w 3810000"/>
              <a:gd name="connsiteY22" fmla="*/ 174171 h 587828"/>
              <a:gd name="connsiteX23" fmla="*/ 3526971 w 3810000"/>
              <a:gd name="connsiteY23" fmla="*/ 152400 h 587828"/>
              <a:gd name="connsiteX24" fmla="*/ 3548742 w 3810000"/>
              <a:gd name="connsiteY24" fmla="*/ 130628 h 587828"/>
              <a:gd name="connsiteX25" fmla="*/ 3581400 w 3810000"/>
              <a:gd name="connsiteY25" fmla="*/ 119743 h 587828"/>
              <a:gd name="connsiteX26" fmla="*/ 3657600 w 3810000"/>
              <a:gd name="connsiteY26" fmla="*/ 87086 h 587828"/>
              <a:gd name="connsiteX27" fmla="*/ 3722914 w 3810000"/>
              <a:gd name="connsiteY27" fmla="*/ 43543 h 587828"/>
              <a:gd name="connsiteX28" fmla="*/ 3755571 w 3810000"/>
              <a:gd name="connsiteY28" fmla="*/ 32657 h 587828"/>
              <a:gd name="connsiteX29" fmla="*/ 3788228 w 3810000"/>
              <a:gd name="connsiteY29" fmla="*/ 10886 h 587828"/>
              <a:gd name="connsiteX30" fmla="*/ 3810000 w 3810000"/>
              <a:gd name="connsiteY30" fmla="*/ 0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587828">
                <a:moveTo>
                  <a:pt x="0" y="413657"/>
                </a:moveTo>
                <a:cubicBezTo>
                  <a:pt x="18143" y="428171"/>
                  <a:pt x="34726" y="444886"/>
                  <a:pt x="54428" y="457200"/>
                </a:cubicBezTo>
                <a:cubicBezTo>
                  <a:pt x="64158" y="463282"/>
                  <a:pt x="75626" y="467483"/>
                  <a:pt x="87085" y="468086"/>
                </a:cubicBezTo>
                <a:cubicBezTo>
                  <a:pt x="213961" y="474764"/>
                  <a:pt x="341085" y="475343"/>
                  <a:pt x="468085" y="478971"/>
                </a:cubicBezTo>
                <a:cubicBezTo>
                  <a:pt x="489857" y="486228"/>
                  <a:pt x="514305" y="488013"/>
                  <a:pt x="533400" y="500743"/>
                </a:cubicBezTo>
                <a:cubicBezTo>
                  <a:pt x="575604" y="528879"/>
                  <a:pt x="553646" y="518377"/>
                  <a:pt x="598714" y="533400"/>
                </a:cubicBezTo>
                <a:cubicBezTo>
                  <a:pt x="605971" y="544286"/>
                  <a:pt x="609391" y="559123"/>
                  <a:pt x="620485" y="566057"/>
                </a:cubicBezTo>
                <a:cubicBezTo>
                  <a:pt x="639946" y="578220"/>
                  <a:pt x="685800" y="587828"/>
                  <a:pt x="685800" y="587828"/>
                </a:cubicBezTo>
                <a:lnTo>
                  <a:pt x="2481942" y="566057"/>
                </a:lnTo>
                <a:cubicBezTo>
                  <a:pt x="2518302" y="563260"/>
                  <a:pt x="2554514" y="558800"/>
                  <a:pt x="2590800" y="555171"/>
                </a:cubicBezTo>
                <a:cubicBezTo>
                  <a:pt x="2605314" y="551543"/>
                  <a:pt x="2620591" y="550179"/>
                  <a:pt x="2634342" y="544286"/>
                </a:cubicBezTo>
                <a:cubicBezTo>
                  <a:pt x="2646367" y="539132"/>
                  <a:pt x="2655640" y="529005"/>
                  <a:pt x="2667000" y="522514"/>
                </a:cubicBezTo>
                <a:cubicBezTo>
                  <a:pt x="2681089" y="514463"/>
                  <a:pt x="2695627" y="507135"/>
                  <a:pt x="2710542" y="500743"/>
                </a:cubicBezTo>
                <a:cubicBezTo>
                  <a:pt x="2749174" y="484186"/>
                  <a:pt x="2740992" y="497970"/>
                  <a:pt x="2775857" y="468086"/>
                </a:cubicBezTo>
                <a:cubicBezTo>
                  <a:pt x="2791442" y="454728"/>
                  <a:pt x="2799927" y="431034"/>
                  <a:pt x="2819400" y="424543"/>
                </a:cubicBezTo>
                <a:cubicBezTo>
                  <a:pt x="2866126" y="408967"/>
                  <a:pt x="2888217" y="405024"/>
                  <a:pt x="2928257" y="381000"/>
                </a:cubicBezTo>
                <a:cubicBezTo>
                  <a:pt x="2950694" y="367538"/>
                  <a:pt x="2968748" y="345731"/>
                  <a:pt x="2993571" y="337457"/>
                </a:cubicBezTo>
                <a:lnTo>
                  <a:pt x="3189514" y="272143"/>
                </a:lnTo>
                <a:lnTo>
                  <a:pt x="3254828" y="250371"/>
                </a:lnTo>
                <a:cubicBezTo>
                  <a:pt x="3265714" y="246743"/>
                  <a:pt x="3276233" y="241736"/>
                  <a:pt x="3287485" y="239486"/>
                </a:cubicBezTo>
                <a:cubicBezTo>
                  <a:pt x="3319435" y="233096"/>
                  <a:pt x="3345280" y="230267"/>
                  <a:pt x="3374571" y="217714"/>
                </a:cubicBezTo>
                <a:cubicBezTo>
                  <a:pt x="3389486" y="211322"/>
                  <a:pt x="3402920" y="201641"/>
                  <a:pt x="3418114" y="195943"/>
                </a:cubicBezTo>
                <a:cubicBezTo>
                  <a:pt x="3446018" y="185479"/>
                  <a:pt x="3467996" y="187330"/>
                  <a:pt x="3494314" y="174171"/>
                </a:cubicBezTo>
                <a:cubicBezTo>
                  <a:pt x="3506016" y="168320"/>
                  <a:pt x="3516755" y="160573"/>
                  <a:pt x="3526971" y="152400"/>
                </a:cubicBezTo>
                <a:cubicBezTo>
                  <a:pt x="3534985" y="145989"/>
                  <a:pt x="3539941" y="135908"/>
                  <a:pt x="3548742" y="130628"/>
                </a:cubicBezTo>
                <a:cubicBezTo>
                  <a:pt x="3558582" y="124724"/>
                  <a:pt x="3570853" y="124263"/>
                  <a:pt x="3581400" y="119743"/>
                </a:cubicBezTo>
                <a:cubicBezTo>
                  <a:pt x="3675561" y="79388"/>
                  <a:pt x="3581011" y="112613"/>
                  <a:pt x="3657600" y="87086"/>
                </a:cubicBezTo>
                <a:cubicBezTo>
                  <a:pt x="3679371" y="72572"/>
                  <a:pt x="3698091" y="51818"/>
                  <a:pt x="3722914" y="43543"/>
                </a:cubicBezTo>
                <a:cubicBezTo>
                  <a:pt x="3733800" y="39914"/>
                  <a:pt x="3745308" y="37789"/>
                  <a:pt x="3755571" y="32657"/>
                </a:cubicBezTo>
                <a:cubicBezTo>
                  <a:pt x="3767273" y="26806"/>
                  <a:pt x="3777009" y="17617"/>
                  <a:pt x="3788228" y="10886"/>
                </a:cubicBezTo>
                <a:cubicBezTo>
                  <a:pt x="3795186" y="6711"/>
                  <a:pt x="3802743" y="3629"/>
                  <a:pt x="38100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4714876" y="4714884"/>
            <a:ext cx="2714644" cy="857256"/>
          </a:xfrm>
          <a:prstGeom prst="wedgeRoundRectCallout">
            <a:avLst>
              <a:gd name="adj1" fmla="val -115068"/>
              <a:gd name="adj2" fmla="val -6448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een lintzaag is geen grote figuurzaag !!!!!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8" name="Toelichting met afgeronde rechthoek 7"/>
          <p:cNvSpPr/>
          <p:nvPr/>
        </p:nvSpPr>
        <p:spPr>
          <a:xfrm>
            <a:off x="6429388" y="3143248"/>
            <a:ext cx="2214578" cy="785818"/>
          </a:xfrm>
          <a:prstGeom prst="wedgeRoundRectCallout">
            <a:avLst>
              <a:gd name="adj1" fmla="val -69496"/>
              <a:gd name="adj2" fmla="val -8018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breuk zaaglint bij wringen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71744"/>
            <a:ext cx="1143008" cy="1143008"/>
          </a:xfrm>
          <a:prstGeom prst="rect">
            <a:avLst/>
          </a:prstGeom>
          <a:noFill/>
        </p:spPr>
      </p:pic>
      <p:pic>
        <p:nvPicPr>
          <p:cNvPr id="10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1428760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LINTZAAG</a:t>
            </a:r>
            <a:endParaRPr lang="nl-BE" dirty="0"/>
          </a:p>
        </p:txBody>
      </p:sp>
      <p:pic>
        <p:nvPicPr>
          <p:cNvPr id="22530" name="Picture 2" descr="http://www.rogiers.be/admin/image/thumb_w/630/SEGA_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beveiligingstoestel</a:t>
            </a:r>
            <a:endParaRPr lang="nl-B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Tijdelijke aanduiding voor inhoud 9" descr="lz_beveiliging_nt_cor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0383" y="1500174"/>
            <a:ext cx="7123233" cy="4542296"/>
          </a:xfrm>
        </p:spPr>
      </p:pic>
      <p:sp>
        <p:nvSpPr>
          <p:cNvPr id="11" name="PIJL-OMHOOG en -OMLAAG 10"/>
          <p:cNvSpPr/>
          <p:nvPr/>
        </p:nvSpPr>
        <p:spPr>
          <a:xfrm>
            <a:off x="4572000" y="3214686"/>
            <a:ext cx="428628" cy="121444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4929190" y="4357694"/>
            <a:ext cx="2857520" cy="1428760"/>
          </a:xfrm>
          <a:prstGeom prst="wedgeRoundRectCallout">
            <a:avLst>
              <a:gd name="adj1" fmla="val -105785"/>
              <a:gd name="adj2" fmla="val -8454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werkend gedeelte van de zaag onbeschermd </a:t>
            </a:r>
          </a:p>
          <a:p>
            <a:pPr algn="ctr"/>
            <a:r>
              <a:rPr lang="nl-BE" b="1" dirty="0" smtClean="0">
                <a:solidFill>
                  <a:schemeClr val="tx1"/>
                </a:solidFill>
              </a:rPr>
              <a:t>= risico op ongeval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30"/>
            <a:ext cx="1381118" cy="1381118"/>
          </a:xfrm>
          <a:prstGeom prst="rect">
            <a:avLst/>
          </a:prstGeom>
          <a:noFill/>
        </p:spPr>
      </p:pic>
      <p:sp>
        <p:nvSpPr>
          <p:cNvPr id="15" name="Toelichting met afgeronde rechthoek 14"/>
          <p:cNvSpPr/>
          <p:nvPr/>
        </p:nvSpPr>
        <p:spPr>
          <a:xfrm>
            <a:off x="1285852" y="3429000"/>
            <a:ext cx="1571636" cy="1500198"/>
          </a:xfrm>
          <a:prstGeom prst="wedgeRoundRectCallout">
            <a:avLst>
              <a:gd name="adj1" fmla="val 114231"/>
              <a:gd name="adj2" fmla="val -58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beveiliging te hoog ingesteld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7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1428760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beveiligingstoestel</a:t>
            </a:r>
            <a:endParaRPr lang="nl-BE" dirty="0"/>
          </a:p>
        </p:txBody>
      </p:sp>
      <p:pic>
        <p:nvPicPr>
          <p:cNvPr id="4" name="Tijdelijke aanduiding voor inhoud 3" descr="lz_beveiliging_correc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8940" y="1428750"/>
            <a:ext cx="7046120" cy="4697413"/>
          </a:xfrm>
        </p:spPr>
      </p:pic>
      <p:sp>
        <p:nvSpPr>
          <p:cNvPr id="5" name="Lachebekje 4"/>
          <p:cNvSpPr/>
          <p:nvPr/>
        </p:nvSpPr>
        <p:spPr>
          <a:xfrm>
            <a:off x="1285852" y="2571744"/>
            <a:ext cx="1071570" cy="107157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5286380" y="1643050"/>
            <a:ext cx="2428892" cy="1785950"/>
          </a:xfrm>
          <a:prstGeom prst="wedgeRoundRectCallout">
            <a:avLst>
              <a:gd name="adj1" fmla="val -92989"/>
              <a:gd name="adj2" fmla="val 9968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beveiliging sluit aan op het werkstuk </a:t>
            </a:r>
          </a:p>
          <a:p>
            <a:pPr algn="ctr"/>
            <a:r>
              <a:rPr lang="nl-BE" dirty="0" smtClean="0"/>
              <a:t>= werkend gedeelte zaag afgeschermd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</a:t>
            </a:r>
            <a:endParaRPr lang="nl-BE" dirty="0"/>
          </a:p>
        </p:txBody>
      </p:sp>
      <p:pic>
        <p:nvPicPr>
          <p:cNvPr id="5" name="Tijdelijke aanduiding voor inhoud 4" descr="lz_ondersteune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Tijdelijke aanduiding voor inhoud 5" descr="lz_ondersteunen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Toelichting met afgeronde rechthoek 6"/>
          <p:cNvSpPr/>
          <p:nvPr/>
        </p:nvSpPr>
        <p:spPr>
          <a:xfrm>
            <a:off x="3786182" y="1500174"/>
            <a:ext cx="2000264" cy="785818"/>
          </a:xfrm>
          <a:prstGeom prst="wedgeRoundRectCallout">
            <a:avLst>
              <a:gd name="adj1" fmla="val -90492"/>
              <a:gd name="adj2" fmla="val 36726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ondersteun lange werkstukken !</a:t>
            </a:r>
            <a:endParaRPr lang="nl-BE" dirty="0"/>
          </a:p>
        </p:txBody>
      </p:sp>
      <p:sp>
        <p:nvSpPr>
          <p:cNvPr id="8" name="PIJL-RECHTS 7"/>
          <p:cNvSpPr/>
          <p:nvPr/>
        </p:nvSpPr>
        <p:spPr>
          <a:xfrm rot="1946996">
            <a:off x="4036215" y="2951908"/>
            <a:ext cx="1071570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Lachebekje 8"/>
          <p:cNvSpPr/>
          <p:nvPr/>
        </p:nvSpPr>
        <p:spPr>
          <a:xfrm>
            <a:off x="6786578" y="1285860"/>
            <a:ext cx="1071570" cy="107157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4143372" y="5572140"/>
            <a:ext cx="2714644" cy="500066"/>
          </a:xfrm>
          <a:prstGeom prst="wedgeRoundRectCallout">
            <a:avLst>
              <a:gd name="adj1" fmla="val -78577"/>
              <a:gd name="adj2" fmla="val -10758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instellen op hoogte tafel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</a:t>
            </a:r>
            <a:endParaRPr lang="nl-BE" dirty="0"/>
          </a:p>
        </p:txBody>
      </p:sp>
      <p:pic>
        <p:nvPicPr>
          <p:cNvPr id="4" name="Tijdelijke aanduiding voor inhoud 3" descr="lz_stuk aannemen_doortrekk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00174"/>
            <a:ext cx="6788945" cy="4625989"/>
          </a:xfrm>
        </p:spPr>
      </p:pic>
      <p:sp>
        <p:nvSpPr>
          <p:cNvPr id="5" name="Lachebekje 4"/>
          <p:cNvSpPr/>
          <p:nvPr/>
        </p:nvSpPr>
        <p:spPr>
          <a:xfrm>
            <a:off x="2000232" y="3786190"/>
            <a:ext cx="1071570" cy="107157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2643174" y="4929198"/>
            <a:ext cx="2286016" cy="1143008"/>
          </a:xfrm>
          <a:prstGeom prst="wedgeRoundRectCallout">
            <a:avLst>
              <a:gd name="adj1" fmla="val 82500"/>
              <a:gd name="adj2" fmla="val -7369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aannemen werkstuk</a:t>
            </a:r>
          </a:p>
          <a:p>
            <a:pPr algn="ctr"/>
            <a:r>
              <a:rPr lang="nl-BE" dirty="0" smtClean="0"/>
              <a:t>horizontaal  houden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</a:t>
            </a:r>
            <a:endParaRPr lang="nl-BE" dirty="0"/>
          </a:p>
        </p:txBody>
      </p:sp>
      <p:pic>
        <p:nvPicPr>
          <p:cNvPr id="5" name="Tijdelijke aanduiding voor inhoud 4" descr="lz_duwhou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Tijdelijke aanduiding voor inhoud 5" descr="lz_doortrekk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Toelichting met afgeronde rechthoek 6"/>
          <p:cNvSpPr/>
          <p:nvPr/>
        </p:nvSpPr>
        <p:spPr>
          <a:xfrm>
            <a:off x="2357422" y="1500174"/>
            <a:ext cx="2214578" cy="642942"/>
          </a:xfrm>
          <a:prstGeom prst="wedgeRoundRectCallout">
            <a:avLst>
              <a:gd name="adj1" fmla="val -102430"/>
              <a:gd name="adj2" fmla="val 30630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duwhout gebruiken</a:t>
            </a:r>
            <a:endParaRPr lang="nl-BE" dirty="0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5429256" y="1928802"/>
            <a:ext cx="1928826" cy="642942"/>
          </a:xfrm>
          <a:prstGeom prst="wedgeRoundRectCallout">
            <a:avLst>
              <a:gd name="adj1" fmla="val 37862"/>
              <a:gd name="adj2" fmla="val 13488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lichtjes trekken</a:t>
            </a:r>
            <a:endParaRPr lang="nl-BE" dirty="0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6572264" y="4214818"/>
            <a:ext cx="2071702" cy="785818"/>
          </a:xfrm>
          <a:prstGeom prst="wedgeRoundRectCallout">
            <a:avLst>
              <a:gd name="adj1" fmla="val -35436"/>
              <a:gd name="adj2" fmla="val -10297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eventueel :</a:t>
            </a:r>
            <a:br>
              <a:rPr lang="nl-BE" dirty="0" smtClean="0"/>
            </a:br>
            <a:r>
              <a:rPr lang="nl-BE" dirty="0" smtClean="0"/>
              <a:t>ondersteunen met rol</a:t>
            </a:r>
            <a:endParaRPr lang="nl-BE" dirty="0"/>
          </a:p>
        </p:txBody>
      </p:sp>
      <p:sp>
        <p:nvSpPr>
          <p:cNvPr id="11" name="Lachebekje 10"/>
          <p:cNvSpPr/>
          <p:nvPr/>
        </p:nvSpPr>
        <p:spPr>
          <a:xfrm>
            <a:off x="4036215" y="4643446"/>
            <a:ext cx="1071570" cy="107157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</a:t>
            </a:r>
            <a:endParaRPr lang="nl-BE" dirty="0"/>
          </a:p>
        </p:txBody>
      </p:sp>
      <p:pic>
        <p:nvPicPr>
          <p:cNvPr id="4" name="Tijdelijke aanduiding voor inhoud 3" descr="lz_handen_f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1381118" cy="1381118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2928926" y="2714620"/>
            <a:ext cx="2000264" cy="1000132"/>
          </a:xfrm>
          <a:prstGeom prst="wedgeRoundRectCallout">
            <a:avLst>
              <a:gd name="adj1" fmla="val 73861"/>
              <a:gd name="adj2" fmla="val 1267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handen veel te dicht bij de zaag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8" name="Afbeelding 7" descr="https://www.iso.org/iobp/graphics/grs/ISO008545_200.png"/>
          <p:cNvPicPr/>
          <p:nvPr/>
        </p:nvPicPr>
        <p:blipFill>
          <a:blip r:embed="rId4" cstate="print"/>
          <a:srcRect l="5319" t="11170" r="3191" b="11702"/>
          <a:stretch>
            <a:fillRect/>
          </a:stretch>
        </p:blipFill>
        <p:spPr bwMode="auto">
          <a:xfrm>
            <a:off x="5214942" y="3429000"/>
            <a:ext cx="76830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lange werkstukken opdelen</a:t>
            </a:r>
            <a:endParaRPr lang="nl-BE" dirty="0"/>
          </a:p>
        </p:txBody>
      </p:sp>
      <p:pic>
        <p:nvPicPr>
          <p:cNvPr id="4" name="Tijdelijke aanduiding voor inhoud 3" descr="F_voorbereiden lintzaag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391" y="1428750"/>
            <a:ext cx="6263217" cy="469741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736"/>
            <a:ext cx="1143008" cy="800106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5000628" y="4500570"/>
            <a:ext cx="2286016" cy="928694"/>
          </a:xfrm>
          <a:prstGeom prst="wedgeRoundRectCallout">
            <a:avLst>
              <a:gd name="adj1" fmla="val -73690"/>
              <a:gd name="adj2" fmla="val -1262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groef frezen</a:t>
            </a:r>
            <a:br>
              <a:rPr lang="nl-BE" dirty="0" smtClean="0"/>
            </a:br>
            <a:r>
              <a:rPr lang="nl-BE" dirty="0" smtClean="0"/>
              <a:t>(frees.....)</a:t>
            </a:r>
            <a:endParaRPr lang="nl-BE" dirty="0"/>
          </a:p>
        </p:txBody>
      </p:sp>
      <p:sp>
        <p:nvSpPr>
          <p:cNvPr id="7" name="Afgeronde rechthoek 6"/>
          <p:cNvSpPr/>
          <p:nvPr/>
        </p:nvSpPr>
        <p:spPr>
          <a:xfrm>
            <a:off x="5500694" y="1714488"/>
            <a:ext cx="2000264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voorbereiden werkstuk voor verzagen op de lintzaag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169</Words>
  <Application>Microsoft Office PowerPoint</Application>
  <PresentationFormat>Diavoorstelling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LINTZAAG</vt:lpstr>
      <vt:lpstr>instelling beveiligingstoestel</vt:lpstr>
      <vt:lpstr>instelling beveiligingstoestel</vt:lpstr>
      <vt:lpstr>lange werkstukken</vt:lpstr>
      <vt:lpstr>lange werkstukken</vt:lpstr>
      <vt:lpstr>lange werkstukken</vt:lpstr>
      <vt:lpstr>lange werkstukken</vt:lpstr>
      <vt:lpstr>lange werkstukken opdelen</vt:lpstr>
      <vt:lpstr>lange werkstukken opdelen</vt:lpstr>
      <vt:lpstr>lange werkstukken opdelen</vt:lpstr>
      <vt:lpstr>plaatsing handen/vingers</vt:lpstr>
      <vt:lpstr>plaatsing handen/vingers</vt:lpstr>
      <vt:lpstr>afkorten van stukken</vt:lpstr>
      <vt:lpstr>gebruik het arbeidsmiddele waarvoor het bestemd is</vt:lpstr>
      <vt:lpstr>gebruik het arbeidsmiddel waarvoor het bestemd is</vt:lpstr>
    </vt:vector>
  </TitlesOfParts>
  <Company>Provinciebestuur Oost-Vlaanderen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i0501</cp:lastModifiedBy>
  <cp:revision>98</cp:revision>
  <dcterms:created xsi:type="dcterms:W3CDTF">2014-06-24T12:55:06Z</dcterms:created>
  <dcterms:modified xsi:type="dcterms:W3CDTF">2014-09-30T10:23:02Z</dcterms:modified>
</cp:coreProperties>
</file>