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307" r:id="rId4"/>
    <p:sldId id="299" r:id="rId5"/>
    <p:sldId id="308" r:id="rId6"/>
    <p:sldId id="306" r:id="rId7"/>
    <p:sldId id="309" r:id="rId8"/>
    <p:sldId id="296" r:id="rId9"/>
    <p:sldId id="303" r:id="rId10"/>
    <p:sldId id="304" r:id="rId11"/>
    <p:sldId id="312" r:id="rId12"/>
    <p:sldId id="313" r:id="rId13"/>
    <p:sldId id="315" r:id="rId14"/>
    <p:sldId id="310" r:id="rId15"/>
    <p:sldId id="311" r:id="rId16"/>
  </p:sldIdLst>
  <p:sldSz cx="9144000" cy="6858000" type="screen4x3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7A51"/>
    <a:srgbClr val="A29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14" autoAdjust="0"/>
  </p:normalViewPr>
  <p:slideViewPr>
    <p:cSldViewPr showGuides="1"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56E4C-C902-47D7-ADFA-66218D5EC436}" type="datetimeFigureOut">
              <a:rPr lang="nl-BE" smtClean="0"/>
              <a:pPr/>
              <a:t>6/03/2020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8617D-DF93-4D45-B1DB-5C6428EE89E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620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0FC43-4767-40CF-83FA-A195F087ACEC}" type="datetimeFigureOut">
              <a:rPr lang="nl-BE" smtClean="0"/>
              <a:pPr/>
              <a:t>6/03/2020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4EF6B-A283-417D-BD41-3151F42EFEB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753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het opmaakprofiel van de modelondertitel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6/03/2020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357694"/>
            <a:ext cx="2520488" cy="212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6/03/2020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6/03/2020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6/03/2020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6/03/2020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6/03/2020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6/03/2020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6/03/2020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6/03/2020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6/03/2020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6/03/2020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B617C-C2D7-4AED-94BA-7CAEBA12A751}" type="datetimeFigureOut">
              <a:rPr lang="nl-BE" smtClean="0"/>
              <a:pPr/>
              <a:t>6/03/2020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6357958"/>
            <a:ext cx="1257463" cy="334381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467544" y="6270409"/>
            <a:ext cx="82809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20" y="6072206"/>
            <a:ext cx="756146" cy="63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0000" y="2285992"/>
            <a:ext cx="86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Veilige </a:t>
            </a:r>
            <a:r>
              <a:rPr lang="nl-BE" sz="54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houtbewerkingstechnieken</a:t>
            </a:r>
            <a:endParaRPr lang="nl-BE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nl-BE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houding handen</a:t>
            </a:r>
            <a:endParaRPr lang="nl-BE" dirty="0"/>
          </a:p>
        </p:txBody>
      </p:sp>
      <p:pic>
        <p:nvPicPr>
          <p:cNvPr id="4" name="Tijdelijke aanduiding voor inhoud 3" descr="VS_houding handen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sp>
        <p:nvSpPr>
          <p:cNvPr id="6" name="Afgeronde rechthoek 5"/>
          <p:cNvSpPr/>
          <p:nvPr/>
        </p:nvSpPr>
        <p:spPr>
          <a:xfrm>
            <a:off x="714348" y="1285860"/>
            <a:ext cx="2500330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handen gesloten</a:t>
            </a:r>
          </a:p>
          <a:p>
            <a:pPr algn="ctr"/>
            <a:r>
              <a:rPr lang="nl-BE" dirty="0"/>
              <a:t>goede grip/steun</a:t>
            </a:r>
          </a:p>
        </p:txBody>
      </p:sp>
      <p:sp>
        <p:nvSpPr>
          <p:cNvPr id="7" name="Lachebekje 6"/>
          <p:cNvSpPr/>
          <p:nvPr/>
        </p:nvSpPr>
        <p:spPr>
          <a:xfrm>
            <a:off x="6572264" y="4357694"/>
            <a:ext cx="857256" cy="7858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7"/>
          <p:cNvSpPr/>
          <p:nvPr/>
        </p:nvSpPr>
        <p:spPr>
          <a:xfrm>
            <a:off x="4929190" y="3036091"/>
            <a:ext cx="1143008" cy="785818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" name="Rechte verbindingslijn met pijl 8"/>
          <p:cNvCxnSpPr/>
          <p:nvPr/>
        </p:nvCxnSpPr>
        <p:spPr>
          <a:xfrm rot="10800000" flipV="1">
            <a:off x="5786446" y="3214686"/>
            <a:ext cx="1071570" cy="214314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/>
          <p:cNvSpPr/>
          <p:nvPr/>
        </p:nvSpPr>
        <p:spPr>
          <a:xfrm>
            <a:off x="2500298" y="3214686"/>
            <a:ext cx="1571636" cy="71438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1" name="Rechte verbindingslijn met pijl 10"/>
          <p:cNvCxnSpPr/>
          <p:nvPr/>
        </p:nvCxnSpPr>
        <p:spPr>
          <a:xfrm rot="5400000">
            <a:off x="3000364" y="3000372"/>
            <a:ext cx="785818" cy="71438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FDAC3-B902-408C-894F-49F3B4C3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BE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houding handen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69CAFBB-4138-4426-B031-C311F2E26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74509"/>
            <a:ext cx="7543271" cy="4593704"/>
          </a:xfrm>
        </p:spPr>
      </p:pic>
      <p:sp>
        <p:nvSpPr>
          <p:cNvPr id="7" name="Afgeronde rechthoek 5">
            <a:extLst>
              <a:ext uri="{FF2B5EF4-FFF2-40B4-BE49-F238E27FC236}">
                <a16:creationId xmlns:a16="http://schemas.microsoft.com/office/drawing/2014/main" id="{599D2B59-A53D-4503-9136-362D09A7089B}"/>
              </a:ext>
            </a:extLst>
          </p:cNvPr>
          <p:cNvSpPr/>
          <p:nvPr/>
        </p:nvSpPr>
        <p:spPr>
          <a:xfrm>
            <a:off x="6164790" y="1124744"/>
            <a:ext cx="2500330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handen gesloten</a:t>
            </a:r>
          </a:p>
          <a:p>
            <a:pPr algn="ctr"/>
            <a:r>
              <a:rPr lang="nl-BE" dirty="0"/>
              <a:t>goede grip/steun</a:t>
            </a:r>
          </a:p>
        </p:txBody>
      </p:sp>
      <p:sp>
        <p:nvSpPr>
          <p:cNvPr id="8" name="Toelichting met afgeronde rechthoek 6">
            <a:extLst>
              <a:ext uri="{FF2B5EF4-FFF2-40B4-BE49-F238E27FC236}">
                <a16:creationId xmlns:a16="http://schemas.microsoft.com/office/drawing/2014/main" id="{902FF058-35F9-4A49-A0EC-03D6ED4B4203}"/>
              </a:ext>
            </a:extLst>
          </p:cNvPr>
          <p:cNvSpPr/>
          <p:nvPr/>
        </p:nvSpPr>
        <p:spPr>
          <a:xfrm>
            <a:off x="666203" y="4505935"/>
            <a:ext cx="3672408" cy="1872208"/>
          </a:xfrm>
          <a:prstGeom prst="wedgeRoundRectCallout">
            <a:avLst>
              <a:gd name="adj1" fmla="val 95247"/>
              <a:gd name="adj2" fmla="val -3905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Belangrijk risico op aanraken van de </a:t>
            </a:r>
            <a:r>
              <a:rPr lang="nl-BE" dirty="0" err="1"/>
              <a:t>schaafas</a:t>
            </a:r>
            <a:br>
              <a:rPr lang="nl-BE" dirty="0"/>
            </a:br>
            <a:r>
              <a:rPr lang="nl-BE" dirty="0"/>
              <a:t>neem het werkstuk niet weg vooraleer het voorbij de beveiliging geduwd werd</a:t>
            </a:r>
          </a:p>
          <a:p>
            <a:pPr algn="ctr"/>
            <a:r>
              <a:rPr lang="nl-BE" dirty="0"/>
              <a:t>Deze situatie gaf aanleiding tot een ernstig arbeidsongeval</a:t>
            </a:r>
          </a:p>
        </p:txBody>
      </p:sp>
      <p:sp>
        <p:nvSpPr>
          <p:cNvPr id="9" name="Lachebekje 8">
            <a:extLst>
              <a:ext uri="{FF2B5EF4-FFF2-40B4-BE49-F238E27FC236}">
                <a16:creationId xmlns:a16="http://schemas.microsoft.com/office/drawing/2014/main" id="{6582B6EE-0509-422E-9802-BCA38D69F38B}"/>
              </a:ext>
            </a:extLst>
          </p:cNvPr>
          <p:cNvSpPr/>
          <p:nvPr/>
        </p:nvSpPr>
        <p:spPr>
          <a:xfrm>
            <a:off x="5010888" y="1772816"/>
            <a:ext cx="857256" cy="7858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 descr="https://www.iso.org/iobp/graphics/grs/ISO008545_200.png">
            <a:extLst>
              <a:ext uri="{FF2B5EF4-FFF2-40B4-BE49-F238E27FC236}">
                <a16:creationId xmlns:a16="http://schemas.microsoft.com/office/drawing/2014/main" id="{2306383A-41A0-48B3-AF3A-19297AC89DCD}"/>
              </a:ext>
            </a:extLst>
          </p:cNvPr>
          <p:cNvPicPr/>
          <p:nvPr/>
        </p:nvPicPr>
        <p:blipFill>
          <a:blip r:embed="rId3" cstate="print"/>
          <a:srcRect l="5319" t="11170" r="3191" b="11702"/>
          <a:stretch>
            <a:fillRect/>
          </a:stretch>
        </p:blipFill>
        <p:spPr bwMode="auto">
          <a:xfrm>
            <a:off x="6012160" y="5229200"/>
            <a:ext cx="76830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16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D6610-95DB-4669-B519-7FA7D871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BE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houding handen</a:t>
            </a:r>
            <a:endParaRPr lang="nl-BE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C4EC6443-F5FC-40FF-8272-73017F9A3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507" y="1623877"/>
            <a:ext cx="4525963" cy="3888434"/>
          </a:xfr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AEBE4C42-1A73-46D3-A61A-2E949D625F61}"/>
              </a:ext>
            </a:extLst>
          </p:cNvPr>
          <p:cNvCxnSpPr>
            <a:cxnSpLocks/>
          </p:cNvCxnSpPr>
          <p:nvPr/>
        </p:nvCxnSpPr>
        <p:spPr>
          <a:xfrm flipH="1" flipV="1">
            <a:off x="2771800" y="2060848"/>
            <a:ext cx="729770" cy="936104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oelichting met afgeronde rechthoek 5">
            <a:extLst>
              <a:ext uri="{FF2B5EF4-FFF2-40B4-BE49-F238E27FC236}">
                <a16:creationId xmlns:a16="http://schemas.microsoft.com/office/drawing/2014/main" id="{E3583B81-9296-4C37-86A9-8FE003FE4DEF}"/>
              </a:ext>
            </a:extLst>
          </p:cNvPr>
          <p:cNvSpPr/>
          <p:nvPr/>
        </p:nvSpPr>
        <p:spPr>
          <a:xfrm>
            <a:off x="4644008" y="1029793"/>
            <a:ext cx="2286016" cy="1440160"/>
          </a:xfrm>
          <a:prstGeom prst="wedgeRoundRectCallout">
            <a:avLst>
              <a:gd name="adj1" fmla="val -90659"/>
              <a:gd name="adj2" fmla="val 12560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duw het werkstuk steeds tot voorbij de beveiliging</a:t>
            </a:r>
            <a:br>
              <a:rPr lang="nl-BE" dirty="0"/>
            </a:br>
            <a:r>
              <a:rPr lang="nl-BE" dirty="0"/>
              <a:t>zo sluit je contact met de </a:t>
            </a:r>
            <a:r>
              <a:rPr lang="nl-BE" dirty="0" err="1"/>
              <a:t>schaafas</a:t>
            </a:r>
            <a:r>
              <a:rPr lang="nl-BE" dirty="0"/>
              <a:t> uit </a:t>
            </a:r>
          </a:p>
        </p:txBody>
      </p:sp>
      <p:sp>
        <p:nvSpPr>
          <p:cNvPr id="13" name="Lachebekje 12">
            <a:extLst>
              <a:ext uri="{FF2B5EF4-FFF2-40B4-BE49-F238E27FC236}">
                <a16:creationId xmlns:a16="http://schemas.microsoft.com/office/drawing/2014/main" id="{9FC56289-5ACE-48F7-B323-3FF1CF61E32C}"/>
              </a:ext>
            </a:extLst>
          </p:cNvPr>
          <p:cNvSpPr/>
          <p:nvPr/>
        </p:nvSpPr>
        <p:spPr>
          <a:xfrm>
            <a:off x="1547664" y="4671821"/>
            <a:ext cx="857256" cy="7858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0E1CB3E9-C494-45D6-8829-00520FEDC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76487"/>
            <a:ext cx="3672408" cy="2203445"/>
          </a:xfrm>
          <a:prstGeom prst="rect">
            <a:avLst/>
          </a:prstGeom>
        </p:spPr>
      </p:pic>
      <p:sp>
        <p:nvSpPr>
          <p:cNvPr id="16" name="Ovaal 15">
            <a:extLst>
              <a:ext uri="{FF2B5EF4-FFF2-40B4-BE49-F238E27FC236}">
                <a16:creationId xmlns:a16="http://schemas.microsoft.com/office/drawing/2014/main" id="{ED4D795F-386C-4161-BC15-CF0D389FECDB}"/>
              </a:ext>
            </a:extLst>
          </p:cNvPr>
          <p:cNvSpPr/>
          <p:nvPr/>
        </p:nvSpPr>
        <p:spPr>
          <a:xfrm>
            <a:off x="6660232" y="3429000"/>
            <a:ext cx="1361337" cy="1442118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49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94F13-D36C-4304-9988-CF1F4E0DD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Plaats van de geleider op de tafel</a:t>
            </a:r>
            <a:endParaRPr lang="nl-BE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AB80980-2F09-41CD-86A4-C5872B639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098" y="1600200"/>
            <a:ext cx="5067803" cy="4525963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03051E15-7EC8-4EC9-BC1B-78B4524F7CE9}"/>
              </a:ext>
            </a:extLst>
          </p:cNvPr>
          <p:cNvCxnSpPr>
            <a:cxnSpLocks/>
          </p:cNvCxnSpPr>
          <p:nvPr/>
        </p:nvCxnSpPr>
        <p:spPr>
          <a:xfrm flipH="1">
            <a:off x="5724128" y="3573016"/>
            <a:ext cx="1008112" cy="216024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oelichting met afgeronde rechthoek 5">
            <a:extLst>
              <a:ext uri="{FF2B5EF4-FFF2-40B4-BE49-F238E27FC236}">
                <a16:creationId xmlns:a16="http://schemas.microsoft.com/office/drawing/2014/main" id="{F473833F-C137-43E0-99E7-1B865D2EA038}"/>
              </a:ext>
            </a:extLst>
          </p:cNvPr>
          <p:cNvSpPr/>
          <p:nvPr/>
        </p:nvSpPr>
        <p:spPr>
          <a:xfrm>
            <a:off x="395536" y="4042499"/>
            <a:ext cx="3542014" cy="2088232"/>
          </a:xfrm>
          <a:prstGeom prst="wedgeRoundRectCallout">
            <a:avLst>
              <a:gd name="adj1" fmla="val 81740"/>
              <a:gd name="adj2" fmla="val -9789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Ben je wat kleiner van gestalte, verplaats de geleider.</a:t>
            </a:r>
          </a:p>
          <a:p>
            <a:r>
              <a:rPr lang="nl-BE" dirty="0"/>
              <a:t>Voordelen : </a:t>
            </a:r>
            <a:br>
              <a:rPr lang="nl-BE" dirty="0"/>
            </a:br>
            <a:r>
              <a:rPr lang="nl-BE" dirty="0"/>
              <a:t>- stabiele werkhouding</a:t>
            </a:r>
            <a:br>
              <a:rPr lang="nl-BE" dirty="0"/>
            </a:br>
            <a:r>
              <a:rPr lang="nl-BE" dirty="0"/>
              <a:t>-  bevordert juiste plaatsing handen en druk op het werkstuk</a:t>
            </a:r>
          </a:p>
          <a:p>
            <a:pPr algn="ctr"/>
            <a:endParaRPr lang="nl-BE" dirty="0"/>
          </a:p>
        </p:txBody>
      </p:sp>
      <p:sp>
        <p:nvSpPr>
          <p:cNvPr id="8" name="Lachebekje 7">
            <a:extLst>
              <a:ext uri="{FF2B5EF4-FFF2-40B4-BE49-F238E27FC236}">
                <a16:creationId xmlns:a16="http://schemas.microsoft.com/office/drawing/2014/main" id="{25A9F695-81B3-4EDD-BD01-721E9828EA7A}"/>
              </a:ext>
            </a:extLst>
          </p:cNvPr>
          <p:cNvSpPr/>
          <p:nvPr/>
        </p:nvSpPr>
        <p:spPr>
          <a:xfrm>
            <a:off x="2447793" y="1925533"/>
            <a:ext cx="857256" cy="7858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192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Schaven met schuine geleider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23" y="1628800"/>
            <a:ext cx="6034617" cy="4525963"/>
          </a:xfrm>
        </p:spPr>
      </p:pic>
      <p:sp>
        <p:nvSpPr>
          <p:cNvPr id="5" name="Ovaal 4"/>
          <p:cNvSpPr/>
          <p:nvPr/>
        </p:nvSpPr>
        <p:spPr>
          <a:xfrm>
            <a:off x="4860032" y="1939113"/>
            <a:ext cx="1728192" cy="223224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132856"/>
            <a:ext cx="1166804" cy="1166804"/>
          </a:xfrm>
          <a:prstGeom prst="rect">
            <a:avLst/>
          </a:prstGeom>
          <a:noFill/>
        </p:spPr>
      </p:pic>
      <p:sp>
        <p:nvSpPr>
          <p:cNvPr id="7" name="Toelichting met afgeronde rechthoek 6"/>
          <p:cNvSpPr/>
          <p:nvPr/>
        </p:nvSpPr>
        <p:spPr>
          <a:xfrm>
            <a:off x="1043608" y="3717032"/>
            <a:ext cx="3672408" cy="1872208"/>
          </a:xfrm>
          <a:prstGeom prst="wedgeRoundRectCallout">
            <a:avLst>
              <a:gd name="adj1" fmla="val 72340"/>
              <a:gd name="adj2" fmla="val -83015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Belangrijk risico op kantelen werkstuk of uitglijden handen </a:t>
            </a:r>
            <a:br>
              <a:rPr lang="nl-BE" dirty="0"/>
            </a:br>
            <a:r>
              <a:rPr lang="nl-BE" dirty="0"/>
              <a:t>(druk naar beneden/voorwaarts – beperkte grip)  . </a:t>
            </a:r>
          </a:p>
          <a:p>
            <a:pPr algn="ctr"/>
            <a:r>
              <a:rPr lang="nl-BE" dirty="0"/>
              <a:t>Deze situatie gaf al </a:t>
            </a:r>
            <a:r>
              <a:rPr lang="nl-BE" dirty="0" err="1"/>
              <a:t>aanleidng</a:t>
            </a:r>
            <a:r>
              <a:rPr lang="nl-BE" dirty="0"/>
              <a:t> tot een ernstig arbeidsongeval</a:t>
            </a:r>
          </a:p>
        </p:txBody>
      </p:sp>
    </p:spTree>
    <p:extLst>
      <p:ext uri="{BB962C8B-B14F-4D97-AF65-F5344CB8AC3E}">
        <p14:creationId xmlns:p14="http://schemas.microsoft.com/office/powerpoint/2010/main" val="42102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Schaven met schuine geleider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Lachebekje 4"/>
          <p:cNvSpPr/>
          <p:nvPr/>
        </p:nvSpPr>
        <p:spPr>
          <a:xfrm>
            <a:off x="5715008" y="4221088"/>
            <a:ext cx="857256" cy="7858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oelichting met afgeronde rechthoek 5"/>
          <p:cNvSpPr/>
          <p:nvPr/>
        </p:nvSpPr>
        <p:spPr>
          <a:xfrm>
            <a:off x="2267744" y="3789040"/>
            <a:ext cx="2376264" cy="1800200"/>
          </a:xfrm>
          <a:prstGeom prst="wedgeRoundRectCallout">
            <a:avLst>
              <a:gd name="adj1" fmla="val 58982"/>
              <a:gd name="adj2" fmla="val -109558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Correcte werkwijze. Druk linkerhand naar de geleider. Rechterhand duwt werkstuk vooruit. </a:t>
            </a:r>
          </a:p>
        </p:txBody>
      </p:sp>
    </p:spTree>
    <p:extLst>
      <p:ext uri="{BB962C8B-B14F-4D97-AF65-F5344CB8AC3E}">
        <p14:creationId xmlns:p14="http://schemas.microsoft.com/office/powerpoint/2010/main" val="64805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VLAKBANK</a:t>
            </a:r>
          </a:p>
        </p:txBody>
      </p:sp>
      <p:pic>
        <p:nvPicPr>
          <p:cNvPr id="12290" name="Picture 2" descr="http://www.talenmachines.nl/uploads/tx_commerce/SCM_Formula_F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28737"/>
            <a:ext cx="7458075" cy="4200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nl-BE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schaven onder het beveiligingstoestel </a:t>
            </a:r>
            <a:endParaRPr lang="nl-BE" dirty="0"/>
          </a:p>
        </p:txBody>
      </p:sp>
      <p:pic>
        <p:nvPicPr>
          <p:cNvPr id="4" name="Tijdelijke aanduiding voor inhoud 3" descr="VB_onder_houding handen_corr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sp>
        <p:nvSpPr>
          <p:cNvPr id="5" name="Toelichting met afgeronde rechthoek 4"/>
          <p:cNvSpPr/>
          <p:nvPr/>
        </p:nvSpPr>
        <p:spPr>
          <a:xfrm>
            <a:off x="928662" y="1500174"/>
            <a:ext cx="2286016" cy="928694"/>
          </a:xfrm>
          <a:prstGeom prst="wedgeRoundRectCallout">
            <a:avLst>
              <a:gd name="adj1" fmla="val 44102"/>
              <a:gd name="adj2" fmla="val 12208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instelling neus voor schaven onder de beveiliging</a:t>
            </a:r>
          </a:p>
        </p:txBody>
      </p:sp>
      <p:sp>
        <p:nvSpPr>
          <p:cNvPr id="6" name="Ovaal 5"/>
          <p:cNvSpPr/>
          <p:nvPr/>
        </p:nvSpPr>
        <p:spPr>
          <a:xfrm rot="2637106">
            <a:off x="2913797" y="2571744"/>
            <a:ext cx="785818" cy="171451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oelichting met afgeronde rechthoek 6"/>
          <p:cNvSpPr/>
          <p:nvPr/>
        </p:nvSpPr>
        <p:spPr>
          <a:xfrm>
            <a:off x="1500166" y="4857760"/>
            <a:ext cx="1928826" cy="785818"/>
          </a:xfrm>
          <a:prstGeom prst="wedgeRoundRectCallout">
            <a:avLst>
              <a:gd name="adj1" fmla="val 57614"/>
              <a:gd name="adj2" fmla="val -11555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schaafas</a:t>
            </a:r>
            <a:r>
              <a:rPr lang="nl-BE" dirty="0"/>
              <a:t> volledig beveiligd</a:t>
            </a:r>
          </a:p>
        </p:txBody>
      </p:sp>
      <p:sp>
        <p:nvSpPr>
          <p:cNvPr id="8" name="Lachebekje 7"/>
          <p:cNvSpPr/>
          <p:nvPr/>
        </p:nvSpPr>
        <p:spPr>
          <a:xfrm>
            <a:off x="4357686" y="2143116"/>
            <a:ext cx="857256" cy="7858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houding handen</a:t>
            </a:r>
            <a:endParaRPr lang="nl-BE" dirty="0"/>
          </a:p>
        </p:txBody>
      </p:sp>
      <p:pic>
        <p:nvPicPr>
          <p:cNvPr id="4" name="Tijdelijke aanduiding voor inhoud 3" descr="VB_beveil_handen_f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571612"/>
            <a:ext cx="6788945" cy="4525963"/>
          </a:xfrm>
        </p:spPr>
      </p:pic>
      <p:sp>
        <p:nvSpPr>
          <p:cNvPr id="5" name="Toelichting met afgeronde rechthoek 4"/>
          <p:cNvSpPr/>
          <p:nvPr/>
        </p:nvSpPr>
        <p:spPr>
          <a:xfrm>
            <a:off x="785786" y="1714488"/>
            <a:ext cx="3429024" cy="1000132"/>
          </a:xfrm>
          <a:prstGeom prst="wedgeRoundRectCallout">
            <a:avLst>
              <a:gd name="adj1" fmla="val 48910"/>
              <a:gd name="adj2" fmla="val 15283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fouten :</a:t>
            </a:r>
          </a:p>
          <a:p>
            <a:pPr>
              <a:buFontTx/>
              <a:buChar char="-"/>
            </a:pPr>
            <a:r>
              <a:rPr lang="nl-BE" b="1" dirty="0">
                <a:solidFill>
                  <a:schemeClr val="tx1"/>
                </a:solidFill>
              </a:rPr>
              <a:t>hand duwt richting </a:t>
            </a:r>
            <a:r>
              <a:rPr lang="nl-BE" b="1" dirty="0" err="1">
                <a:solidFill>
                  <a:schemeClr val="tx1"/>
                </a:solidFill>
              </a:rPr>
              <a:t>schaafas</a:t>
            </a:r>
            <a:endParaRPr lang="nl-BE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BE" b="1" dirty="0">
                <a:solidFill>
                  <a:schemeClr val="tx1"/>
                </a:solidFill>
              </a:rPr>
              <a:t> hand te dicht bij de </a:t>
            </a:r>
            <a:r>
              <a:rPr lang="nl-BE" b="1" dirty="0" err="1">
                <a:solidFill>
                  <a:schemeClr val="tx1"/>
                </a:solidFill>
              </a:rPr>
              <a:t>schaafas</a:t>
            </a:r>
            <a:endParaRPr lang="nl-BE" b="1" dirty="0">
              <a:solidFill>
                <a:schemeClr val="tx1"/>
              </a:solidFill>
            </a:endParaRPr>
          </a:p>
          <a:p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6" name="PIJL-OMLAAG 5"/>
          <p:cNvSpPr/>
          <p:nvPr/>
        </p:nvSpPr>
        <p:spPr>
          <a:xfrm rot="3612202">
            <a:off x="4547521" y="3538908"/>
            <a:ext cx="285752" cy="12858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/>
          <p:cNvSpPr/>
          <p:nvPr/>
        </p:nvSpPr>
        <p:spPr>
          <a:xfrm rot="1975381">
            <a:off x="3286116" y="4214818"/>
            <a:ext cx="714380" cy="11430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714752"/>
            <a:ext cx="1166804" cy="1166804"/>
          </a:xfrm>
          <a:prstGeom prst="rect">
            <a:avLst/>
          </a:prstGeom>
          <a:noFill/>
        </p:spPr>
      </p:pic>
      <p:sp>
        <p:nvSpPr>
          <p:cNvPr id="9" name="Afgeronde rechthoek 8"/>
          <p:cNvSpPr/>
          <p:nvPr/>
        </p:nvSpPr>
        <p:spPr>
          <a:xfrm>
            <a:off x="4429124" y="5214950"/>
            <a:ext cx="3500462" cy="7858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gaf reeds aanleiding tot ernstige arbeidsongevallen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nl-BE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houding handen</a:t>
            </a:r>
            <a:endParaRPr lang="nl-BE" dirty="0"/>
          </a:p>
        </p:txBody>
      </p:sp>
      <p:pic>
        <p:nvPicPr>
          <p:cNvPr id="4" name="Tijdelijke aanduiding voor inhoud 3" descr="VB_onder_houding handen_corr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sp>
        <p:nvSpPr>
          <p:cNvPr id="10" name="Ovaal 9"/>
          <p:cNvSpPr/>
          <p:nvPr/>
        </p:nvSpPr>
        <p:spPr>
          <a:xfrm>
            <a:off x="5786446" y="3143248"/>
            <a:ext cx="1143008" cy="785818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/>
          <p:cNvSpPr/>
          <p:nvPr/>
        </p:nvSpPr>
        <p:spPr>
          <a:xfrm>
            <a:off x="3500430" y="3214686"/>
            <a:ext cx="1714512" cy="928694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Afgeronde rechthoek 12"/>
          <p:cNvSpPr/>
          <p:nvPr/>
        </p:nvSpPr>
        <p:spPr>
          <a:xfrm>
            <a:off x="1285852" y="1928802"/>
            <a:ext cx="2500330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handen gesloten</a:t>
            </a:r>
          </a:p>
          <a:p>
            <a:pPr algn="ctr"/>
            <a:r>
              <a:rPr lang="nl-BE" dirty="0"/>
              <a:t>goede grip/steun</a:t>
            </a:r>
          </a:p>
        </p:txBody>
      </p:sp>
      <p:sp>
        <p:nvSpPr>
          <p:cNvPr id="14" name="Lachebekje 13"/>
          <p:cNvSpPr/>
          <p:nvPr/>
        </p:nvSpPr>
        <p:spPr>
          <a:xfrm>
            <a:off x="4572000" y="1857364"/>
            <a:ext cx="857256" cy="7858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6" name="Rechte verbindingslijn met pijl 15"/>
          <p:cNvCxnSpPr/>
          <p:nvPr/>
        </p:nvCxnSpPr>
        <p:spPr>
          <a:xfrm rot="5400000">
            <a:off x="3929058" y="3000372"/>
            <a:ext cx="785818" cy="71438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rot="10800000" flipV="1">
            <a:off x="6357950" y="3214686"/>
            <a:ext cx="1071570" cy="214314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nl-BE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houding handen</a:t>
            </a:r>
            <a:endParaRPr lang="nl-BE" dirty="0"/>
          </a:p>
        </p:txBody>
      </p:sp>
      <p:pic>
        <p:nvPicPr>
          <p:cNvPr id="4" name="Tijdelijke aanduiding voor inhoud 3" descr="VB_onder_houding handen_correct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17681"/>
            <a:ext cx="6788945" cy="4525963"/>
          </a:xfrm>
        </p:spPr>
      </p:pic>
      <p:sp>
        <p:nvSpPr>
          <p:cNvPr id="5" name="Ovaal 4"/>
          <p:cNvSpPr/>
          <p:nvPr/>
        </p:nvSpPr>
        <p:spPr>
          <a:xfrm>
            <a:off x="5857884" y="3036091"/>
            <a:ext cx="1143008" cy="785818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" name="Rechte verbindingslijn met pijl 5"/>
          <p:cNvCxnSpPr/>
          <p:nvPr/>
        </p:nvCxnSpPr>
        <p:spPr>
          <a:xfrm rot="10800000" flipV="1">
            <a:off x="6357950" y="3214686"/>
            <a:ext cx="1071570" cy="214314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al 6"/>
          <p:cNvSpPr/>
          <p:nvPr/>
        </p:nvSpPr>
        <p:spPr>
          <a:xfrm>
            <a:off x="2571736" y="3214686"/>
            <a:ext cx="1714512" cy="928694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8" name="Rechte verbindingslijn met pijl 7"/>
          <p:cNvCxnSpPr/>
          <p:nvPr/>
        </p:nvCxnSpPr>
        <p:spPr>
          <a:xfrm rot="5400000">
            <a:off x="3071802" y="2786058"/>
            <a:ext cx="785818" cy="71438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fgeronde rechthoek 10"/>
          <p:cNvSpPr/>
          <p:nvPr/>
        </p:nvSpPr>
        <p:spPr>
          <a:xfrm>
            <a:off x="1142976" y="4429132"/>
            <a:ext cx="2500330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handen gesloten</a:t>
            </a:r>
          </a:p>
          <a:p>
            <a:pPr algn="ctr"/>
            <a:r>
              <a:rPr lang="nl-BE" dirty="0"/>
              <a:t>goede grip/steun</a:t>
            </a:r>
          </a:p>
        </p:txBody>
      </p:sp>
      <p:sp>
        <p:nvSpPr>
          <p:cNvPr id="12" name="Lachebekje 11"/>
          <p:cNvSpPr/>
          <p:nvPr/>
        </p:nvSpPr>
        <p:spPr>
          <a:xfrm>
            <a:off x="3714744" y="1928802"/>
            <a:ext cx="857256" cy="7858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nl-BE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houding handen</a:t>
            </a:r>
            <a:endParaRPr lang="nl-BE" dirty="0"/>
          </a:p>
        </p:txBody>
      </p:sp>
      <p:pic>
        <p:nvPicPr>
          <p:cNvPr id="4" name="Tijdelijke aanduiding voor inhoud 3" descr="VB_onder_handen_goed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7153298" cy="4768865"/>
          </a:xfrm>
        </p:spPr>
      </p:pic>
      <p:sp>
        <p:nvSpPr>
          <p:cNvPr id="5" name="Ovaal 4"/>
          <p:cNvSpPr/>
          <p:nvPr/>
        </p:nvSpPr>
        <p:spPr>
          <a:xfrm>
            <a:off x="2285984" y="2143116"/>
            <a:ext cx="1357322" cy="71438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/>
          <p:cNvSpPr/>
          <p:nvPr/>
        </p:nvSpPr>
        <p:spPr>
          <a:xfrm>
            <a:off x="3723673" y="3429000"/>
            <a:ext cx="1696653" cy="1143008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Afgeronde rechthoek 9"/>
          <p:cNvSpPr/>
          <p:nvPr/>
        </p:nvSpPr>
        <p:spPr>
          <a:xfrm>
            <a:off x="5429256" y="4643446"/>
            <a:ext cx="2500330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handen gesloten</a:t>
            </a:r>
          </a:p>
          <a:p>
            <a:pPr algn="ctr"/>
            <a:r>
              <a:rPr lang="nl-BE" dirty="0"/>
              <a:t>goede grip/steun</a:t>
            </a:r>
          </a:p>
        </p:txBody>
      </p:sp>
      <p:sp>
        <p:nvSpPr>
          <p:cNvPr id="11" name="Lachebekje 10"/>
          <p:cNvSpPr/>
          <p:nvPr/>
        </p:nvSpPr>
        <p:spPr>
          <a:xfrm>
            <a:off x="6786578" y="1785926"/>
            <a:ext cx="857256" cy="7858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nl-BE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schaven naast het beveiligingstoestel </a:t>
            </a:r>
            <a:endParaRPr lang="nl-BE" dirty="0"/>
          </a:p>
        </p:txBody>
      </p:sp>
      <p:pic>
        <p:nvPicPr>
          <p:cNvPr id="4" name="Tijdelijke aanduiding voor inhoud 3" descr="VB_onbeveilig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sp>
        <p:nvSpPr>
          <p:cNvPr id="5" name="Ovaal 4"/>
          <p:cNvSpPr/>
          <p:nvPr/>
        </p:nvSpPr>
        <p:spPr>
          <a:xfrm>
            <a:off x="4572000" y="3714752"/>
            <a:ext cx="1500198" cy="7858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4" descr="http://www.cultuurpleinhellendoorn.nl/images/upload/nieuws/Clipboard02vraagte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1000132" cy="700093"/>
          </a:xfrm>
          <a:prstGeom prst="rect">
            <a:avLst/>
          </a:prstGeom>
          <a:noFill/>
        </p:spPr>
      </p:pic>
      <p:sp>
        <p:nvSpPr>
          <p:cNvPr id="7" name="Toelichting met afgeronde rechthoek 6"/>
          <p:cNvSpPr/>
          <p:nvPr/>
        </p:nvSpPr>
        <p:spPr>
          <a:xfrm>
            <a:off x="1357290" y="4786322"/>
            <a:ext cx="2643206" cy="1143008"/>
          </a:xfrm>
          <a:prstGeom prst="wedgeRoundRectCallout">
            <a:avLst>
              <a:gd name="adj1" fmla="val 96556"/>
              <a:gd name="adj2" fmla="val -10035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beveiliging geblokkeerd</a:t>
            </a:r>
          </a:p>
          <a:p>
            <a:pPr algn="ctr"/>
            <a:r>
              <a:rPr lang="nl-BE" b="1" dirty="0">
                <a:solidFill>
                  <a:schemeClr val="tx1"/>
                </a:solidFill>
              </a:rPr>
              <a:t>onbeschermde </a:t>
            </a:r>
            <a:r>
              <a:rPr lang="nl-BE" b="1" dirty="0" err="1">
                <a:solidFill>
                  <a:schemeClr val="tx1"/>
                </a:solidFill>
              </a:rPr>
              <a:t>schaafas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8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262196"/>
            <a:ext cx="1166804" cy="1166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nl-BE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schaven naast het beveiligingstoestel </a:t>
            </a:r>
            <a:endParaRPr lang="nl-BE" dirty="0"/>
          </a:p>
        </p:txBody>
      </p:sp>
      <p:pic>
        <p:nvPicPr>
          <p:cNvPr id="4" name="Tijdelijke aanduiding voor inhoud 3" descr="VS_houding han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sp>
        <p:nvSpPr>
          <p:cNvPr id="5" name="Ovaal 4"/>
          <p:cNvSpPr/>
          <p:nvPr/>
        </p:nvSpPr>
        <p:spPr>
          <a:xfrm>
            <a:off x="3143240" y="3929066"/>
            <a:ext cx="1285884" cy="50006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oelichting met afgeronde rechthoek 5"/>
          <p:cNvSpPr/>
          <p:nvPr/>
        </p:nvSpPr>
        <p:spPr>
          <a:xfrm>
            <a:off x="5214942" y="2500306"/>
            <a:ext cx="2286016" cy="928694"/>
          </a:xfrm>
          <a:prstGeom prst="wedgeRoundRectCallout">
            <a:avLst>
              <a:gd name="adj1" fmla="val -90659"/>
              <a:gd name="adj2" fmla="val 12560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instelling neus voor schaven naast de beveiliging</a:t>
            </a:r>
          </a:p>
        </p:txBody>
      </p:sp>
      <p:sp>
        <p:nvSpPr>
          <p:cNvPr id="7" name="Toelichting met afgeronde rechthoek 6"/>
          <p:cNvSpPr/>
          <p:nvPr/>
        </p:nvSpPr>
        <p:spPr>
          <a:xfrm>
            <a:off x="714348" y="5000636"/>
            <a:ext cx="1928826" cy="1071570"/>
          </a:xfrm>
          <a:prstGeom prst="wedgeRoundRectCallout">
            <a:avLst>
              <a:gd name="adj1" fmla="val 81318"/>
              <a:gd name="adj2" fmla="val -9292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schaafas</a:t>
            </a:r>
            <a:r>
              <a:rPr lang="nl-BE" dirty="0"/>
              <a:t> volledig beveiligd</a:t>
            </a:r>
          </a:p>
        </p:txBody>
      </p:sp>
      <p:sp>
        <p:nvSpPr>
          <p:cNvPr id="8" name="Lachebekje 7"/>
          <p:cNvSpPr/>
          <p:nvPr/>
        </p:nvSpPr>
        <p:spPr>
          <a:xfrm>
            <a:off x="2000232" y="2285992"/>
            <a:ext cx="857256" cy="7858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167</Words>
  <Application>Microsoft Office PowerPoint</Application>
  <PresentationFormat>Diavoorstelling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Office-thema</vt:lpstr>
      <vt:lpstr>PowerPoint-presentatie</vt:lpstr>
      <vt:lpstr>VLAKBANK</vt:lpstr>
      <vt:lpstr>schaven onder het beveiligingstoestel </vt:lpstr>
      <vt:lpstr>houding handen</vt:lpstr>
      <vt:lpstr>houding handen</vt:lpstr>
      <vt:lpstr>houding handen</vt:lpstr>
      <vt:lpstr>houding handen</vt:lpstr>
      <vt:lpstr>schaven naast het beveiligingstoestel </vt:lpstr>
      <vt:lpstr>schaven naast het beveiligingstoestel </vt:lpstr>
      <vt:lpstr>houding handen</vt:lpstr>
      <vt:lpstr>houding handen</vt:lpstr>
      <vt:lpstr>houding handen</vt:lpstr>
      <vt:lpstr>Plaats van de geleider op de tafel</vt:lpstr>
      <vt:lpstr>Schaven met schuine geleider</vt:lpstr>
      <vt:lpstr>Schaven met schuine geleider</vt:lpstr>
    </vt:vector>
  </TitlesOfParts>
  <Company>Provinciebestuur Oost-Vlaanderen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Veilige houtbewerkingstechnieken</dc:title>
  <dc:creator>i0501</dc:creator>
  <cp:lastModifiedBy>De Tollenaere Jan</cp:lastModifiedBy>
  <cp:revision>110</cp:revision>
  <dcterms:created xsi:type="dcterms:W3CDTF">2014-06-24T12:55:06Z</dcterms:created>
  <dcterms:modified xsi:type="dcterms:W3CDTF">2020-03-06T12:11:08Z</dcterms:modified>
</cp:coreProperties>
</file>