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60" r:id="rId4"/>
    <p:sldId id="259" r:id="rId5"/>
    <p:sldId id="258" r:id="rId6"/>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5"/>
  </p:normalViewPr>
  <p:slideViewPr>
    <p:cSldViewPr snapToGrid="0" snapToObjects="1">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48055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1602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66638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964082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3974924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159011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85273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67963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400676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2014532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2/8/22</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‹nr.›</a:t>
            </a:fld>
            <a:endParaRPr lang="en-US"/>
          </a:p>
        </p:txBody>
      </p:sp>
    </p:spTree>
    <p:extLst>
      <p:ext uri="{BB962C8B-B14F-4D97-AF65-F5344CB8AC3E}">
        <p14:creationId xmlns:p14="http://schemas.microsoft.com/office/powerpoint/2010/main" val="1658832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2/8/22</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‹nr.›</a:t>
            </a:fld>
            <a:endParaRPr lang="en-US" dirty="0"/>
          </a:p>
        </p:txBody>
      </p:sp>
    </p:spTree>
    <p:extLst>
      <p:ext uri="{BB962C8B-B14F-4D97-AF65-F5344CB8AC3E}">
        <p14:creationId xmlns:p14="http://schemas.microsoft.com/office/powerpoint/2010/main" val="967453982"/>
      </p:ext>
    </p:extLst>
  </p:cSld>
  <p:clrMap bg1="dk1" tx1="lt1" bg2="dk2" tx2="lt2" accent1="accent1" accent2="accent2" accent3="accent3" accent4="accent4" accent5="accent5" accent6="accent6" hlink="hlink" folHlink="folHlink"/>
  <p:sldLayoutIdLst>
    <p:sldLayoutId id="2147483685" r:id="rId1"/>
    <p:sldLayoutId id="2147483675" r:id="rId2"/>
    <p:sldLayoutId id="2147483676" r:id="rId3"/>
    <p:sldLayoutId id="2147483677" r:id="rId4"/>
    <p:sldLayoutId id="2147483678" r:id="rId5"/>
    <p:sldLayoutId id="2147483679" r:id="rId6"/>
    <p:sldLayoutId id="2147483684"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4" name="Picture 3" descr="Eén in een menigte">
            <a:extLst>
              <a:ext uri="{FF2B5EF4-FFF2-40B4-BE49-F238E27FC236}">
                <a16:creationId xmlns:a16="http://schemas.microsoft.com/office/drawing/2014/main" id="{65572F4D-9A00-4133-889D-D68C564F205C}"/>
              </a:ext>
            </a:extLst>
          </p:cNvPr>
          <p:cNvPicPr>
            <a:picLocks noChangeAspect="1"/>
          </p:cNvPicPr>
          <p:nvPr/>
        </p:nvPicPr>
        <p:blipFill rotWithShape="1">
          <a:blip r:embed="rId2">
            <a:alphaModFix amt="60000"/>
          </a:blip>
          <a:srcRect t="7724" r="-1" b="17256"/>
          <a:stretch/>
        </p:blipFill>
        <p:spPr>
          <a:xfrm>
            <a:off x="20" y="10"/>
            <a:ext cx="12188921" cy="6857990"/>
          </a:xfrm>
          <a:prstGeom prst="rect">
            <a:avLst/>
          </a:prstGeom>
        </p:spPr>
      </p:pic>
      <p:sp>
        <p:nvSpPr>
          <p:cNvPr id="2" name="Titel 1">
            <a:extLst>
              <a:ext uri="{FF2B5EF4-FFF2-40B4-BE49-F238E27FC236}">
                <a16:creationId xmlns:a16="http://schemas.microsoft.com/office/drawing/2014/main" id="{0DDF562D-2D3D-824D-AD81-43ECC046EE5B}"/>
              </a:ext>
            </a:extLst>
          </p:cNvPr>
          <p:cNvSpPr>
            <a:spLocks noGrp="1"/>
          </p:cNvSpPr>
          <p:nvPr>
            <p:ph type="ctrTitle"/>
          </p:nvPr>
        </p:nvSpPr>
        <p:spPr>
          <a:xfrm>
            <a:off x="394233" y="686020"/>
            <a:ext cx="8630138" cy="2742980"/>
          </a:xfrm>
        </p:spPr>
        <p:txBody>
          <a:bodyPr>
            <a:normAutofit/>
          </a:bodyPr>
          <a:lstStyle/>
          <a:p>
            <a:r>
              <a:rPr lang="nl-BE">
                <a:solidFill>
                  <a:srgbClr val="FFFFFF"/>
                </a:solidFill>
              </a:rPr>
              <a:t>Overleg voor iedereen</a:t>
            </a:r>
          </a:p>
        </p:txBody>
      </p:sp>
      <p:sp>
        <p:nvSpPr>
          <p:cNvPr id="3" name="Ondertitel 2">
            <a:extLst>
              <a:ext uri="{FF2B5EF4-FFF2-40B4-BE49-F238E27FC236}">
                <a16:creationId xmlns:a16="http://schemas.microsoft.com/office/drawing/2014/main" id="{6581D2D1-5716-D54D-9E24-55B07E8964A5}"/>
              </a:ext>
            </a:extLst>
          </p:cNvPr>
          <p:cNvSpPr>
            <a:spLocks noGrp="1"/>
          </p:cNvSpPr>
          <p:nvPr>
            <p:ph type="subTitle" idx="1"/>
          </p:nvPr>
        </p:nvSpPr>
        <p:spPr>
          <a:xfrm>
            <a:off x="394233" y="3602038"/>
            <a:ext cx="8630138" cy="2569942"/>
          </a:xfrm>
        </p:spPr>
        <p:txBody>
          <a:bodyPr>
            <a:normAutofit/>
          </a:bodyPr>
          <a:lstStyle/>
          <a:p>
            <a:r>
              <a:rPr lang="nl-BE">
                <a:solidFill>
                  <a:srgbClr val="FFFFFF"/>
                </a:solidFill>
              </a:rPr>
              <a:t>08/02/2022</a:t>
            </a:r>
          </a:p>
        </p:txBody>
      </p:sp>
      <p:grpSp>
        <p:nvGrpSpPr>
          <p:cNvPr id="11" name="Group 10">
            <a:extLst>
              <a:ext uri="{FF2B5EF4-FFF2-40B4-BE49-F238E27FC236}">
                <a16:creationId xmlns:a16="http://schemas.microsoft.com/office/drawing/2014/main" id="{D4433877-8295-4A0D-94F7-BFD8A63360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300855" y="0"/>
            <a:ext cx="1891145" cy="5600700"/>
            <a:chOff x="10300855" y="0"/>
            <a:chExt cx="1891145" cy="5600700"/>
          </a:xfrm>
        </p:grpSpPr>
        <p:sp>
          <p:nvSpPr>
            <p:cNvPr id="12" name="Oval 11">
              <a:extLst>
                <a:ext uri="{FF2B5EF4-FFF2-40B4-BE49-F238E27FC236}">
                  <a16:creationId xmlns:a16="http://schemas.microsoft.com/office/drawing/2014/main" id="{51FD208E-0612-408E-9D15-241B453251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Graphic 9">
              <a:extLst>
                <a:ext uri="{FF2B5EF4-FFF2-40B4-BE49-F238E27FC236}">
                  <a16:creationId xmlns:a16="http://schemas.microsoft.com/office/drawing/2014/main" id="{0005FEAC-EF53-4E59-AFAA-B72D0F702B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4" name="Freeform: Shape 13">
              <a:extLst>
                <a:ext uri="{FF2B5EF4-FFF2-40B4-BE49-F238E27FC236}">
                  <a16:creationId xmlns:a16="http://schemas.microsoft.com/office/drawing/2014/main" id="{20D9F4E7-B583-4E44-AE18-421B268FBA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5" name="Freeform: Shape 14">
              <a:extLst>
                <a:ext uri="{FF2B5EF4-FFF2-40B4-BE49-F238E27FC236}">
                  <a16:creationId xmlns:a16="http://schemas.microsoft.com/office/drawing/2014/main" id="{3C41D6DC-5CB2-4929-AAA8-328E7AA84D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6" name="Graphic 9">
              <a:extLst>
                <a:ext uri="{FF2B5EF4-FFF2-40B4-BE49-F238E27FC236}">
                  <a16:creationId xmlns:a16="http://schemas.microsoft.com/office/drawing/2014/main" id="{810D7DDE-644B-4D22-86B4-C3FEDF985A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7" name="Graphic 9">
              <a:extLst>
                <a:ext uri="{FF2B5EF4-FFF2-40B4-BE49-F238E27FC236}">
                  <a16:creationId xmlns:a16="http://schemas.microsoft.com/office/drawing/2014/main" id="{5777DB78-76A6-4C7E-884B-AE5A8540D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extLst>
      <p:ext uri="{BB962C8B-B14F-4D97-AF65-F5344CB8AC3E}">
        <p14:creationId xmlns:p14="http://schemas.microsoft.com/office/powerpoint/2010/main" val="130889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499290-5D54-B446-B928-2DEB33FF6803}"/>
              </a:ext>
            </a:extLst>
          </p:cNvPr>
          <p:cNvSpPr>
            <a:spLocks noGrp="1"/>
          </p:cNvSpPr>
          <p:nvPr>
            <p:ph type="title"/>
          </p:nvPr>
        </p:nvSpPr>
        <p:spPr/>
        <p:txBody>
          <a:bodyPr/>
          <a:lstStyle/>
          <a:p>
            <a:r>
              <a:rPr lang="nl-BE" dirty="0"/>
              <a:t>Vandaag een verdeling</a:t>
            </a:r>
          </a:p>
        </p:txBody>
      </p:sp>
      <p:sp>
        <p:nvSpPr>
          <p:cNvPr id="3" name="Tijdelijke aanduiding voor inhoud 2">
            <a:extLst>
              <a:ext uri="{FF2B5EF4-FFF2-40B4-BE49-F238E27FC236}">
                <a16:creationId xmlns:a16="http://schemas.microsoft.com/office/drawing/2014/main" id="{F92CF439-88FA-D44B-8B83-FFDB7F5D3F16}"/>
              </a:ext>
            </a:extLst>
          </p:cNvPr>
          <p:cNvSpPr>
            <a:spLocks noGrp="1"/>
          </p:cNvSpPr>
          <p:nvPr>
            <p:ph idx="1"/>
          </p:nvPr>
        </p:nvSpPr>
        <p:spPr/>
        <p:txBody>
          <a:bodyPr/>
          <a:lstStyle/>
          <a:p>
            <a:r>
              <a:rPr lang="nl-BE" dirty="0"/>
              <a:t>Leerkrachten met meer ervaring binnen de school zitten bij ons vandaag </a:t>
            </a:r>
          </a:p>
          <a:p>
            <a:r>
              <a:rPr lang="nl-BE" dirty="0"/>
              <a:t>Nieuwe leerkrachten hebben overleg met Martine en Leen voor aanvangsbegeleiding</a:t>
            </a:r>
          </a:p>
        </p:txBody>
      </p:sp>
    </p:spTree>
    <p:extLst>
      <p:ext uri="{BB962C8B-B14F-4D97-AF65-F5344CB8AC3E}">
        <p14:creationId xmlns:p14="http://schemas.microsoft.com/office/powerpoint/2010/main" val="2802609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0AD192-E4EF-D642-B2F7-5F7B654CC220}"/>
              </a:ext>
            </a:extLst>
          </p:cNvPr>
          <p:cNvSpPr>
            <a:spLocks noGrp="1"/>
          </p:cNvSpPr>
          <p:nvPr>
            <p:ph type="title"/>
          </p:nvPr>
        </p:nvSpPr>
        <p:spPr/>
        <p:txBody>
          <a:bodyPr/>
          <a:lstStyle/>
          <a:p>
            <a:r>
              <a:rPr lang="nl-BE" dirty="0"/>
              <a:t>Ter info</a:t>
            </a:r>
          </a:p>
        </p:txBody>
      </p:sp>
      <p:sp>
        <p:nvSpPr>
          <p:cNvPr id="3" name="Tijdelijke aanduiding voor inhoud 2">
            <a:extLst>
              <a:ext uri="{FF2B5EF4-FFF2-40B4-BE49-F238E27FC236}">
                <a16:creationId xmlns:a16="http://schemas.microsoft.com/office/drawing/2014/main" id="{D430323D-05E7-D049-8586-B863DE91B82F}"/>
              </a:ext>
            </a:extLst>
          </p:cNvPr>
          <p:cNvSpPr>
            <a:spLocks noGrp="1"/>
          </p:cNvSpPr>
          <p:nvPr>
            <p:ph idx="1"/>
          </p:nvPr>
        </p:nvSpPr>
        <p:spPr/>
        <p:txBody>
          <a:bodyPr/>
          <a:lstStyle/>
          <a:p>
            <a:r>
              <a:rPr lang="nl-BE" dirty="0"/>
              <a:t>Vanaf nu kan je bij de feiten ook een complimentje noteren op vraag van een collega. Op die manier kan iets sterk in de verf worden gezet ook. Dit is een andere lade dus brengt ons vierladenmodel niet in problemen.</a:t>
            </a:r>
          </a:p>
          <a:p>
            <a:endParaRPr lang="nl-BE" dirty="0"/>
          </a:p>
        </p:txBody>
      </p:sp>
    </p:spTree>
    <p:extLst>
      <p:ext uri="{BB962C8B-B14F-4D97-AF65-F5344CB8AC3E}">
        <p14:creationId xmlns:p14="http://schemas.microsoft.com/office/powerpoint/2010/main" val="303443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183E9E-D2E4-7349-BBE4-ECBF27406F05}"/>
              </a:ext>
            </a:extLst>
          </p:cNvPr>
          <p:cNvSpPr>
            <a:spLocks noGrp="1"/>
          </p:cNvSpPr>
          <p:nvPr>
            <p:ph type="title"/>
          </p:nvPr>
        </p:nvSpPr>
        <p:spPr/>
        <p:txBody>
          <a:bodyPr/>
          <a:lstStyle/>
          <a:p>
            <a:r>
              <a:rPr lang="nl-BE" dirty="0"/>
              <a:t>1 februari</a:t>
            </a:r>
          </a:p>
        </p:txBody>
      </p:sp>
      <p:sp>
        <p:nvSpPr>
          <p:cNvPr id="3" name="Tijdelijke aanduiding voor inhoud 2">
            <a:extLst>
              <a:ext uri="{FF2B5EF4-FFF2-40B4-BE49-F238E27FC236}">
                <a16:creationId xmlns:a16="http://schemas.microsoft.com/office/drawing/2014/main" id="{BE11342F-36B4-8C47-9CC0-CA41843C3497}"/>
              </a:ext>
            </a:extLst>
          </p:cNvPr>
          <p:cNvSpPr>
            <a:spLocks noGrp="1"/>
          </p:cNvSpPr>
          <p:nvPr>
            <p:ph idx="1"/>
          </p:nvPr>
        </p:nvSpPr>
        <p:spPr/>
        <p:txBody>
          <a:bodyPr>
            <a:normAutofit lnSpcReduction="10000"/>
          </a:bodyPr>
          <a:lstStyle/>
          <a:p>
            <a:r>
              <a:rPr lang="nl-BE" dirty="0"/>
              <a:t>Teldag: 175 ingeschreven leerlingen waarvan 49 leerlingen in OV4 en 126 leerlingen in OV3</a:t>
            </a:r>
          </a:p>
          <a:p>
            <a:r>
              <a:rPr lang="nl-BE" dirty="0"/>
              <a:t>Afspraak op beleidsteam gemaakt om naast de opendag ook infomoment voor professionelen te laten doorgaan (11 maart)</a:t>
            </a:r>
          </a:p>
          <a:p>
            <a:r>
              <a:rPr lang="nl-BE" dirty="0"/>
              <a:t>Uitnodiging voor doedagen (Zele, Opwijk en Kiempunt hebben reeds een aanvraag gedaan)</a:t>
            </a:r>
          </a:p>
          <a:p>
            <a:r>
              <a:rPr lang="nl-BE" dirty="0"/>
              <a:t>3 februari: vraag om kritisch te kijken naar groeikansen in de toekomst: hoe onze OV3 sterk maken regionaal gezien? Wat is haalbaar en goed voor de school en heeft een maatschappelijke waarde? </a:t>
            </a:r>
            <a:r>
              <a:rPr lang="nl-BE" dirty="0">
                <a:sym typeface="Wingdings" pitchFamily="2" charset="2"/>
              </a:rPr>
              <a:t>  geen uitspraken gedaan op het overleg: voorstel rond scenario’s, dan kunnen we die voorleggen. </a:t>
            </a:r>
          </a:p>
          <a:p>
            <a:r>
              <a:rPr lang="nl-BE" dirty="0">
                <a:sym typeface="Wingdings" pitchFamily="2" charset="2"/>
              </a:rPr>
              <a:t>Beslissing beleidsteam: we willen de 3</a:t>
            </a:r>
            <a:r>
              <a:rPr lang="nl-BE" baseline="30000" dirty="0">
                <a:sym typeface="Wingdings" pitchFamily="2" charset="2"/>
              </a:rPr>
              <a:t>de</a:t>
            </a:r>
            <a:r>
              <a:rPr lang="nl-BE" dirty="0">
                <a:sym typeface="Wingdings" pitchFamily="2" charset="2"/>
              </a:rPr>
              <a:t> graad van hout OV4 vorm geven volgend schooljaar omdat we geloven in de inhoud en het regionale belang van deze opleiding</a:t>
            </a:r>
            <a:endParaRPr lang="nl-BE" dirty="0"/>
          </a:p>
          <a:p>
            <a:endParaRPr lang="nl-BE" dirty="0"/>
          </a:p>
        </p:txBody>
      </p:sp>
    </p:spTree>
    <p:extLst>
      <p:ext uri="{BB962C8B-B14F-4D97-AF65-F5344CB8AC3E}">
        <p14:creationId xmlns:p14="http://schemas.microsoft.com/office/powerpoint/2010/main" val="2352376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1EE1C4-5C4F-EF48-B6B9-EB4F244EFC6C}"/>
              </a:ext>
            </a:extLst>
          </p:cNvPr>
          <p:cNvSpPr>
            <a:spLocks noGrp="1"/>
          </p:cNvSpPr>
          <p:nvPr>
            <p:ph type="title"/>
          </p:nvPr>
        </p:nvSpPr>
        <p:spPr/>
        <p:txBody>
          <a:bodyPr/>
          <a:lstStyle/>
          <a:p>
            <a:r>
              <a:rPr lang="nl-BE" dirty="0"/>
              <a:t>Programma van vandaag</a:t>
            </a:r>
          </a:p>
        </p:txBody>
      </p:sp>
      <p:sp>
        <p:nvSpPr>
          <p:cNvPr id="3" name="Tijdelijke aanduiding voor inhoud 2">
            <a:extLst>
              <a:ext uri="{FF2B5EF4-FFF2-40B4-BE49-F238E27FC236}">
                <a16:creationId xmlns:a16="http://schemas.microsoft.com/office/drawing/2014/main" id="{895355EC-0076-3848-B075-E312062D90F1}"/>
              </a:ext>
            </a:extLst>
          </p:cNvPr>
          <p:cNvSpPr>
            <a:spLocks noGrp="1"/>
          </p:cNvSpPr>
          <p:nvPr>
            <p:ph idx="1"/>
          </p:nvPr>
        </p:nvSpPr>
        <p:spPr/>
        <p:txBody>
          <a:bodyPr>
            <a:normAutofit fontScale="92500" lnSpcReduction="20000"/>
          </a:bodyPr>
          <a:lstStyle/>
          <a:p>
            <a:r>
              <a:rPr lang="nl-BE" dirty="0"/>
              <a:t>Per afdeling een aantal opdrachten uitvoeren: </a:t>
            </a:r>
          </a:p>
          <a:p>
            <a:pPr lvl="1"/>
            <a:r>
              <a:rPr lang="nl-BE" dirty="0"/>
              <a:t>Mogelijkheid van de coördinatoren om het verhaal rond budget te brengen: korte brainstorm of extra afspraken </a:t>
            </a:r>
          </a:p>
          <a:p>
            <a:pPr lvl="1"/>
            <a:r>
              <a:rPr lang="nl-BE" dirty="0"/>
              <a:t>Visie ontwikkelen rond toezichten en wachten: </a:t>
            </a:r>
          </a:p>
          <a:p>
            <a:pPr lvl="2"/>
            <a:r>
              <a:rPr lang="nl-BE" dirty="0"/>
              <a:t>Loopt op dit moment moeilijk vaak geen toezicht/wacht ondanks dat we per lesuur al meer wachten hebben dan vorig jaar + dat we reservewachten hebben </a:t>
            </a:r>
          </a:p>
          <a:p>
            <a:pPr lvl="3"/>
            <a:r>
              <a:rPr lang="nl-BE" dirty="0"/>
              <a:t>OV3 en OV4 blijven combineren? </a:t>
            </a:r>
          </a:p>
          <a:p>
            <a:pPr lvl="3"/>
            <a:r>
              <a:rPr lang="nl-BE" dirty="0"/>
              <a:t>Refter of alternatief systeem maar dan wel meer minuten komen werken? </a:t>
            </a:r>
          </a:p>
          <a:p>
            <a:pPr lvl="1"/>
            <a:r>
              <a:rPr lang="nl-BE" dirty="0"/>
              <a:t>Bekijken van het afsprakenboekje en feedback formuleren (wat mis je?) </a:t>
            </a:r>
            <a:r>
              <a:rPr lang="nl-BE" dirty="0">
                <a:sym typeface="Wingdings" pitchFamily="2" charset="2"/>
              </a:rPr>
              <a:t> doorgeven aan werkgroep OV4 die hier mee bezig is</a:t>
            </a:r>
          </a:p>
          <a:p>
            <a:pPr lvl="1"/>
            <a:r>
              <a:rPr lang="nl-BE" dirty="0">
                <a:sym typeface="Wingdings" pitchFamily="2" charset="2"/>
              </a:rPr>
              <a:t>Welke noden hebben we naar volgend jaar toe?  graag doorgeven</a:t>
            </a:r>
          </a:p>
          <a:p>
            <a:pPr lvl="1"/>
            <a:r>
              <a:rPr lang="nl-BE" dirty="0">
                <a:sym typeface="Wingdings" pitchFamily="2" charset="2"/>
              </a:rPr>
              <a:t>Bevraging: is type 3 noodzakelijk voor onze school en is dit een keuze die we blijven maken? (ik doe hier verder geen uitspraken in naar wat kan/mag!)</a:t>
            </a:r>
            <a:endParaRPr lang="nl-BE" dirty="0"/>
          </a:p>
          <a:p>
            <a:pPr lvl="3"/>
            <a:endParaRPr lang="nl-BE" dirty="0"/>
          </a:p>
          <a:p>
            <a:pPr marL="1371600" lvl="3" indent="0">
              <a:buNone/>
            </a:pPr>
            <a:endParaRPr lang="nl-BE" dirty="0"/>
          </a:p>
          <a:p>
            <a:pPr marL="1371600" lvl="3" indent="0">
              <a:buNone/>
            </a:pPr>
            <a:endParaRPr lang="nl-BE" dirty="0"/>
          </a:p>
        </p:txBody>
      </p:sp>
    </p:spTree>
    <p:extLst>
      <p:ext uri="{BB962C8B-B14F-4D97-AF65-F5344CB8AC3E}">
        <p14:creationId xmlns:p14="http://schemas.microsoft.com/office/powerpoint/2010/main" val="534288629"/>
      </p:ext>
    </p:extLst>
  </p:cSld>
  <p:clrMapOvr>
    <a:masterClrMapping/>
  </p:clrMapOvr>
</p:sld>
</file>

<file path=ppt/theme/theme1.xml><?xml version="1.0" encoding="utf-8"?>
<a:theme xmlns:a="http://schemas.openxmlformats.org/drawingml/2006/main" name="TropicVTI">
  <a:themeElements>
    <a:clrScheme name="AnalogousFromDarkSeedLeftStep">
      <a:dk1>
        <a:srgbClr val="000000"/>
      </a:dk1>
      <a:lt1>
        <a:srgbClr val="FFFFFF"/>
      </a:lt1>
      <a:dk2>
        <a:srgbClr val="261A2E"/>
      </a:dk2>
      <a:lt2>
        <a:srgbClr val="F0F3F3"/>
      </a:lt2>
      <a:accent1>
        <a:srgbClr val="C34D61"/>
      </a:accent1>
      <a:accent2>
        <a:srgbClr val="B13B81"/>
      </a:accent2>
      <a:accent3>
        <a:srgbClr val="C34DC3"/>
      </a:accent3>
      <a:accent4>
        <a:srgbClr val="7F3BB1"/>
      </a:accent4>
      <a:accent5>
        <a:srgbClr val="604DC3"/>
      </a:accent5>
      <a:accent6>
        <a:srgbClr val="3B59B1"/>
      </a:accent6>
      <a:hlink>
        <a:srgbClr val="7853C5"/>
      </a:hlink>
      <a:folHlink>
        <a:srgbClr val="7F7F7F"/>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otalTime>133</TotalTime>
  <Words>352</Words>
  <Application>Microsoft Macintosh PowerPoint</Application>
  <PresentationFormat>Breedbeeld</PresentationFormat>
  <Paragraphs>24</Paragraphs>
  <Slides>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Gill Sans Nova</vt:lpstr>
      <vt:lpstr>TropicVTI</vt:lpstr>
      <vt:lpstr>Overleg voor iedereen</vt:lpstr>
      <vt:lpstr>Vandaag een verdeling</vt:lpstr>
      <vt:lpstr>Ter info</vt:lpstr>
      <vt:lpstr>1 februari</vt:lpstr>
      <vt:lpstr>Programma van vandaag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 voor iedereen</dc:title>
  <dc:creator>Jolien Roef</dc:creator>
  <cp:lastModifiedBy>Jolien Roef</cp:lastModifiedBy>
  <cp:revision>1</cp:revision>
  <dcterms:created xsi:type="dcterms:W3CDTF">2022-02-08T14:35:12Z</dcterms:created>
  <dcterms:modified xsi:type="dcterms:W3CDTF">2022-02-08T16:48:54Z</dcterms:modified>
</cp:coreProperties>
</file>