
<file path=[Content_Types].xml><?xml version="1.0" encoding="utf-8"?>
<Types xmlns="http://schemas.openxmlformats.org/package/2006/content-types">
  <Default Extension="gif" ContentType="image/gif"/>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72" r:id="rId14"/>
    <p:sldId id="267" r:id="rId15"/>
    <p:sldId id="268" r:id="rId16"/>
    <p:sldId id="270" r:id="rId17"/>
    <p:sldId id="271" r:id="rId18"/>
    <p:sldId id="273" r:id="rId1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01"/>
  </p:normalViewPr>
  <p:slideViewPr>
    <p:cSldViewPr snapToGrid="0" snapToObjects="1">
      <p:cViewPr varScale="1">
        <p:scale>
          <a:sx n="95" d="100"/>
          <a:sy n="95"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1/5/21</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‹nr.›</a:t>
            </a:fld>
            <a:endParaRPr lang="en-US" dirty="0"/>
          </a:p>
        </p:txBody>
      </p:sp>
    </p:spTree>
    <p:extLst>
      <p:ext uri="{BB962C8B-B14F-4D97-AF65-F5344CB8AC3E}">
        <p14:creationId xmlns:p14="http://schemas.microsoft.com/office/powerpoint/2010/main" val="56544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‹nr.›</a:t>
            </a:fld>
            <a:endParaRPr lang="en-US" dirty="0"/>
          </a:p>
        </p:txBody>
      </p:sp>
    </p:spTree>
    <p:extLst>
      <p:ext uri="{BB962C8B-B14F-4D97-AF65-F5344CB8AC3E}">
        <p14:creationId xmlns:p14="http://schemas.microsoft.com/office/powerpoint/2010/main" val="31116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1/5/21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‹nr.›</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35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‹nr.›</a:t>
            </a:fld>
            <a:endParaRPr lang="en-US" dirty="0"/>
          </a:p>
        </p:txBody>
      </p:sp>
    </p:spTree>
    <p:extLst>
      <p:ext uri="{BB962C8B-B14F-4D97-AF65-F5344CB8AC3E}">
        <p14:creationId xmlns:p14="http://schemas.microsoft.com/office/powerpoint/2010/main" val="394915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1/5/21</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‹nr.›</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66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‹nr.›</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152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‹nr.›</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2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‹nr.›</a:t>
            </a:fld>
            <a:endParaRPr lang="en-US" dirty="0"/>
          </a:p>
        </p:txBody>
      </p:sp>
    </p:spTree>
    <p:extLst>
      <p:ext uri="{BB962C8B-B14F-4D97-AF65-F5344CB8AC3E}">
        <p14:creationId xmlns:p14="http://schemas.microsoft.com/office/powerpoint/2010/main" val="382659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1/5/21</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‹nr.›</a:t>
            </a:fld>
            <a:endParaRPr lang="en-US" dirty="0"/>
          </a:p>
        </p:txBody>
      </p:sp>
    </p:spTree>
    <p:extLst>
      <p:ext uri="{BB962C8B-B14F-4D97-AF65-F5344CB8AC3E}">
        <p14:creationId xmlns:p14="http://schemas.microsoft.com/office/powerpoint/2010/main" val="203808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1/5/21</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‹nr.›</a:t>
            </a:fld>
            <a:endParaRPr lang="en-US" dirty="0"/>
          </a:p>
        </p:txBody>
      </p:sp>
    </p:spTree>
    <p:extLst>
      <p:ext uri="{BB962C8B-B14F-4D97-AF65-F5344CB8AC3E}">
        <p14:creationId xmlns:p14="http://schemas.microsoft.com/office/powerpoint/2010/main" val="159187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1/5/21</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‹nr.›</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234895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1/5/21</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‹nr.›</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7612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5F8234-3080-4C07-B575-B79541029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F9219607-6C5D-48D0-ACE8-B2F51B0B012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35" r="-1" b="48"/>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1B0E0466-9F2F-4C27-AE6F-953F891B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54430" y="1148464"/>
            <a:ext cx="4637567" cy="501914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563ABA-9087-1F45-AD80-D5C2011A4BD2}"/>
              </a:ext>
            </a:extLst>
          </p:cNvPr>
          <p:cNvSpPr>
            <a:spLocks noGrp="1"/>
          </p:cNvSpPr>
          <p:nvPr>
            <p:ph type="ctrTitle"/>
          </p:nvPr>
        </p:nvSpPr>
        <p:spPr>
          <a:xfrm>
            <a:off x="8197352" y="1479340"/>
            <a:ext cx="3351729" cy="3015280"/>
          </a:xfrm>
        </p:spPr>
        <p:txBody>
          <a:bodyPr anchor="b">
            <a:normAutofit/>
          </a:bodyPr>
          <a:lstStyle/>
          <a:p>
            <a:r>
              <a:rPr lang="nl-BE" sz="3600" dirty="0"/>
              <a:t>Welkom in 2021 </a:t>
            </a:r>
          </a:p>
        </p:txBody>
      </p:sp>
      <p:sp>
        <p:nvSpPr>
          <p:cNvPr id="3" name="Ondertitel 2">
            <a:extLst>
              <a:ext uri="{FF2B5EF4-FFF2-40B4-BE49-F238E27FC236}">
                <a16:creationId xmlns:a16="http://schemas.microsoft.com/office/drawing/2014/main" id="{5983F91E-3478-F346-BD66-BBA7265D3D64}"/>
              </a:ext>
            </a:extLst>
          </p:cNvPr>
          <p:cNvSpPr>
            <a:spLocks noGrp="1"/>
          </p:cNvSpPr>
          <p:nvPr>
            <p:ph type="subTitle" idx="1"/>
          </p:nvPr>
        </p:nvSpPr>
        <p:spPr>
          <a:xfrm>
            <a:off x="8197352" y="4500438"/>
            <a:ext cx="3351729" cy="1482698"/>
          </a:xfrm>
        </p:spPr>
        <p:txBody>
          <a:bodyPr anchor="t">
            <a:normAutofit/>
          </a:bodyPr>
          <a:lstStyle/>
          <a:p>
            <a:endParaRPr lang="nl-BE" sz="2000" dirty="0"/>
          </a:p>
        </p:txBody>
      </p:sp>
      <p:sp>
        <p:nvSpPr>
          <p:cNvPr id="13" name="Rectangle 12">
            <a:extLst>
              <a:ext uri="{FF2B5EF4-FFF2-40B4-BE49-F238E27FC236}">
                <a16:creationId xmlns:a16="http://schemas.microsoft.com/office/drawing/2014/main" id="{E4F2DCBC-B44F-4E3C-871F-87CC2B8BD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5"/>
            <a:ext cx="6858002"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3065B8-2E07-4810-B74C-42FD04091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1084456"/>
            <a:ext cx="463600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D529F17-FB87-4ECB-9485-C58500A1B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6109423"/>
            <a:ext cx="463600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7665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07006D-75F8-1342-B417-778D1AE367B3}"/>
              </a:ext>
            </a:extLst>
          </p:cNvPr>
          <p:cNvSpPr>
            <a:spLocks noGrp="1"/>
          </p:cNvSpPr>
          <p:nvPr>
            <p:ph type="title"/>
          </p:nvPr>
        </p:nvSpPr>
        <p:spPr>
          <a:xfrm>
            <a:off x="1535371" y="1044054"/>
            <a:ext cx="10013709" cy="1030360"/>
          </a:xfrm>
        </p:spPr>
        <p:txBody>
          <a:bodyPr>
            <a:normAutofit/>
          </a:bodyPr>
          <a:lstStyle/>
          <a:p>
            <a:r>
              <a:rPr lang="nl-BE" dirty="0">
                <a:solidFill>
                  <a:schemeClr val="bg1"/>
                </a:solidFill>
              </a:rPr>
              <a:t>leerlinggesprekken</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BA3891B-F53A-0B47-86B0-1FE1A6264BC4}"/>
              </a:ext>
            </a:extLst>
          </p:cNvPr>
          <p:cNvSpPr>
            <a:spLocks noGrp="1"/>
          </p:cNvSpPr>
          <p:nvPr>
            <p:ph idx="1"/>
          </p:nvPr>
        </p:nvSpPr>
        <p:spPr>
          <a:xfrm>
            <a:off x="1535371" y="2702257"/>
            <a:ext cx="9935571" cy="3426158"/>
          </a:xfrm>
        </p:spPr>
        <p:txBody>
          <a:bodyPr anchor="t">
            <a:normAutofit fontScale="85000" lnSpcReduction="10000"/>
          </a:bodyPr>
          <a:lstStyle/>
          <a:p>
            <a:pPr marL="285750" indent="-285750">
              <a:buFontTx/>
              <a:buChar char="-"/>
            </a:pPr>
            <a:r>
              <a:rPr lang="nl-BE" dirty="0"/>
              <a:t>Kort gesprek met iedere leerling om welbevinden actief te bevragen bij de leerlingen </a:t>
            </a:r>
          </a:p>
          <a:p>
            <a:pPr marL="285750" indent="-285750">
              <a:buFontTx/>
              <a:buChar char="-"/>
            </a:pPr>
            <a:r>
              <a:rPr lang="nl-BE" dirty="0"/>
              <a:t>Feedback rond de werking van de school om te kunnen meenemen naar de evaluatiedagen en naar beleidsoverleg</a:t>
            </a:r>
          </a:p>
          <a:p>
            <a:pPr marL="285750" indent="-285750">
              <a:buFontTx/>
              <a:buChar char="-"/>
            </a:pPr>
            <a:r>
              <a:rPr lang="nl-BE" dirty="0"/>
              <a:t>Nakijken agenda leerlingen (opvolging agenda ligt bij de KD) maar ik volg graag even mee op gezien het belang van dit document</a:t>
            </a:r>
          </a:p>
          <a:p>
            <a:pPr marL="285750" indent="-285750">
              <a:buFontTx/>
              <a:buChar char="-"/>
            </a:pPr>
            <a:r>
              <a:rPr lang="nl-BE" dirty="0"/>
              <a:t>Planning volgt via mail</a:t>
            </a:r>
          </a:p>
          <a:p>
            <a:pPr marL="285750" indent="-285750">
              <a:buFontTx/>
              <a:buChar char="-"/>
            </a:pPr>
            <a:r>
              <a:rPr lang="nl-BE" dirty="0"/>
              <a:t>Moment om een pluim te geven aan de leerlingen of concreet aan te geven wat er moet worden bijgestuurd</a:t>
            </a:r>
          </a:p>
        </p:txBody>
      </p:sp>
    </p:spTree>
    <p:extLst>
      <p:ext uri="{BB962C8B-B14F-4D97-AF65-F5344CB8AC3E}">
        <p14:creationId xmlns:p14="http://schemas.microsoft.com/office/powerpoint/2010/main" val="387597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86DD79-F4CA-4DD7-9C78-AC180665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495508"/>
            <a:ext cx="4426072" cy="436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3F16ED-456A-6C4A-B20B-BC8AC0E20A20}"/>
              </a:ext>
            </a:extLst>
          </p:cNvPr>
          <p:cNvSpPr>
            <a:spLocks noGrp="1"/>
          </p:cNvSpPr>
          <p:nvPr>
            <p:ph type="title"/>
          </p:nvPr>
        </p:nvSpPr>
        <p:spPr>
          <a:xfrm>
            <a:off x="642918" y="1952825"/>
            <a:ext cx="3411973" cy="3635693"/>
          </a:xfrm>
        </p:spPr>
        <p:txBody>
          <a:bodyPr>
            <a:normAutofit/>
          </a:bodyPr>
          <a:lstStyle/>
          <a:p>
            <a:r>
              <a:rPr lang="nl-BE" dirty="0">
                <a:solidFill>
                  <a:schemeClr val="bg1"/>
                </a:solidFill>
              </a:rPr>
              <a:t>Planning evaluatie</a:t>
            </a:r>
            <a:br>
              <a:rPr lang="nl-BE" dirty="0">
                <a:solidFill>
                  <a:schemeClr val="bg1"/>
                </a:solidFill>
              </a:rPr>
            </a:br>
            <a:r>
              <a:rPr lang="nl-BE" dirty="0">
                <a:solidFill>
                  <a:schemeClr val="bg1"/>
                </a:solidFill>
              </a:rPr>
              <a:t>dagen</a:t>
            </a:r>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426072" cy="15144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514475"/>
            <a:ext cx="7765922" cy="435699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0132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1" y="5863306"/>
            <a:ext cx="12192001" cy="9946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80746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6D04915-4D37-B347-9C16-9275F5D3C01D}"/>
              </a:ext>
            </a:extLst>
          </p:cNvPr>
          <p:cNvSpPr>
            <a:spLocks noGrp="1"/>
          </p:cNvSpPr>
          <p:nvPr>
            <p:ph idx="1"/>
          </p:nvPr>
        </p:nvSpPr>
        <p:spPr>
          <a:xfrm>
            <a:off x="5117909" y="1952825"/>
            <a:ext cx="6431173" cy="3635693"/>
          </a:xfrm>
        </p:spPr>
        <p:txBody>
          <a:bodyPr>
            <a:normAutofit fontScale="92500" lnSpcReduction="10000"/>
          </a:bodyPr>
          <a:lstStyle/>
          <a:p>
            <a:pPr marL="285750" indent="-285750">
              <a:buFontTx/>
              <a:buChar char="-"/>
            </a:pPr>
            <a:r>
              <a:rPr lang="nl-BE" dirty="0"/>
              <a:t>Bijeenkomst essentieel voor de onderwijspraktijk: dus live met maatregelen voor corona (ontsmetting, ventilatie, afstand) </a:t>
            </a:r>
          </a:p>
          <a:p>
            <a:pPr marL="285750" indent="-285750">
              <a:buFontTx/>
              <a:buChar char="-"/>
            </a:pPr>
            <a:r>
              <a:rPr lang="nl-BE" dirty="0"/>
              <a:t>Dit jaar geen extra document voor de basisaanboders </a:t>
            </a:r>
          </a:p>
          <a:p>
            <a:pPr marL="285750" indent="-285750">
              <a:buFontTx/>
              <a:buChar char="-"/>
            </a:pPr>
            <a:r>
              <a:rPr lang="nl-BE" dirty="0"/>
              <a:t>Wel arbeidsrijpheid/arbeidsbereidheid om te vermijden dat het eind van dit schooljaar heel veel wordt </a:t>
            </a:r>
          </a:p>
        </p:txBody>
      </p:sp>
    </p:spTree>
    <p:extLst>
      <p:ext uri="{BB962C8B-B14F-4D97-AF65-F5344CB8AC3E}">
        <p14:creationId xmlns:p14="http://schemas.microsoft.com/office/powerpoint/2010/main" val="389303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AB7ECF-EC89-C842-A246-235DEDE5FE4E}"/>
              </a:ext>
            </a:extLst>
          </p:cNvPr>
          <p:cNvSpPr>
            <a:spLocks noGrp="1"/>
          </p:cNvSpPr>
          <p:nvPr>
            <p:ph type="title"/>
          </p:nvPr>
        </p:nvSpPr>
        <p:spPr>
          <a:xfrm>
            <a:off x="1535371" y="1044054"/>
            <a:ext cx="10013709" cy="1030360"/>
          </a:xfrm>
        </p:spPr>
        <p:txBody>
          <a:bodyPr>
            <a:normAutofit/>
          </a:bodyPr>
          <a:lstStyle/>
          <a:p>
            <a:r>
              <a:rPr lang="nl-BE" dirty="0">
                <a:solidFill>
                  <a:schemeClr val="bg1"/>
                </a:solidFill>
              </a:rPr>
              <a:t>planning evaluatiedagen</a:t>
            </a:r>
          </a:p>
        </p:txBody>
      </p:sp>
      <p:sp>
        <p:nvSpPr>
          <p:cNvPr id="33" name="Rectangle 32">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DA22323-23F4-E845-B0B5-533756D5030C}"/>
              </a:ext>
            </a:extLst>
          </p:cNvPr>
          <p:cNvSpPr>
            <a:spLocks noGrp="1"/>
          </p:cNvSpPr>
          <p:nvPr>
            <p:ph idx="1"/>
          </p:nvPr>
        </p:nvSpPr>
        <p:spPr>
          <a:xfrm>
            <a:off x="1535371" y="2702257"/>
            <a:ext cx="9935571" cy="3426158"/>
          </a:xfrm>
        </p:spPr>
        <p:txBody>
          <a:bodyPr anchor="t">
            <a:normAutofit fontScale="62500" lnSpcReduction="20000"/>
          </a:bodyPr>
          <a:lstStyle/>
          <a:p>
            <a:r>
              <a:rPr lang="nl-BE" dirty="0"/>
              <a:t>Evaluatiedagen 27-28-29 januari: </a:t>
            </a:r>
          </a:p>
          <a:p>
            <a:pPr marL="285750" indent="-285750">
              <a:buFontTx/>
              <a:buChar char="-"/>
            </a:pPr>
            <a:r>
              <a:rPr lang="nl-BE" dirty="0"/>
              <a:t>Voorbereiding + evaluatiedag </a:t>
            </a:r>
          </a:p>
          <a:p>
            <a:pPr marL="285750" indent="-285750">
              <a:buFontTx/>
              <a:buChar char="-"/>
            </a:pPr>
            <a:r>
              <a:rPr lang="nl-BE" dirty="0"/>
              <a:t>Vakgroepen</a:t>
            </a:r>
          </a:p>
          <a:p>
            <a:pPr marL="285750" indent="-285750">
              <a:buFontTx/>
              <a:buChar char="-"/>
            </a:pPr>
            <a:r>
              <a:rPr lang="nl-BE" dirty="0"/>
              <a:t>vorming</a:t>
            </a:r>
          </a:p>
          <a:p>
            <a:pPr marL="285750" indent="-285750">
              <a:buFontTx/>
              <a:buChar char="-"/>
            </a:pPr>
            <a:r>
              <a:rPr lang="nl-BE" dirty="0"/>
              <a:t>Werkgroepen: bosklassen (is dit nodig? Dit zal vermoedelijk niet doorgaan… want kan pas in code groen), wekgroep opendag(kan dit concreet gemaakt worden?), werkgroep website (moet ik de provincie uitnodigen?) </a:t>
            </a:r>
          </a:p>
          <a:p>
            <a:pPr marL="285750" indent="-285750">
              <a:buFontTx/>
              <a:buChar char="-"/>
            </a:pPr>
            <a:r>
              <a:rPr lang="nl-BE" dirty="0"/>
              <a:t>Is er nood aan overleg rond de opleidingsprofielen in de opleidingsfase volgend jaar? Wat hebben jullie hierbij nog nodig? </a:t>
            </a:r>
          </a:p>
          <a:p>
            <a:pPr marL="285750" indent="-285750">
              <a:buFontTx/>
              <a:buChar char="-"/>
            </a:pPr>
            <a:endParaRPr lang="nl-BE" dirty="0"/>
          </a:p>
          <a:p>
            <a:r>
              <a:rPr lang="nl-BE" dirty="0"/>
              <a:t>	</a:t>
            </a:r>
          </a:p>
        </p:txBody>
      </p:sp>
    </p:spTree>
    <p:extLst>
      <p:ext uri="{BB962C8B-B14F-4D97-AF65-F5344CB8AC3E}">
        <p14:creationId xmlns:p14="http://schemas.microsoft.com/office/powerpoint/2010/main" val="71664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B1F7B7-AB48-8E4A-A9EE-66490C2CD520}"/>
              </a:ext>
            </a:extLst>
          </p:cNvPr>
          <p:cNvSpPr>
            <a:spLocks noGrp="1"/>
          </p:cNvSpPr>
          <p:nvPr>
            <p:ph type="title"/>
          </p:nvPr>
        </p:nvSpPr>
        <p:spPr>
          <a:xfrm>
            <a:off x="1535371" y="1044054"/>
            <a:ext cx="10013709" cy="1030360"/>
          </a:xfrm>
        </p:spPr>
        <p:txBody>
          <a:bodyPr>
            <a:normAutofit/>
          </a:bodyPr>
          <a:lstStyle/>
          <a:p>
            <a:r>
              <a:rPr lang="nl-BE" dirty="0">
                <a:solidFill>
                  <a:schemeClr val="bg1"/>
                </a:solidFill>
              </a:rPr>
              <a:t>vorming</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ABF609E-8F7B-1543-983B-FB362591D1DB}"/>
              </a:ext>
            </a:extLst>
          </p:cNvPr>
          <p:cNvSpPr>
            <a:spLocks noGrp="1"/>
          </p:cNvSpPr>
          <p:nvPr>
            <p:ph idx="1"/>
          </p:nvPr>
        </p:nvSpPr>
        <p:spPr>
          <a:xfrm>
            <a:off x="1535371" y="2702257"/>
            <a:ext cx="9935571" cy="3426158"/>
          </a:xfrm>
        </p:spPr>
        <p:txBody>
          <a:bodyPr anchor="t">
            <a:normAutofit/>
          </a:bodyPr>
          <a:lstStyle/>
          <a:p>
            <a:r>
              <a:rPr lang="nl-BE" dirty="0"/>
              <a:t>Lang geleden mailtje gestuurd of er mensen wouden inschrijven… Veel interesse terug gekregen. Dus vorming aangevraagd:online alternatief natuurlijk. </a:t>
            </a:r>
          </a:p>
          <a:p>
            <a:r>
              <a:rPr lang="nl-BE" dirty="0"/>
              <a:t>- Omgaan met type 3 leerlingen</a:t>
            </a:r>
          </a:p>
        </p:txBody>
      </p:sp>
    </p:spTree>
    <p:extLst>
      <p:ext uri="{BB962C8B-B14F-4D97-AF65-F5344CB8AC3E}">
        <p14:creationId xmlns:p14="http://schemas.microsoft.com/office/powerpoint/2010/main" val="36979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2" name="Rectangle 31">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B725BC23-E0DD-4037-B2B8-7B6FA6454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99EE120-2D35-4A48-BAAE-238F986A1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8758A8A-23F2-47BF-8618-90490A2ACFC7}"/>
              </a:ext>
            </a:extLst>
          </p:cNvPr>
          <p:cNvPicPr>
            <a:picLocks noChangeAspect="1"/>
          </p:cNvPicPr>
          <p:nvPr/>
        </p:nvPicPr>
        <p:blipFill rotWithShape="1">
          <a:blip r:embed="rId2"/>
          <a:srcRect l="16249" r="15338" b="-2"/>
          <a:stretch/>
        </p:blipFill>
        <p:spPr>
          <a:xfrm>
            <a:off x="20" y="1804072"/>
            <a:ext cx="4458058" cy="4349801"/>
          </a:xfrm>
          <a:prstGeom prst="rect">
            <a:avLst/>
          </a:prstGeom>
        </p:spPr>
      </p:pic>
      <p:sp>
        <p:nvSpPr>
          <p:cNvPr id="38" name="Rectangle 37">
            <a:extLst>
              <a:ext uri="{FF2B5EF4-FFF2-40B4-BE49-F238E27FC236}">
                <a16:creationId xmlns:a16="http://schemas.microsoft.com/office/drawing/2014/main" id="{552F9EAC-0C70-441C-AC78-65174C28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0"/>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F82357-BA89-C147-8CC6-4E3424C0E91B}"/>
              </a:ext>
            </a:extLst>
          </p:cNvPr>
          <p:cNvSpPr>
            <a:spLocks noGrp="1"/>
          </p:cNvSpPr>
          <p:nvPr>
            <p:ph type="title"/>
          </p:nvPr>
        </p:nvSpPr>
        <p:spPr>
          <a:xfrm>
            <a:off x="4882101" y="2146851"/>
            <a:ext cx="6666980" cy="2658269"/>
          </a:xfrm>
        </p:spPr>
        <p:txBody>
          <a:bodyPr vert="horz" lIns="109728" tIns="109728" rIns="109728" bIns="91440" rtlCol="0" anchor="b">
            <a:normAutofit/>
          </a:bodyPr>
          <a:lstStyle/>
          <a:p>
            <a:pPr>
              <a:lnSpc>
                <a:spcPct val="125000"/>
              </a:lnSpc>
            </a:pPr>
            <a:r>
              <a:rPr lang="en-US" sz="6000" b="0" cap="all"/>
              <a:t>Secret santa </a:t>
            </a:r>
          </a:p>
        </p:txBody>
      </p:sp>
      <p:sp>
        <p:nvSpPr>
          <p:cNvPr id="3" name="Tijdelijke aanduiding voor inhoud 2">
            <a:extLst>
              <a:ext uri="{FF2B5EF4-FFF2-40B4-BE49-F238E27FC236}">
                <a16:creationId xmlns:a16="http://schemas.microsoft.com/office/drawing/2014/main" id="{C7232CBE-25B0-2643-B269-645EDB8188B1}"/>
              </a:ext>
            </a:extLst>
          </p:cNvPr>
          <p:cNvSpPr>
            <a:spLocks noGrp="1"/>
          </p:cNvSpPr>
          <p:nvPr>
            <p:ph idx="1"/>
          </p:nvPr>
        </p:nvSpPr>
        <p:spPr>
          <a:xfrm>
            <a:off x="4882102" y="4810937"/>
            <a:ext cx="6666980" cy="1172200"/>
          </a:xfrm>
        </p:spPr>
        <p:txBody>
          <a:bodyPr vert="horz" lIns="109728" tIns="109728" rIns="109728" bIns="91440" rtlCol="0" anchor="t">
            <a:normAutofit/>
          </a:bodyPr>
          <a:lstStyle/>
          <a:p>
            <a:pPr>
              <a:lnSpc>
                <a:spcPct val="150000"/>
              </a:lnSpc>
            </a:pPr>
            <a:endParaRPr lang="en-US" sz="2400" b="0" dirty="0">
              <a:solidFill>
                <a:schemeClr val="tx1">
                  <a:lumMod val="85000"/>
                  <a:lumOff val="15000"/>
                </a:schemeClr>
              </a:solidFill>
            </a:endParaRPr>
          </a:p>
        </p:txBody>
      </p:sp>
      <p:sp>
        <p:nvSpPr>
          <p:cNvPr id="40" name="Rectangle 39">
            <a:extLst>
              <a:ext uri="{FF2B5EF4-FFF2-40B4-BE49-F238E27FC236}">
                <a16:creationId xmlns:a16="http://schemas.microsoft.com/office/drawing/2014/main" id="{0D48F6B8-EF56-4340-982E-F4D6F5DC2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C596C40-FEA6-4867-853D-CF37DE3B6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DC7C5E2-274E-49A3-A8E0-46A5B8CAC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6CF8D2C-9E01-48EC-8DDF-8A1FF60AE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11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3F39EE-7504-8341-95AB-FBD68B67D90C}"/>
              </a:ext>
            </a:extLst>
          </p:cNvPr>
          <p:cNvSpPr>
            <a:spLocks noGrp="1"/>
          </p:cNvSpPr>
          <p:nvPr>
            <p:ph type="title"/>
          </p:nvPr>
        </p:nvSpPr>
        <p:spPr>
          <a:xfrm>
            <a:off x="1535371" y="1044054"/>
            <a:ext cx="10013709" cy="1030360"/>
          </a:xfrm>
        </p:spPr>
        <p:txBody>
          <a:bodyPr>
            <a:normAutofit/>
          </a:bodyPr>
          <a:lstStyle/>
          <a:p>
            <a:r>
              <a:rPr lang="nl-BE" dirty="0">
                <a:solidFill>
                  <a:schemeClr val="bg1"/>
                </a:solidFill>
              </a:rPr>
              <a:t>Secret santa</a:t>
            </a:r>
          </a:p>
        </p:txBody>
      </p:sp>
      <p:sp>
        <p:nvSpPr>
          <p:cNvPr id="27"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7496381-991B-D445-AE7C-09AD8AD587A9}"/>
              </a:ext>
            </a:extLst>
          </p:cNvPr>
          <p:cNvSpPr>
            <a:spLocks noGrp="1"/>
          </p:cNvSpPr>
          <p:nvPr>
            <p:ph idx="1"/>
          </p:nvPr>
        </p:nvSpPr>
        <p:spPr>
          <a:xfrm>
            <a:off x="1535371" y="2702257"/>
            <a:ext cx="9935571" cy="3426158"/>
          </a:xfrm>
        </p:spPr>
        <p:txBody>
          <a:bodyPr anchor="t">
            <a:normAutofit fontScale="92500" lnSpcReduction="20000"/>
          </a:bodyPr>
          <a:lstStyle/>
          <a:p>
            <a:pPr marL="285750" indent="-285750">
              <a:buFontTx/>
              <a:buChar char="-"/>
            </a:pPr>
            <a:r>
              <a:rPr lang="nl-BE" dirty="0"/>
              <a:t>Cadeautjes te verzamelen tegen donderdag (leraarskamer)</a:t>
            </a:r>
          </a:p>
          <a:p>
            <a:pPr marL="285750" indent="-285750">
              <a:buFontTx/>
              <a:buChar char="-"/>
            </a:pPr>
            <a:r>
              <a:rPr lang="nl-BE" dirty="0"/>
              <a:t>Een coronaproof alternatief om pakjes uit te wisselen: </a:t>
            </a:r>
          </a:p>
          <a:p>
            <a:pPr marL="285750" lvl="3" indent="-285750">
              <a:buFontTx/>
              <a:buChar char="-"/>
            </a:pPr>
            <a:r>
              <a:rPr lang="nl-BE" dirty="0"/>
              <a:t> bezorg als secret santa 3 geheime tips aan je buddy over jou als persoon </a:t>
            </a:r>
          </a:p>
          <a:p>
            <a:pPr marL="285750" lvl="3" indent="-285750">
              <a:buFontTx/>
              <a:buChar char="-"/>
            </a:pPr>
            <a:r>
              <a:rPr lang="nl-BE" dirty="0"/>
              <a:t>Ga als buddy op zoek naar jouw secret santa: gevonden? Spreek een momentje voor uitwisseling af als jullie beiden op school zijn. </a:t>
            </a:r>
          </a:p>
          <a:p>
            <a:pPr marL="285750" lvl="3" indent="-285750">
              <a:buFontTx/>
              <a:buChar char="-"/>
            </a:pPr>
            <a:r>
              <a:rPr lang="nl-BE" dirty="0"/>
              <a:t>Maak een magisch moment van het geven en ontvangen! Deel je geven en ontvang momentje met een foto in de whatsapp groep (zegt dit jou niets? Geef het aan dan voegen we je toe als je wil!)</a:t>
            </a:r>
          </a:p>
          <a:p>
            <a:pPr marL="285750" lvl="3" indent="-285750">
              <a:buFontTx/>
              <a:buChar char="-"/>
            </a:pPr>
            <a:r>
              <a:rPr lang="nl-BE" dirty="0"/>
              <a:t>Wie zijn secret santa tegen eind volgende week niet gevonden heeft: vrijdag om 16.00 bezorg je elkaar je cadeautje indien je het niet sneller hebt ontvangen</a:t>
            </a:r>
          </a:p>
          <a:p>
            <a:pPr lvl="2" indent="0">
              <a:buNone/>
            </a:pPr>
            <a:endParaRPr lang="nl-BE" dirty="0"/>
          </a:p>
        </p:txBody>
      </p:sp>
    </p:spTree>
    <p:extLst>
      <p:ext uri="{BB962C8B-B14F-4D97-AF65-F5344CB8AC3E}">
        <p14:creationId xmlns:p14="http://schemas.microsoft.com/office/powerpoint/2010/main" val="274538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2" name="Rectangle 31">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B725BC23-E0DD-4037-B2B8-7B6FA6454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99EE120-2D35-4A48-BAAE-238F986A1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CA37ED-D825-4480-80BC-D40B99B67F67}"/>
              </a:ext>
            </a:extLst>
          </p:cNvPr>
          <p:cNvPicPr>
            <a:picLocks noChangeAspect="1"/>
          </p:cNvPicPr>
          <p:nvPr/>
        </p:nvPicPr>
        <p:blipFill rotWithShape="1">
          <a:blip r:embed="rId2"/>
          <a:srcRect l="572" r="31015" b="-2"/>
          <a:stretch/>
        </p:blipFill>
        <p:spPr>
          <a:xfrm>
            <a:off x="20" y="1804072"/>
            <a:ext cx="4458058" cy="4349801"/>
          </a:xfrm>
          <a:prstGeom prst="rect">
            <a:avLst/>
          </a:prstGeom>
        </p:spPr>
      </p:pic>
      <p:sp>
        <p:nvSpPr>
          <p:cNvPr id="38" name="Rectangle 37">
            <a:extLst>
              <a:ext uri="{FF2B5EF4-FFF2-40B4-BE49-F238E27FC236}">
                <a16:creationId xmlns:a16="http://schemas.microsoft.com/office/drawing/2014/main" id="{552F9EAC-0C70-441C-AC78-65174C28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0"/>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64845F-0ECF-914F-876C-D512758F7DCF}"/>
              </a:ext>
            </a:extLst>
          </p:cNvPr>
          <p:cNvSpPr>
            <a:spLocks noGrp="1"/>
          </p:cNvSpPr>
          <p:nvPr>
            <p:ph type="title"/>
          </p:nvPr>
        </p:nvSpPr>
        <p:spPr>
          <a:xfrm>
            <a:off x="4882101" y="2146851"/>
            <a:ext cx="6666980" cy="2658269"/>
          </a:xfrm>
        </p:spPr>
        <p:txBody>
          <a:bodyPr vert="horz" lIns="109728" tIns="109728" rIns="109728" bIns="91440" rtlCol="0" anchor="b">
            <a:normAutofit/>
          </a:bodyPr>
          <a:lstStyle/>
          <a:p>
            <a:pPr>
              <a:lnSpc>
                <a:spcPct val="125000"/>
              </a:lnSpc>
            </a:pPr>
            <a:r>
              <a:rPr lang="en-US" sz="6000" b="0" cap="all" dirty="0" err="1"/>
              <a:t>Een</a:t>
            </a:r>
            <a:r>
              <a:rPr lang="en-US" sz="6000" b="0" cap="all" dirty="0"/>
              <a:t> </a:t>
            </a:r>
            <a:r>
              <a:rPr lang="en-US" sz="6000" b="0" cap="all" dirty="0" err="1"/>
              <a:t>blik</a:t>
            </a:r>
            <a:r>
              <a:rPr lang="en-US" sz="6000" b="0" cap="all" dirty="0"/>
              <a:t> </a:t>
            </a:r>
            <a:r>
              <a:rPr lang="en-US" sz="6000" b="0" cap="all" dirty="0" err="1"/>
              <a:t>naar</a:t>
            </a:r>
            <a:r>
              <a:rPr lang="en-US" sz="6000" b="0" cap="all" dirty="0"/>
              <a:t> de </a:t>
            </a:r>
            <a:r>
              <a:rPr lang="en-US" sz="6000" b="0" cap="all" dirty="0" err="1"/>
              <a:t>toekomst</a:t>
            </a:r>
            <a:endParaRPr lang="en-US" sz="6000" b="0" cap="all" dirty="0"/>
          </a:p>
        </p:txBody>
      </p:sp>
      <p:sp>
        <p:nvSpPr>
          <p:cNvPr id="40" name="Rectangle 39">
            <a:extLst>
              <a:ext uri="{FF2B5EF4-FFF2-40B4-BE49-F238E27FC236}">
                <a16:creationId xmlns:a16="http://schemas.microsoft.com/office/drawing/2014/main" id="{0D48F6B8-EF56-4340-982E-F4D6F5DC2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C596C40-FEA6-4867-853D-CF37DE3B6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DC7C5E2-274E-49A3-A8E0-46A5B8CAC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6CF8D2C-9E01-48EC-8DDF-8A1FF60AE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19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841E3-B364-544F-8E2C-C60FEF77C809}"/>
              </a:ext>
            </a:extLst>
          </p:cNvPr>
          <p:cNvSpPr>
            <a:spLocks noGrp="1"/>
          </p:cNvSpPr>
          <p:nvPr>
            <p:ph type="title"/>
          </p:nvPr>
        </p:nvSpPr>
        <p:spPr/>
        <p:txBody>
          <a:bodyPr/>
          <a:lstStyle/>
          <a:p>
            <a:r>
              <a:rPr lang="nl-BE" dirty="0"/>
              <a:t>2021-2022</a:t>
            </a:r>
          </a:p>
        </p:txBody>
      </p:sp>
      <p:sp>
        <p:nvSpPr>
          <p:cNvPr id="3" name="Tijdelijke aanduiding voor inhoud 2">
            <a:extLst>
              <a:ext uri="{FF2B5EF4-FFF2-40B4-BE49-F238E27FC236}">
                <a16:creationId xmlns:a16="http://schemas.microsoft.com/office/drawing/2014/main" id="{269F3B6A-2607-5242-BC29-F483A7D27700}"/>
              </a:ext>
            </a:extLst>
          </p:cNvPr>
          <p:cNvSpPr>
            <a:spLocks noGrp="1"/>
          </p:cNvSpPr>
          <p:nvPr>
            <p:ph idx="1"/>
          </p:nvPr>
        </p:nvSpPr>
        <p:spPr/>
        <p:txBody>
          <a:bodyPr>
            <a:normAutofit lnSpcReduction="10000"/>
          </a:bodyPr>
          <a:lstStyle/>
          <a:p>
            <a:r>
              <a:rPr lang="nl-BE" dirty="0"/>
              <a:t>OV3: </a:t>
            </a:r>
          </a:p>
          <a:p>
            <a:r>
              <a:rPr lang="nl-BE" dirty="0"/>
              <a:t>Nog geen beslissing rond de programmaties</a:t>
            </a:r>
          </a:p>
          <a:p>
            <a:r>
              <a:rPr lang="nl-BE" dirty="0"/>
              <a:t>OV4: </a:t>
            </a:r>
          </a:p>
          <a:p>
            <a:r>
              <a:rPr lang="nl-BE" dirty="0"/>
              <a:t>A-stroom in economie en bedrijf</a:t>
            </a:r>
          </a:p>
          <a:p>
            <a:r>
              <a:rPr lang="nl-BE" dirty="0"/>
              <a:t>B-stroom Hout, bouw, Schilder-decoratie</a:t>
            </a:r>
          </a:p>
          <a:p>
            <a:endParaRPr lang="nl-BE" dirty="0"/>
          </a:p>
          <a:p>
            <a:r>
              <a:rPr lang="nl-BE" dirty="0"/>
              <a:t>Maar is dit allemaal haalbaar naar volgend jaar? Contact opgenomen met schoolbestuur om dit te bekijken. Binnenkort teamsoverleg en vakbondsoverleg</a:t>
            </a:r>
          </a:p>
        </p:txBody>
      </p:sp>
    </p:spTree>
    <p:extLst>
      <p:ext uri="{BB962C8B-B14F-4D97-AF65-F5344CB8AC3E}">
        <p14:creationId xmlns:p14="http://schemas.microsoft.com/office/powerpoint/2010/main" val="212734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1EA60-EECB-E14F-9A9D-1CC69AEA42F1}"/>
              </a:ext>
            </a:extLst>
          </p:cNvPr>
          <p:cNvSpPr>
            <a:spLocks noGrp="1"/>
          </p:cNvSpPr>
          <p:nvPr>
            <p:ph type="title"/>
          </p:nvPr>
        </p:nvSpPr>
        <p:spPr/>
        <p:txBody>
          <a:bodyPr/>
          <a:lstStyle/>
          <a:p>
            <a:r>
              <a:rPr lang="nl-BE" dirty="0"/>
              <a:t>To do’s schooljaar 2020-2022</a:t>
            </a:r>
          </a:p>
        </p:txBody>
      </p:sp>
      <p:sp>
        <p:nvSpPr>
          <p:cNvPr id="3" name="Tijdelijke aanduiding voor inhoud 2">
            <a:extLst>
              <a:ext uri="{FF2B5EF4-FFF2-40B4-BE49-F238E27FC236}">
                <a16:creationId xmlns:a16="http://schemas.microsoft.com/office/drawing/2014/main" id="{D3E00A2A-A96D-8C4F-B840-18889577A1B1}"/>
              </a:ext>
            </a:extLst>
          </p:cNvPr>
          <p:cNvSpPr>
            <a:spLocks noGrp="1"/>
          </p:cNvSpPr>
          <p:nvPr>
            <p:ph idx="1"/>
          </p:nvPr>
        </p:nvSpPr>
        <p:spPr/>
        <p:txBody>
          <a:bodyPr/>
          <a:lstStyle/>
          <a:p>
            <a:pPr marL="285750" indent="-285750">
              <a:buFontTx/>
              <a:buChar char="-"/>
            </a:pPr>
            <a:r>
              <a:rPr lang="nl-BE" dirty="0"/>
              <a:t>Website afronden dat de oude website weg kan</a:t>
            </a:r>
          </a:p>
          <a:p>
            <a:pPr marL="285750" indent="-285750">
              <a:buFontTx/>
              <a:buChar char="-"/>
            </a:pPr>
            <a:r>
              <a:rPr lang="nl-BE" dirty="0"/>
              <a:t>Open dag uitwerken </a:t>
            </a:r>
          </a:p>
          <a:p>
            <a:pPr marL="285750" indent="-285750">
              <a:buFontTx/>
              <a:buChar char="-"/>
            </a:pPr>
            <a:r>
              <a:rPr lang="nl-BE" dirty="0"/>
              <a:t>GWP goed blijven opvolgen </a:t>
            </a:r>
          </a:p>
          <a:p>
            <a:pPr marL="285750" indent="-285750">
              <a:buFontTx/>
              <a:buChar char="-"/>
            </a:pPr>
            <a:r>
              <a:rPr lang="nl-BE" dirty="0"/>
              <a:t>Nadenken over hoe we lesdoelen kunnen vertalen en implementeren: inoefenen met agenda </a:t>
            </a:r>
          </a:p>
        </p:txBody>
      </p:sp>
    </p:spTree>
    <p:extLst>
      <p:ext uri="{BB962C8B-B14F-4D97-AF65-F5344CB8AC3E}">
        <p14:creationId xmlns:p14="http://schemas.microsoft.com/office/powerpoint/2010/main" val="248163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A6AEA-02ED-0946-8072-5879B763B578}"/>
              </a:ext>
            </a:extLst>
          </p:cNvPr>
          <p:cNvSpPr>
            <a:spLocks noGrp="1"/>
          </p:cNvSpPr>
          <p:nvPr>
            <p:ph type="title"/>
          </p:nvPr>
        </p:nvSpPr>
        <p:spPr/>
        <p:txBody>
          <a:bodyPr/>
          <a:lstStyle/>
          <a:p>
            <a:r>
              <a:rPr lang="nl-BE" dirty="0"/>
              <a:t>Overzicht personeels</a:t>
            </a:r>
            <a:br>
              <a:rPr lang="nl-BE" dirty="0"/>
            </a:br>
            <a:r>
              <a:rPr lang="nl-BE" dirty="0"/>
              <a:t>puzzel</a:t>
            </a:r>
          </a:p>
        </p:txBody>
      </p:sp>
      <p:sp>
        <p:nvSpPr>
          <p:cNvPr id="3" name="Tijdelijke aanduiding voor inhoud 2">
            <a:extLst>
              <a:ext uri="{FF2B5EF4-FFF2-40B4-BE49-F238E27FC236}">
                <a16:creationId xmlns:a16="http://schemas.microsoft.com/office/drawing/2014/main" id="{6C501FAD-AC5A-8B45-A964-72F44C3632CF}"/>
              </a:ext>
            </a:extLst>
          </p:cNvPr>
          <p:cNvSpPr>
            <a:spLocks noGrp="1"/>
          </p:cNvSpPr>
          <p:nvPr>
            <p:ph idx="1"/>
          </p:nvPr>
        </p:nvSpPr>
        <p:spPr/>
        <p:txBody>
          <a:bodyPr>
            <a:normAutofit lnSpcReduction="10000"/>
          </a:bodyPr>
          <a:lstStyle/>
          <a:p>
            <a:pPr marL="285750" indent="-285750">
              <a:buFontTx/>
              <a:buChar char="-"/>
            </a:pPr>
            <a:r>
              <a:rPr lang="nl-BE" dirty="0"/>
              <a:t>Bijna rond met dank aan Koen en Greet: hopelijk een begin voor heel wat jaren! </a:t>
            </a:r>
          </a:p>
          <a:p>
            <a:pPr marL="285750" indent="-285750">
              <a:buFontTx/>
              <a:buChar char="-"/>
            </a:pPr>
            <a:r>
              <a:rPr lang="nl-BE" dirty="0"/>
              <a:t>Vervanging van Anouk:mensen die iets heel anders hebben gedaan bekijken of ze toch niet even dit willen proberen</a:t>
            </a:r>
          </a:p>
          <a:p>
            <a:pPr marL="285750" indent="-285750">
              <a:buFontTx/>
              <a:buChar char="-"/>
            </a:pPr>
            <a:r>
              <a:rPr lang="nl-BE" dirty="0"/>
              <a:t>Vervanging Jean-Pierre/Jos/Bernard: Jean-Pierre is sinds vandaag uitgevallen: Gunther Vinck zou eventueel kunnen voor een aantal uren, aanvraag voor vacature is reeds gedaan</a:t>
            </a:r>
          </a:p>
          <a:p>
            <a:pPr marL="285750" indent="-285750">
              <a:buFontTx/>
              <a:buChar char="-"/>
            </a:pPr>
            <a:r>
              <a:rPr lang="nl-BE" dirty="0"/>
              <a:t>Wissel coördinatie GM</a:t>
            </a:r>
          </a:p>
          <a:p>
            <a:pPr marL="285750" indent="-285750">
              <a:buFontTx/>
              <a:buChar char="-"/>
            </a:pPr>
            <a:r>
              <a:rPr lang="nl-BE" dirty="0"/>
              <a:t>KD + coördinator eerste graad OV4</a:t>
            </a:r>
          </a:p>
          <a:p>
            <a:pPr marL="285750" indent="-285750">
              <a:buFontTx/>
              <a:buChar char="-"/>
            </a:pPr>
            <a:endParaRPr lang="nl-BE" dirty="0"/>
          </a:p>
        </p:txBody>
      </p:sp>
    </p:spTree>
    <p:extLst>
      <p:ext uri="{BB962C8B-B14F-4D97-AF65-F5344CB8AC3E}">
        <p14:creationId xmlns:p14="http://schemas.microsoft.com/office/powerpoint/2010/main" val="247026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186DD79-F4CA-4DD7-9C78-AC180665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495508"/>
            <a:ext cx="4426072" cy="436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2D668E-6056-7049-BAE4-C6F1D31F149F}"/>
              </a:ext>
            </a:extLst>
          </p:cNvPr>
          <p:cNvSpPr>
            <a:spLocks noGrp="1"/>
          </p:cNvSpPr>
          <p:nvPr>
            <p:ph type="title"/>
          </p:nvPr>
        </p:nvSpPr>
        <p:spPr>
          <a:xfrm>
            <a:off x="642918" y="1952825"/>
            <a:ext cx="3411973" cy="3635693"/>
          </a:xfrm>
        </p:spPr>
        <p:txBody>
          <a:bodyPr>
            <a:normAutofit/>
          </a:bodyPr>
          <a:lstStyle/>
          <a:p>
            <a:r>
              <a:rPr lang="nl-BE" sz="3300">
                <a:solidFill>
                  <a:schemeClr val="bg1"/>
                </a:solidFill>
              </a:rPr>
              <a:t>Maatregelen 	</a:t>
            </a:r>
          </a:p>
        </p:txBody>
      </p:sp>
      <p:sp>
        <p:nvSpPr>
          <p:cNvPr id="25" name="Rectangle 24">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426072" cy="15144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514475"/>
            <a:ext cx="7765922" cy="435699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0132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1" y="5863306"/>
            <a:ext cx="12192001" cy="9946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80746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BBE7864-5221-CB4E-841F-1A7F1871E764}"/>
              </a:ext>
            </a:extLst>
          </p:cNvPr>
          <p:cNvSpPr>
            <a:spLocks noGrp="1"/>
          </p:cNvSpPr>
          <p:nvPr>
            <p:ph idx="1"/>
          </p:nvPr>
        </p:nvSpPr>
        <p:spPr>
          <a:xfrm>
            <a:off x="5117909" y="1952825"/>
            <a:ext cx="6431173" cy="3635693"/>
          </a:xfrm>
        </p:spPr>
        <p:txBody>
          <a:bodyPr>
            <a:normAutofit/>
          </a:bodyPr>
          <a:lstStyle/>
          <a:p>
            <a:pPr>
              <a:lnSpc>
                <a:spcPct val="130000"/>
              </a:lnSpc>
            </a:pPr>
            <a:r>
              <a:rPr lang="nl-BE" sz="1700" dirty="0"/>
              <a:t>Communicatie 2/01: </a:t>
            </a:r>
          </a:p>
          <a:p>
            <a:pPr>
              <a:lnSpc>
                <a:spcPct val="130000"/>
              </a:lnSpc>
            </a:pPr>
            <a:r>
              <a:rPr lang="nl-BE" sz="1700" dirty="0"/>
              <a:t>	- maatregelen onderwijs verlengd tot 	krokusvakantie </a:t>
            </a:r>
          </a:p>
          <a:p>
            <a:pPr>
              <a:lnSpc>
                <a:spcPct val="130000"/>
              </a:lnSpc>
            </a:pPr>
            <a:r>
              <a:rPr lang="nl-BE" sz="1700" dirty="0"/>
              <a:t>	- verhoogde maatregelen (overleg, 	nieuwjaarsreceptie,sport,ventilatie)</a:t>
            </a:r>
          </a:p>
          <a:p>
            <a:pPr>
              <a:lnSpc>
                <a:spcPct val="130000"/>
              </a:lnSpc>
            </a:pPr>
            <a:r>
              <a:rPr lang="nl-BE" sz="1700" dirty="0"/>
              <a:t>	- bij stijging omwille van varianten: 	plan B voor de samenleving met hierbij 	mogelijke verlenging van de 	krokusvakantie</a:t>
            </a:r>
          </a:p>
        </p:txBody>
      </p:sp>
    </p:spTree>
    <p:extLst>
      <p:ext uri="{BB962C8B-B14F-4D97-AF65-F5344CB8AC3E}">
        <p14:creationId xmlns:p14="http://schemas.microsoft.com/office/powerpoint/2010/main" val="320886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EE59A7-56C2-E042-8B42-7A300736CC49}"/>
              </a:ext>
            </a:extLst>
          </p:cNvPr>
          <p:cNvSpPr>
            <a:spLocks noGrp="1"/>
          </p:cNvSpPr>
          <p:nvPr>
            <p:ph type="title"/>
          </p:nvPr>
        </p:nvSpPr>
        <p:spPr>
          <a:xfrm>
            <a:off x="1535371" y="1044054"/>
            <a:ext cx="10013709" cy="1030360"/>
          </a:xfrm>
        </p:spPr>
        <p:txBody>
          <a:bodyPr>
            <a:normAutofit/>
          </a:bodyPr>
          <a:lstStyle/>
          <a:p>
            <a:r>
              <a:rPr lang="nl-BE" dirty="0">
                <a:solidFill>
                  <a:schemeClr val="bg1"/>
                </a:solidFill>
              </a:rPr>
              <a:t>Dus … verlengde maatregelen </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E18F436-B803-E24C-855A-29852B4B9C05}"/>
              </a:ext>
            </a:extLst>
          </p:cNvPr>
          <p:cNvSpPr>
            <a:spLocks noGrp="1"/>
          </p:cNvSpPr>
          <p:nvPr>
            <p:ph idx="1"/>
          </p:nvPr>
        </p:nvSpPr>
        <p:spPr>
          <a:xfrm>
            <a:off x="1535371" y="2702257"/>
            <a:ext cx="9935571" cy="3426158"/>
          </a:xfrm>
        </p:spPr>
        <p:txBody>
          <a:bodyPr anchor="t">
            <a:normAutofit lnSpcReduction="10000"/>
          </a:bodyPr>
          <a:lstStyle/>
          <a:p>
            <a:pPr marL="285750" indent="-285750">
              <a:buFontTx/>
              <a:buChar char="-"/>
            </a:pPr>
            <a:r>
              <a:rPr lang="nl-BE" dirty="0"/>
              <a:t>contactonderwijs: uurrooster geupdate: vragen of bedenkingen: stuur mij een mailtje via smartschool </a:t>
            </a:r>
          </a:p>
          <a:p>
            <a:pPr marL="285750" indent="-285750">
              <a:buFontTx/>
              <a:buChar char="-"/>
            </a:pPr>
            <a:r>
              <a:rPr lang="nl-BE" dirty="0"/>
              <a:t>Afstandsonderwijs: regels blijven hetzelfde maar de leerkrachten GASV geven een les/contactmoment via smartschool live om de betrokkenheid van de leerlingen te verhogen: gelieve aanwezigheid door te geen van de leerlingen </a:t>
            </a:r>
          </a:p>
          <a:p>
            <a:pPr marL="285750" indent="-285750">
              <a:buFontTx/>
              <a:buChar char="-"/>
            </a:pPr>
            <a:r>
              <a:rPr lang="nl-BE" dirty="0"/>
              <a:t>Inzetten op kwetsbare leerlingen zoals verwacht wordt vanuit de overheid: zie verdere slides</a:t>
            </a:r>
          </a:p>
        </p:txBody>
      </p:sp>
    </p:spTree>
    <p:extLst>
      <p:ext uri="{BB962C8B-B14F-4D97-AF65-F5344CB8AC3E}">
        <p14:creationId xmlns:p14="http://schemas.microsoft.com/office/powerpoint/2010/main" val="243989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D4DE1-B931-6445-8695-3B7D6F267BBC}"/>
              </a:ext>
            </a:extLst>
          </p:cNvPr>
          <p:cNvSpPr>
            <a:spLocks noGrp="1"/>
          </p:cNvSpPr>
          <p:nvPr>
            <p:ph type="title"/>
          </p:nvPr>
        </p:nvSpPr>
        <p:spPr/>
        <p:txBody>
          <a:bodyPr/>
          <a:lstStyle/>
          <a:p>
            <a:r>
              <a:rPr lang="nl-BE" dirty="0"/>
              <a:t>Inhaal</a:t>
            </a:r>
            <a:br>
              <a:rPr lang="nl-BE" dirty="0"/>
            </a:br>
            <a:r>
              <a:rPr lang="nl-BE" dirty="0"/>
              <a:t>moment als eerste stap </a:t>
            </a:r>
          </a:p>
        </p:txBody>
      </p:sp>
      <p:sp>
        <p:nvSpPr>
          <p:cNvPr id="3" name="Tijdelijke aanduiding voor inhoud 2">
            <a:extLst>
              <a:ext uri="{FF2B5EF4-FFF2-40B4-BE49-F238E27FC236}">
                <a16:creationId xmlns:a16="http://schemas.microsoft.com/office/drawing/2014/main" id="{24699EEC-6E5C-5A42-96BD-31BCEE9832F9}"/>
              </a:ext>
            </a:extLst>
          </p:cNvPr>
          <p:cNvSpPr>
            <a:spLocks noGrp="1"/>
          </p:cNvSpPr>
          <p:nvPr>
            <p:ph idx="1"/>
          </p:nvPr>
        </p:nvSpPr>
        <p:spPr/>
        <p:txBody>
          <a:bodyPr/>
          <a:lstStyle/>
          <a:p>
            <a:r>
              <a:rPr lang="nl-BE" dirty="0"/>
              <a:t>Document klassenraad doorgeven tegen donderdagavond. Dan kunnen brieven worden doorgegeven voor volgende week op vrijdag. </a:t>
            </a:r>
          </a:p>
          <a:p>
            <a:r>
              <a:rPr lang="nl-BE" dirty="0"/>
              <a:t>In eerste instantie: inhaalmoment omwille van tekorten vorig semester: doelstelling inhaalmoment: kijken welke vaardigheden de leerlingen tekort komen om afstandsonderwijs goed aan te vatten. </a:t>
            </a:r>
          </a:p>
          <a:p>
            <a:r>
              <a:rPr lang="nl-BE" dirty="0"/>
              <a:t>In tweede instantie: inhaalmomenten voor leerlingen die ook dit semester niet tot afstandsonderwijs komen. </a:t>
            </a:r>
          </a:p>
        </p:txBody>
      </p:sp>
    </p:spTree>
    <p:extLst>
      <p:ext uri="{BB962C8B-B14F-4D97-AF65-F5344CB8AC3E}">
        <p14:creationId xmlns:p14="http://schemas.microsoft.com/office/powerpoint/2010/main" val="246270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1E9A6-1DAA-F440-8347-A9FC12705376}"/>
              </a:ext>
            </a:extLst>
          </p:cNvPr>
          <p:cNvSpPr>
            <a:spLocks noGrp="1"/>
          </p:cNvSpPr>
          <p:nvPr>
            <p:ph type="title"/>
          </p:nvPr>
        </p:nvSpPr>
        <p:spPr>
          <a:xfrm>
            <a:off x="376518" y="705113"/>
            <a:ext cx="4208929" cy="5197498"/>
          </a:xfrm>
        </p:spPr>
        <p:txBody>
          <a:bodyPr/>
          <a:lstStyle/>
          <a:p>
            <a:r>
              <a:rPr lang="nl-BE" dirty="0"/>
              <a:t>Inhaalmoment= een gescheiden circuit</a:t>
            </a:r>
          </a:p>
        </p:txBody>
      </p:sp>
      <p:sp>
        <p:nvSpPr>
          <p:cNvPr id="3" name="Tijdelijke aanduiding voor inhoud 2">
            <a:extLst>
              <a:ext uri="{FF2B5EF4-FFF2-40B4-BE49-F238E27FC236}">
                <a16:creationId xmlns:a16="http://schemas.microsoft.com/office/drawing/2014/main" id="{02D8AA87-0046-7449-9671-C08B565B21B1}"/>
              </a:ext>
            </a:extLst>
          </p:cNvPr>
          <p:cNvSpPr>
            <a:spLocks noGrp="1"/>
          </p:cNvSpPr>
          <p:nvPr>
            <p:ph idx="1"/>
          </p:nvPr>
        </p:nvSpPr>
        <p:spPr/>
        <p:txBody>
          <a:bodyPr>
            <a:normAutofit lnSpcReduction="10000"/>
          </a:bodyPr>
          <a:lstStyle/>
          <a:p>
            <a:r>
              <a:rPr lang="nl-BE" dirty="0"/>
              <a:t>-steeds twee bubbels die langs komen</a:t>
            </a:r>
          </a:p>
          <a:p>
            <a:pPr marL="285750" indent="-285750">
              <a:buFontTx/>
              <a:buChar char="-"/>
            </a:pPr>
            <a:r>
              <a:rPr lang="nl-BE" dirty="0"/>
              <a:t>Containerklassen worden hiervoor gebruikt </a:t>
            </a:r>
          </a:p>
          <a:p>
            <a:pPr marL="285750" indent="-285750">
              <a:buFontTx/>
              <a:buChar char="-"/>
            </a:pPr>
            <a:r>
              <a:rPr lang="nl-BE" dirty="0"/>
              <a:t>Bubbel 1 neemt 10 min voor de speeltijd, speeltijd: speeltijd op brandweg achteraan.</a:t>
            </a:r>
          </a:p>
          <a:p>
            <a:pPr marL="285750" indent="-285750">
              <a:buFontTx/>
              <a:buChar char="-"/>
            </a:pPr>
            <a:r>
              <a:rPr lang="nl-BE" dirty="0"/>
              <a:t>Bubbel 2 neemt 10 min na de speeltijd, speeltijd: speeltijd op brandweg achteraan.</a:t>
            </a:r>
          </a:p>
          <a:p>
            <a:pPr marL="285750" indent="-285750">
              <a:buFontTx/>
              <a:buChar char="-"/>
            </a:pPr>
            <a:r>
              <a:rPr lang="nl-BE" dirty="0"/>
              <a:t>Middagpauze gaat door in de containerklas, er kan niets uit de refter gehaald worden </a:t>
            </a:r>
          </a:p>
        </p:txBody>
      </p:sp>
    </p:spTree>
    <p:extLst>
      <p:ext uri="{BB962C8B-B14F-4D97-AF65-F5344CB8AC3E}">
        <p14:creationId xmlns:p14="http://schemas.microsoft.com/office/powerpoint/2010/main" val="105385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1"/>
            <a:ext cx="1000102" cy="35728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02" y="1616941"/>
            <a:ext cx="6547110" cy="3572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463A81-F511-0E4B-8D61-556542D22084}"/>
              </a:ext>
            </a:extLst>
          </p:cNvPr>
          <p:cNvSpPr>
            <a:spLocks noGrp="1"/>
          </p:cNvSpPr>
          <p:nvPr>
            <p:ph type="title"/>
          </p:nvPr>
        </p:nvSpPr>
        <p:spPr>
          <a:xfrm>
            <a:off x="1668219" y="2018361"/>
            <a:ext cx="5408670" cy="2778389"/>
          </a:xfrm>
        </p:spPr>
        <p:txBody>
          <a:bodyPr>
            <a:normAutofit/>
          </a:bodyPr>
          <a:lstStyle/>
          <a:p>
            <a:r>
              <a:rPr lang="nl-BE" dirty="0">
                <a:solidFill>
                  <a:schemeClr val="bg1"/>
                </a:solidFill>
              </a:rPr>
              <a:t>Opvolging groepswerkplannen</a:t>
            </a:r>
          </a:p>
        </p:txBody>
      </p:sp>
      <p:sp>
        <p:nvSpPr>
          <p:cNvPr id="14" name="Rectangle 13">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3564" y="0"/>
            <a:ext cx="465843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719278-7F2F-4811-B6C9-3045E7DCC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8" y="1574051"/>
            <a:ext cx="4626864" cy="3635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4388"/>
            <a:ext cx="7498081" cy="15972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7120CF1-52DF-5B40-8BE5-70B7A061219C}"/>
              </a:ext>
            </a:extLst>
          </p:cNvPr>
          <p:cNvSpPr>
            <a:spLocks noGrp="1"/>
          </p:cNvSpPr>
          <p:nvPr>
            <p:ph idx="1"/>
          </p:nvPr>
        </p:nvSpPr>
        <p:spPr>
          <a:xfrm>
            <a:off x="7968404" y="2138901"/>
            <a:ext cx="3580678" cy="2721857"/>
          </a:xfrm>
        </p:spPr>
        <p:txBody>
          <a:bodyPr>
            <a:normAutofit fontScale="85000" lnSpcReduction="10000"/>
          </a:bodyPr>
          <a:lstStyle/>
          <a:p>
            <a:r>
              <a:rPr lang="nl-BE" dirty="0"/>
              <a:t>Allen bedankt om de groepswerkplannen er terug bij te nemen en bij te sturen waar nodig! Hopelijk was het ook voor jullie een meerwaarde om even stil te staan bij alles wat jullie reeds hebben bereikt. </a:t>
            </a:r>
          </a:p>
        </p:txBody>
      </p:sp>
      <p:sp>
        <p:nvSpPr>
          <p:cNvPr id="24" name="Rectangle 23">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177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37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67361E-C809-6E4F-A939-73E0752150A4}"/>
              </a:ext>
            </a:extLst>
          </p:cNvPr>
          <p:cNvSpPr>
            <a:spLocks noGrp="1"/>
          </p:cNvSpPr>
          <p:nvPr>
            <p:ph type="title"/>
          </p:nvPr>
        </p:nvSpPr>
        <p:spPr>
          <a:xfrm>
            <a:off x="1535371" y="1044054"/>
            <a:ext cx="10013709" cy="1030360"/>
          </a:xfrm>
        </p:spPr>
        <p:txBody>
          <a:bodyPr>
            <a:normAutofit/>
          </a:bodyPr>
          <a:lstStyle/>
          <a:p>
            <a:r>
              <a:rPr lang="nl-BE" dirty="0">
                <a:solidFill>
                  <a:schemeClr val="bg1"/>
                </a:solidFill>
              </a:rPr>
              <a:t>Opvolging groepswerkplan OV3</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994D923-1D9C-2F43-A673-B9AC166A9D82}"/>
              </a:ext>
            </a:extLst>
          </p:cNvPr>
          <p:cNvSpPr>
            <a:spLocks noGrp="1"/>
          </p:cNvSpPr>
          <p:nvPr>
            <p:ph idx="1"/>
          </p:nvPr>
        </p:nvSpPr>
        <p:spPr>
          <a:xfrm>
            <a:off x="1535371" y="2702257"/>
            <a:ext cx="9935571" cy="3426158"/>
          </a:xfrm>
        </p:spPr>
        <p:txBody>
          <a:bodyPr anchor="t">
            <a:normAutofit lnSpcReduction="10000"/>
          </a:bodyPr>
          <a:lstStyle/>
          <a:p>
            <a:pPr marL="285750" indent="-285750">
              <a:buFontTx/>
              <a:buChar char="-"/>
            </a:pPr>
            <a:r>
              <a:rPr lang="nl-BE" dirty="0"/>
              <a:t>Vertragingen vallen redelijk mee zo blijkt, ongeacht corona, bij sommigen wissels maar heel fijn om te zien dat jullie ook een plan hebben om de doelstellingen die net werden gezien in het eerste semester bij te sturen. </a:t>
            </a:r>
          </a:p>
          <a:p>
            <a:pPr marL="285750" indent="-285750">
              <a:buFontTx/>
              <a:buChar char="-"/>
            </a:pPr>
            <a:endParaRPr lang="nl-BE" dirty="0"/>
          </a:p>
          <a:p>
            <a:pPr marL="285750" indent="-285750">
              <a:buFontTx/>
              <a:buChar char="-"/>
            </a:pPr>
            <a:r>
              <a:rPr lang="nl-BE" dirty="0"/>
              <a:t>Een aantal collega’s (zeer beperkt, waarvoor dank aan alle collega’s die het hebben gemaakt) moeten hier nog even mee aan de slag of antwoorden op mijn mailtje, kijken jullie dit even na?</a:t>
            </a:r>
          </a:p>
        </p:txBody>
      </p:sp>
    </p:spTree>
    <p:extLst>
      <p:ext uri="{BB962C8B-B14F-4D97-AF65-F5344CB8AC3E}">
        <p14:creationId xmlns:p14="http://schemas.microsoft.com/office/powerpoint/2010/main" val="150470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8C610E0-E8D9-1D49-95BC-F7F28AFE0A1E}"/>
              </a:ext>
            </a:extLst>
          </p:cNvPr>
          <p:cNvSpPr>
            <a:spLocks noGrp="1"/>
          </p:cNvSpPr>
          <p:nvPr>
            <p:ph type="title"/>
          </p:nvPr>
        </p:nvSpPr>
        <p:spPr>
          <a:xfrm>
            <a:off x="1535371" y="1044054"/>
            <a:ext cx="10013709" cy="1030360"/>
          </a:xfrm>
        </p:spPr>
        <p:txBody>
          <a:bodyPr>
            <a:normAutofit/>
          </a:bodyPr>
          <a:lstStyle/>
          <a:p>
            <a:r>
              <a:rPr lang="nl-BE" dirty="0">
                <a:solidFill>
                  <a:schemeClr val="bg1"/>
                </a:solidFill>
              </a:rPr>
              <a:t>Opvolging groepswerkplan OV4	</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7211EE7-CF64-6745-A170-245F24CCD0B0}"/>
              </a:ext>
            </a:extLst>
          </p:cNvPr>
          <p:cNvSpPr>
            <a:spLocks noGrp="1"/>
          </p:cNvSpPr>
          <p:nvPr>
            <p:ph idx="1"/>
          </p:nvPr>
        </p:nvSpPr>
        <p:spPr>
          <a:xfrm>
            <a:off x="1535371" y="2702257"/>
            <a:ext cx="9935571" cy="3426158"/>
          </a:xfrm>
        </p:spPr>
        <p:txBody>
          <a:bodyPr anchor="t">
            <a:normAutofit fontScale="92500" lnSpcReduction="10000"/>
          </a:bodyPr>
          <a:lstStyle/>
          <a:p>
            <a:pPr marL="285750" indent="-285750">
              <a:buFontTx/>
              <a:buChar char="-"/>
            </a:pPr>
            <a:r>
              <a:rPr lang="nl-BE" dirty="0"/>
              <a:t>praktijkleerkrachten, Gelieve mijn mailtje rond vraag groepswerkplan op te volgen, ik kreeg nog geen feedback rond deze vraag van jullie </a:t>
            </a:r>
          </a:p>
          <a:p>
            <a:pPr marL="285750" indent="-285750">
              <a:buFontTx/>
              <a:buChar char="-"/>
            </a:pPr>
            <a:r>
              <a:rPr lang="nl-BE" dirty="0"/>
              <a:t>Algemene vakken: wel wat achterstand en daar maken we ons best wat zorgen over: kunnen jullie dit opvangen met OOM waarbij jullie nadenken waar ze zelfstandig mee verder kunnen en jullie de instructie in de lessen geven? Kunnen jullie ons een stand van zaken doorgeven net voor de krokus? Want indien nodig moeten we kijken hoe we dit verder kunnen bijsturen… De eindtermen zijn hier vanzelfsprekend van belang! </a:t>
            </a:r>
          </a:p>
        </p:txBody>
      </p:sp>
    </p:spTree>
    <p:extLst>
      <p:ext uri="{BB962C8B-B14F-4D97-AF65-F5344CB8AC3E}">
        <p14:creationId xmlns:p14="http://schemas.microsoft.com/office/powerpoint/2010/main" val="3003730481"/>
      </p:ext>
    </p:extLst>
  </p:cSld>
  <p:clrMapOvr>
    <a:masterClrMapping/>
  </p:clrMapOvr>
</p:sld>
</file>

<file path=ppt/theme/theme1.xml><?xml version="1.0" encoding="utf-8"?>
<a:theme xmlns:a="http://schemas.openxmlformats.org/drawingml/2006/main" name="ShojiVTI">
  <a:themeElements>
    <a:clrScheme name="AnalogousFromLightSeedLeftStep">
      <a:dk1>
        <a:srgbClr val="000000"/>
      </a:dk1>
      <a:lt1>
        <a:srgbClr val="FFFFFF"/>
      </a:lt1>
      <a:dk2>
        <a:srgbClr val="412425"/>
      </a:dk2>
      <a:lt2>
        <a:srgbClr val="E2E6E8"/>
      </a:lt2>
      <a:accent1>
        <a:srgbClr val="ED8961"/>
      </a:accent1>
      <a:accent2>
        <a:srgbClr val="EB4E63"/>
      </a:accent2>
      <a:accent3>
        <a:srgbClr val="EE6EB5"/>
      </a:accent3>
      <a:accent4>
        <a:srgbClr val="EB4EE6"/>
      </a:accent4>
      <a:accent5>
        <a:srgbClr val="BD6EEE"/>
      </a:accent5>
      <a:accent6>
        <a:srgbClr val="6D4EEB"/>
      </a:accent6>
      <a:hlink>
        <a:srgbClr val="5E8A9B"/>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otalTime>8634</TotalTime>
  <Words>986</Words>
  <Application>Microsoft Macintosh PowerPoint</Application>
  <PresentationFormat>Breedbeeld</PresentationFormat>
  <Paragraphs>79</Paragraphs>
  <Slides>18</Slides>
  <Notes>0</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Meiryo</vt:lpstr>
      <vt:lpstr>Corbel</vt:lpstr>
      <vt:lpstr>ShojiVTI</vt:lpstr>
      <vt:lpstr>Welkom in 2021 </vt:lpstr>
      <vt:lpstr>Overzicht personeels puzzel</vt:lpstr>
      <vt:lpstr>Maatregelen  </vt:lpstr>
      <vt:lpstr>Dus … verlengde maatregelen </vt:lpstr>
      <vt:lpstr>Inhaal moment als eerste stap </vt:lpstr>
      <vt:lpstr>Inhaalmoment= een gescheiden circuit</vt:lpstr>
      <vt:lpstr>Opvolging groepswerkplannen</vt:lpstr>
      <vt:lpstr>Opvolging groepswerkplan OV3</vt:lpstr>
      <vt:lpstr>Opvolging groepswerkplan OV4 </vt:lpstr>
      <vt:lpstr>leerlinggesprekken</vt:lpstr>
      <vt:lpstr>Planning evaluatie dagen</vt:lpstr>
      <vt:lpstr>planning evaluatiedagen</vt:lpstr>
      <vt:lpstr>vorming</vt:lpstr>
      <vt:lpstr>Secret santa </vt:lpstr>
      <vt:lpstr>Secret santa</vt:lpstr>
      <vt:lpstr>Een blik naar de toekomst</vt:lpstr>
      <vt:lpstr>2021-2022</vt:lpstr>
      <vt:lpstr>To do’s schooljaar 2020-2022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in 2021 </dc:title>
  <dc:creator>roef jolien [student]</dc:creator>
  <cp:lastModifiedBy>roef jolien [student]</cp:lastModifiedBy>
  <cp:revision>5</cp:revision>
  <dcterms:created xsi:type="dcterms:W3CDTF">2021-01-05T13:05:20Z</dcterms:created>
  <dcterms:modified xsi:type="dcterms:W3CDTF">2021-01-11T12:59:46Z</dcterms:modified>
</cp:coreProperties>
</file>