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0" r:id="rId5"/>
    <p:sldId id="259" r:id="rId6"/>
    <p:sldId id="263" r:id="rId7"/>
    <p:sldId id="264" r:id="rId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1"/>
  </p:normalViewPr>
  <p:slideViewPr>
    <p:cSldViewPr snapToGrid="0" snapToObjects="1">
      <p:cViewPr>
        <p:scale>
          <a:sx n="80" d="100"/>
          <a:sy n="80" d="100"/>
        </p:scale>
        <p:origin x="126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‹nr.›</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4653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98814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85049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389242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3/15/21</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‹nr.›</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20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117879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298891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934017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‹nr.›</a:t>
            </a:fld>
            <a:endParaRPr lang="en-US"/>
          </a:p>
        </p:txBody>
      </p:sp>
    </p:spTree>
    <p:extLst>
      <p:ext uri="{BB962C8B-B14F-4D97-AF65-F5344CB8AC3E}">
        <p14:creationId xmlns:p14="http://schemas.microsoft.com/office/powerpoint/2010/main" val="322664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‹nr.›</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03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3/15/21</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‹nr.›</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72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3/15/21</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‹nr.›</a:t>
            </a:fld>
            <a:endParaRPr lang="en-US" dirty="0"/>
          </a:p>
        </p:txBody>
      </p:sp>
    </p:spTree>
    <p:extLst>
      <p:ext uri="{BB962C8B-B14F-4D97-AF65-F5344CB8AC3E}">
        <p14:creationId xmlns:p14="http://schemas.microsoft.com/office/powerpoint/2010/main" val="31686840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C3AF5DF4-5688-466D-8106-140ECD33D9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767E5D14-5396-4D7B-996A-7BFD00576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500" y="466659"/>
            <a:ext cx="10033000" cy="5890509"/>
          </a:xfrm>
          <a:prstGeom prst="rect">
            <a:avLst/>
          </a:prstGeom>
          <a:gradFill flip="none" rotWithShape="1">
            <a:gsLst>
              <a:gs pos="40000">
                <a:srgbClr val="000000">
                  <a:alpha val="35000"/>
                </a:srgbClr>
              </a:gs>
              <a:gs pos="60000">
                <a:srgbClr val="000000">
                  <a:alpha val="35000"/>
                </a:srgbClr>
              </a:gs>
              <a:gs pos="20000">
                <a:srgbClr val="000000">
                  <a:alpha val="20000"/>
                </a:srgbClr>
              </a:gs>
              <a:gs pos="0">
                <a:srgbClr val="000000">
                  <a:alpha val="0"/>
                </a:srgbClr>
              </a:gs>
              <a:gs pos="100000">
                <a:srgbClr val="000000">
                  <a:alpha val="0"/>
                </a:srgbClr>
              </a:gs>
              <a:gs pos="80000">
                <a:srgbClr val="000000">
                  <a:alpha val="2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3" name="Group 12">
            <a:extLst>
              <a:ext uri="{FF2B5EF4-FFF2-40B4-BE49-F238E27FC236}">
                <a16:creationId xmlns:a16="http://schemas.microsoft.com/office/drawing/2014/main" id="{E14350AE-EC1C-4F25-89C0-954A46AD8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14" name="Rectangle 13">
              <a:extLst>
                <a:ext uri="{FF2B5EF4-FFF2-40B4-BE49-F238E27FC236}">
                  <a16:creationId xmlns:a16="http://schemas.microsoft.com/office/drawing/2014/main" id="{AE4B8450-1C95-4531-850D-7F686ACF7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769F795D-66E2-4432-87F1-7E13EA568E8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6" name="Group 15">
                <a:extLst>
                  <a:ext uri="{FF2B5EF4-FFF2-40B4-BE49-F238E27FC236}">
                    <a16:creationId xmlns:a16="http://schemas.microsoft.com/office/drawing/2014/main" id="{E870852C-150C-4471-870D-11A27F4654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1" name="Freeform 68">
                  <a:extLst>
                    <a:ext uri="{FF2B5EF4-FFF2-40B4-BE49-F238E27FC236}">
                      <a16:creationId xmlns:a16="http://schemas.microsoft.com/office/drawing/2014/main" id="{81089950-4556-4EE5-B23C-9FA83C28F1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9">
                  <a:extLst>
                    <a:ext uri="{FF2B5EF4-FFF2-40B4-BE49-F238E27FC236}">
                      <a16:creationId xmlns:a16="http://schemas.microsoft.com/office/drawing/2014/main" id="{12CF34BC-E280-4CBF-AF4A-7F778162E8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Line 70">
                  <a:extLst>
                    <a:ext uri="{FF2B5EF4-FFF2-40B4-BE49-F238E27FC236}">
                      <a16:creationId xmlns:a16="http://schemas.microsoft.com/office/drawing/2014/main" id="{22B8AF45-EA47-4AF8-B61A-9803450AE8D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443807CF-0501-40E7-BFD0-D82647E71E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8" name="Freeform 68">
                  <a:extLst>
                    <a:ext uri="{FF2B5EF4-FFF2-40B4-BE49-F238E27FC236}">
                      <a16:creationId xmlns:a16="http://schemas.microsoft.com/office/drawing/2014/main" id="{776C808B-231E-40AC-849E-C32F2B8E2F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2363355C-504A-42FE-8E50-40CA0B20AF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Line 70">
                  <a:extLst>
                    <a:ext uri="{FF2B5EF4-FFF2-40B4-BE49-F238E27FC236}">
                      <a16:creationId xmlns:a16="http://schemas.microsoft.com/office/drawing/2014/main" id="{938C58D4-333C-44D7-B4AB-5550D5C880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5" name="Freeform: Shape 24">
            <a:extLst>
              <a:ext uri="{FF2B5EF4-FFF2-40B4-BE49-F238E27FC236}">
                <a16:creationId xmlns:a16="http://schemas.microsoft.com/office/drawing/2014/main" id="{7D545465-6708-4A06-B237-742C91A8A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39400 w 12192000"/>
              <a:gd name="connsiteY0" fmla="*/ 540000 h 6858000"/>
              <a:gd name="connsiteX1" fmla="*/ 539400 w 12192000"/>
              <a:gd name="connsiteY1" fmla="*/ 6318000 h 6858000"/>
              <a:gd name="connsiteX2" fmla="*/ 11652600 w 12192000"/>
              <a:gd name="connsiteY2" fmla="*/ 6318000 h 6858000"/>
              <a:gd name="connsiteX3" fmla="*/ 11652600 w 12192000"/>
              <a:gd name="connsiteY3" fmla="*/ 540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39400" y="540000"/>
                </a:moveTo>
                <a:lnTo>
                  <a:pt x="539400" y="6318000"/>
                </a:lnTo>
                <a:lnTo>
                  <a:pt x="11652600" y="6318000"/>
                </a:lnTo>
                <a:lnTo>
                  <a:pt x="11652600" y="540000"/>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Ondertitel 2">
            <a:extLst>
              <a:ext uri="{FF2B5EF4-FFF2-40B4-BE49-F238E27FC236}">
                <a16:creationId xmlns:a16="http://schemas.microsoft.com/office/drawing/2014/main" id="{249D5E7B-4461-7349-BFDD-1C2A987076A4}"/>
              </a:ext>
            </a:extLst>
          </p:cNvPr>
          <p:cNvSpPr>
            <a:spLocks noGrp="1"/>
          </p:cNvSpPr>
          <p:nvPr>
            <p:ph type="subTitle" idx="1"/>
          </p:nvPr>
        </p:nvSpPr>
        <p:spPr>
          <a:xfrm>
            <a:off x="3308350" y="4248000"/>
            <a:ext cx="5575300" cy="1520975"/>
          </a:xfrm>
        </p:spPr>
        <p:txBody>
          <a:bodyPr>
            <a:normAutofit/>
          </a:bodyPr>
          <a:lstStyle/>
          <a:p>
            <a:r>
              <a:rPr lang="nl-BE" dirty="0">
                <a:solidFill>
                  <a:srgbClr val="FFFFFF">
                    <a:alpha val="80000"/>
                  </a:srgbClr>
                </a:solidFill>
              </a:rPr>
              <a:t>Klaar voor de start?</a:t>
            </a:r>
          </a:p>
        </p:txBody>
      </p:sp>
      <p:sp>
        <p:nvSpPr>
          <p:cNvPr id="2" name="Titel 1">
            <a:extLst>
              <a:ext uri="{FF2B5EF4-FFF2-40B4-BE49-F238E27FC236}">
                <a16:creationId xmlns:a16="http://schemas.microsoft.com/office/drawing/2014/main" id="{94B5C93E-73C0-B742-96BC-4446EEA038CF}"/>
              </a:ext>
            </a:extLst>
          </p:cNvPr>
          <p:cNvSpPr>
            <a:spLocks noGrp="1"/>
          </p:cNvSpPr>
          <p:nvPr>
            <p:ph type="ctrTitle"/>
          </p:nvPr>
        </p:nvSpPr>
        <p:spPr>
          <a:xfrm>
            <a:off x="2197100" y="1089025"/>
            <a:ext cx="7797800" cy="1532951"/>
          </a:xfrm>
        </p:spPr>
        <p:txBody>
          <a:bodyPr>
            <a:normAutofit/>
          </a:bodyPr>
          <a:lstStyle/>
          <a:p>
            <a:r>
              <a:rPr lang="nl-BE" dirty="0">
                <a:solidFill>
                  <a:srgbClr val="FFFFFF"/>
                </a:solidFill>
              </a:rPr>
              <a:t>Samen school maken</a:t>
            </a:r>
          </a:p>
        </p:txBody>
      </p:sp>
    </p:spTree>
    <p:extLst>
      <p:ext uri="{BB962C8B-B14F-4D97-AF65-F5344CB8AC3E}">
        <p14:creationId xmlns:p14="http://schemas.microsoft.com/office/powerpoint/2010/main" val="254086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3899E-F9D0-EE43-8F08-18A831871491}"/>
              </a:ext>
            </a:extLst>
          </p:cNvPr>
          <p:cNvSpPr>
            <a:spLocks noGrp="1"/>
          </p:cNvSpPr>
          <p:nvPr>
            <p:ph type="title"/>
          </p:nvPr>
        </p:nvSpPr>
        <p:spPr/>
        <p:txBody>
          <a:bodyPr/>
          <a:lstStyle/>
          <a:p>
            <a:r>
              <a:rPr lang="nl-BE" dirty="0"/>
              <a:t>Een mailtje vanuit onmacht</a:t>
            </a:r>
          </a:p>
        </p:txBody>
      </p:sp>
      <p:sp>
        <p:nvSpPr>
          <p:cNvPr id="3" name="Tijdelijke aanduiding voor inhoud 2">
            <a:extLst>
              <a:ext uri="{FF2B5EF4-FFF2-40B4-BE49-F238E27FC236}">
                <a16:creationId xmlns:a16="http://schemas.microsoft.com/office/drawing/2014/main" id="{D3552211-2977-5745-BFE7-80BC25AC1021}"/>
              </a:ext>
            </a:extLst>
          </p:cNvPr>
          <p:cNvSpPr>
            <a:spLocks noGrp="1"/>
          </p:cNvSpPr>
          <p:nvPr>
            <p:ph idx="1"/>
          </p:nvPr>
        </p:nvSpPr>
        <p:spPr/>
        <p:txBody>
          <a:bodyPr/>
          <a:lstStyle/>
          <a:p>
            <a:r>
              <a:rPr lang="nl-BE" dirty="0"/>
              <a:t>Aanleiding van de personeelsvergadering: </a:t>
            </a:r>
          </a:p>
          <a:p>
            <a:pPr lvl="1"/>
            <a:r>
              <a:rPr lang="nl-BE" dirty="0"/>
              <a:t>We kunnen het niet alleen: </a:t>
            </a:r>
          </a:p>
          <a:p>
            <a:pPr lvl="1"/>
            <a:r>
              <a:rPr lang="nl-BE" dirty="0"/>
              <a:t>	doelgroepverschuiving</a:t>
            </a:r>
          </a:p>
          <a:p>
            <a:pPr lvl="1"/>
            <a:r>
              <a:rPr lang="nl-BE" dirty="0"/>
              <a:t>	toename aantal fysieke conflicten </a:t>
            </a:r>
          </a:p>
          <a:p>
            <a:pPr lvl="1"/>
            <a:r>
              <a:rPr lang="nl-BE" dirty="0"/>
              <a:t>	toename verbale agressie naar leerkrachten en leerlingen</a:t>
            </a:r>
          </a:p>
          <a:p>
            <a:pPr lvl="1"/>
            <a:r>
              <a:rPr lang="nl-BE" dirty="0"/>
              <a:t>	vandalisme </a:t>
            </a:r>
          </a:p>
          <a:p>
            <a:pPr lvl="1"/>
            <a:r>
              <a:rPr lang="nl-BE" dirty="0"/>
              <a:t>	we krijgen het verhaal niet meer rond </a:t>
            </a:r>
          </a:p>
        </p:txBody>
      </p:sp>
    </p:spTree>
    <p:extLst>
      <p:ext uri="{BB962C8B-B14F-4D97-AF65-F5344CB8AC3E}">
        <p14:creationId xmlns:p14="http://schemas.microsoft.com/office/powerpoint/2010/main" val="249176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49F86-1F8B-544C-82BC-0FB2CA718840}"/>
              </a:ext>
            </a:extLst>
          </p:cNvPr>
          <p:cNvSpPr>
            <a:spLocks noGrp="1"/>
          </p:cNvSpPr>
          <p:nvPr>
            <p:ph type="title"/>
          </p:nvPr>
        </p:nvSpPr>
        <p:spPr/>
        <p:txBody>
          <a:bodyPr/>
          <a:lstStyle/>
          <a:p>
            <a:r>
              <a:rPr lang="nl-BE" dirty="0"/>
              <a:t>Ik en de leerling</a:t>
            </a:r>
          </a:p>
        </p:txBody>
      </p:sp>
      <p:sp>
        <p:nvSpPr>
          <p:cNvPr id="3" name="Tijdelijke aanduiding voor inhoud 2">
            <a:extLst>
              <a:ext uri="{FF2B5EF4-FFF2-40B4-BE49-F238E27FC236}">
                <a16:creationId xmlns:a16="http://schemas.microsoft.com/office/drawing/2014/main" id="{7A49DD66-5FCF-DB42-8DA0-0B7124752338}"/>
              </a:ext>
            </a:extLst>
          </p:cNvPr>
          <p:cNvSpPr>
            <a:spLocks noGrp="1"/>
          </p:cNvSpPr>
          <p:nvPr>
            <p:ph idx="1"/>
          </p:nvPr>
        </p:nvSpPr>
        <p:spPr/>
        <p:txBody>
          <a:bodyPr/>
          <a:lstStyle/>
          <a:p>
            <a:pPr marL="0" indent="0">
              <a:buNone/>
            </a:pPr>
            <a:r>
              <a:rPr lang="nl-BE" dirty="0"/>
              <a:t>     Ik en de leerling: </a:t>
            </a:r>
            <a:r>
              <a:rPr lang="nl-BE" b="1" dirty="0"/>
              <a:t>de kracht van de school </a:t>
            </a:r>
          </a:p>
          <a:p>
            <a:pPr lvl="1"/>
            <a:r>
              <a:rPr lang="nl-BE" dirty="0"/>
              <a:t>	leerkrachten zien de leerlingen graag en hebben een hart voor hen </a:t>
            </a:r>
          </a:p>
          <a:p>
            <a:pPr lvl="1"/>
            <a:r>
              <a:rPr lang="nl-BE" dirty="0"/>
              <a:t>	moeilijk om graag te blijven zien in OV4 dat voelen we wel aan.. Maar wel </a:t>
            </a:r>
          </a:p>
          <a:p>
            <a:pPr lvl="1"/>
            <a:r>
              <a:rPr lang="nl-BE" dirty="0"/>
              <a:t>	gemotiveerde leerkrachten die willen dat de leerlingen een school hebben</a:t>
            </a:r>
          </a:p>
          <a:p>
            <a:pPr lvl="1"/>
            <a:endParaRPr lang="nl-BE" i="0" dirty="0"/>
          </a:p>
          <a:p>
            <a:pPr lvl="1"/>
            <a:r>
              <a:rPr lang="nl-BE" i="0" dirty="0"/>
              <a:t>Leerkrachten investeren in leerlingen en verbinding, dus zorg en verbinding zit goed.</a:t>
            </a:r>
            <a:endParaRPr lang="nl-BE" dirty="0"/>
          </a:p>
        </p:txBody>
      </p:sp>
    </p:spTree>
    <p:extLst>
      <p:ext uri="{BB962C8B-B14F-4D97-AF65-F5344CB8AC3E}">
        <p14:creationId xmlns:p14="http://schemas.microsoft.com/office/powerpoint/2010/main" val="41084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95243-DE29-5C44-9160-B137422924F3}"/>
              </a:ext>
            </a:extLst>
          </p:cNvPr>
          <p:cNvSpPr>
            <a:spLocks noGrp="1"/>
          </p:cNvSpPr>
          <p:nvPr>
            <p:ph type="title"/>
          </p:nvPr>
        </p:nvSpPr>
        <p:spPr>
          <a:xfrm>
            <a:off x="0" y="-558795"/>
            <a:ext cx="10213200" cy="1112836"/>
          </a:xfrm>
        </p:spPr>
        <p:txBody>
          <a:bodyPr/>
          <a:lstStyle/>
          <a:p>
            <a:r>
              <a:rPr lang="nl-BE" dirty="0"/>
              <a:t>Ik en de klas</a:t>
            </a:r>
          </a:p>
        </p:txBody>
      </p:sp>
      <p:sp>
        <p:nvSpPr>
          <p:cNvPr id="6" name="Tijdelijke aanduiding voor inhoud 5">
            <a:extLst>
              <a:ext uri="{FF2B5EF4-FFF2-40B4-BE49-F238E27FC236}">
                <a16:creationId xmlns:a16="http://schemas.microsoft.com/office/drawing/2014/main" id="{561CAE4D-B92F-AF46-A91C-9A20791BB15E}"/>
              </a:ext>
            </a:extLst>
          </p:cNvPr>
          <p:cNvSpPr>
            <a:spLocks noGrp="1"/>
          </p:cNvSpPr>
          <p:nvPr>
            <p:ph idx="1"/>
          </p:nvPr>
        </p:nvSpPr>
        <p:spPr/>
        <p:txBody>
          <a:bodyPr/>
          <a:lstStyle/>
          <a:p>
            <a:endParaRPr lang="nl-BE"/>
          </a:p>
        </p:txBody>
      </p:sp>
      <p:pic>
        <p:nvPicPr>
          <p:cNvPr id="8" name="Afbeelding 7">
            <a:extLst>
              <a:ext uri="{FF2B5EF4-FFF2-40B4-BE49-F238E27FC236}">
                <a16:creationId xmlns:a16="http://schemas.microsoft.com/office/drawing/2014/main" id="{9604E22C-2E5F-AA48-935D-480ABD578261}"/>
              </a:ext>
            </a:extLst>
          </p:cNvPr>
          <p:cNvPicPr>
            <a:picLocks noChangeAspect="1"/>
          </p:cNvPicPr>
          <p:nvPr/>
        </p:nvPicPr>
        <p:blipFill>
          <a:blip r:embed="rId2"/>
          <a:stretch>
            <a:fillRect/>
          </a:stretch>
        </p:blipFill>
        <p:spPr>
          <a:xfrm>
            <a:off x="0" y="554041"/>
            <a:ext cx="12191999" cy="6303959"/>
          </a:xfrm>
          <a:prstGeom prst="rect">
            <a:avLst/>
          </a:prstGeom>
        </p:spPr>
      </p:pic>
    </p:spTree>
    <p:extLst>
      <p:ext uri="{BB962C8B-B14F-4D97-AF65-F5344CB8AC3E}">
        <p14:creationId xmlns:p14="http://schemas.microsoft.com/office/powerpoint/2010/main" val="329583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98416A2-CC91-054D-9B94-FC16B63091AC}"/>
              </a:ext>
            </a:extLst>
          </p:cNvPr>
          <p:cNvPicPr>
            <a:picLocks noChangeAspect="1"/>
          </p:cNvPicPr>
          <p:nvPr/>
        </p:nvPicPr>
        <p:blipFill>
          <a:blip r:embed="rId2"/>
          <a:stretch>
            <a:fillRect/>
          </a:stretch>
        </p:blipFill>
        <p:spPr>
          <a:xfrm>
            <a:off x="0" y="0"/>
            <a:ext cx="12022667" cy="6858000"/>
          </a:xfrm>
          <a:prstGeom prst="rect">
            <a:avLst/>
          </a:prstGeom>
        </p:spPr>
      </p:pic>
    </p:spTree>
    <p:extLst>
      <p:ext uri="{BB962C8B-B14F-4D97-AF65-F5344CB8AC3E}">
        <p14:creationId xmlns:p14="http://schemas.microsoft.com/office/powerpoint/2010/main" val="3023083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3" name="Group 12">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5"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8" name="Rectangle 17">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C99E712-1AB0-854C-9485-640D8DA70E43}"/>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pPr algn="ctr"/>
            <a:r>
              <a:rPr lang="en-US" sz="4800" dirty="0" err="1"/>
              <a:t>Ik</a:t>
            </a:r>
            <a:r>
              <a:rPr lang="en-US" sz="4800" dirty="0"/>
              <a:t> </a:t>
            </a:r>
            <a:r>
              <a:rPr lang="en-US" sz="4800" dirty="0" err="1"/>
              <a:t>en</a:t>
            </a:r>
            <a:r>
              <a:rPr lang="en-US" sz="4800" dirty="0"/>
              <a:t> de school </a:t>
            </a:r>
          </a:p>
        </p:txBody>
      </p:sp>
      <p:cxnSp>
        <p:nvCxnSpPr>
          <p:cNvPr id="20" name="Straight Connector 19">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5803EFCD-EE34-4F9B-896E-857170114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3213"/>
            <a:ext cx="12192000" cy="4014787"/>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Graphic 6" descr="Boeken">
            <a:extLst>
              <a:ext uri="{FF2B5EF4-FFF2-40B4-BE49-F238E27FC236}">
                <a16:creationId xmlns:a16="http://schemas.microsoft.com/office/drawing/2014/main" id="{876DC046-CC23-4938-BF16-4F0092CDDE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9176" y="3384000"/>
            <a:ext cx="2934000" cy="2934000"/>
          </a:xfrm>
          <a:prstGeom prst="rect">
            <a:avLst/>
          </a:prstGeom>
        </p:spPr>
      </p:pic>
      <p:sp>
        <p:nvSpPr>
          <p:cNvPr id="4" name="Tekstvak 3">
            <a:extLst>
              <a:ext uri="{FF2B5EF4-FFF2-40B4-BE49-F238E27FC236}">
                <a16:creationId xmlns:a16="http://schemas.microsoft.com/office/drawing/2014/main" id="{29209EF8-0ACC-DD4F-996C-5FF359C218BC}"/>
              </a:ext>
            </a:extLst>
          </p:cNvPr>
          <p:cNvSpPr txBox="1"/>
          <p:nvPr/>
        </p:nvSpPr>
        <p:spPr>
          <a:xfrm>
            <a:off x="7247467" y="1828800"/>
            <a:ext cx="2853438" cy="369332"/>
          </a:xfrm>
          <a:prstGeom prst="rect">
            <a:avLst/>
          </a:prstGeom>
          <a:noFill/>
        </p:spPr>
        <p:txBody>
          <a:bodyPr wrap="square" rtlCol="0">
            <a:spAutoFit/>
          </a:bodyPr>
          <a:lstStyle/>
          <a:p>
            <a:r>
              <a:rPr lang="nl-BE" dirty="0"/>
              <a:t>Open dag organiseren </a:t>
            </a:r>
          </a:p>
        </p:txBody>
      </p:sp>
      <p:sp>
        <p:nvSpPr>
          <p:cNvPr id="5" name="Tekstvak 4">
            <a:extLst>
              <a:ext uri="{FF2B5EF4-FFF2-40B4-BE49-F238E27FC236}">
                <a16:creationId xmlns:a16="http://schemas.microsoft.com/office/drawing/2014/main" id="{DF0680EC-2BCD-974B-963C-359BA100A873}"/>
              </a:ext>
            </a:extLst>
          </p:cNvPr>
          <p:cNvSpPr txBox="1"/>
          <p:nvPr/>
        </p:nvSpPr>
        <p:spPr>
          <a:xfrm>
            <a:off x="8551333" y="3384000"/>
            <a:ext cx="2775377" cy="369332"/>
          </a:xfrm>
          <a:prstGeom prst="rect">
            <a:avLst/>
          </a:prstGeom>
          <a:noFill/>
        </p:spPr>
        <p:txBody>
          <a:bodyPr wrap="square" rtlCol="0">
            <a:spAutoFit/>
          </a:bodyPr>
          <a:lstStyle/>
          <a:p>
            <a:r>
              <a:rPr lang="nl-BE" dirty="0"/>
              <a:t>Uurrooster opmaken</a:t>
            </a:r>
          </a:p>
        </p:txBody>
      </p:sp>
      <p:sp>
        <p:nvSpPr>
          <p:cNvPr id="6" name="Tekstvak 5">
            <a:extLst>
              <a:ext uri="{FF2B5EF4-FFF2-40B4-BE49-F238E27FC236}">
                <a16:creationId xmlns:a16="http://schemas.microsoft.com/office/drawing/2014/main" id="{E6D29448-9825-E442-9EDD-EAC90A4F6992}"/>
              </a:ext>
            </a:extLst>
          </p:cNvPr>
          <p:cNvSpPr txBox="1"/>
          <p:nvPr/>
        </p:nvSpPr>
        <p:spPr>
          <a:xfrm>
            <a:off x="3081867" y="2980267"/>
            <a:ext cx="2744133" cy="369332"/>
          </a:xfrm>
          <a:prstGeom prst="rect">
            <a:avLst/>
          </a:prstGeom>
          <a:noFill/>
        </p:spPr>
        <p:txBody>
          <a:bodyPr wrap="square" rtlCol="0">
            <a:spAutoFit/>
          </a:bodyPr>
          <a:lstStyle/>
          <a:p>
            <a:r>
              <a:rPr lang="nl-BE" dirty="0"/>
              <a:t>Toezichten doen</a:t>
            </a:r>
          </a:p>
        </p:txBody>
      </p:sp>
      <p:sp>
        <p:nvSpPr>
          <p:cNvPr id="8" name="Tekstvak 7">
            <a:extLst>
              <a:ext uri="{FF2B5EF4-FFF2-40B4-BE49-F238E27FC236}">
                <a16:creationId xmlns:a16="http://schemas.microsoft.com/office/drawing/2014/main" id="{FDF0E3F4-84DB-1B41-A614-E5EB25320B07}"/>
              </a:ext>
            </a:extLst>
          </p:cNvPr>
          <p:cNvSpPr txBox="1"/>
          <p:nvPr/>
        </p:nvSpPr>
        <p:spPr>
          <a:xfrm>
            <a:off x="8415867" y="5046133"/>
            <a:ext cx="3098800" cy="369332"/>
          </a:xfrm>
          <a:prstGeom prst="rect">
            <a:avLst/>
          </a:prstGeom>
          <a:noFill/>
        </p:spPr>
        <p:txBody>
          <a:bodyPr wrap="square" rtlCol="0">
            <a:spAutoFit/>
          </a:bodyPr>
          <a:lstStyle/>
          <a:p>
            <a:r>
              <a:rPr lang="nl-BE" dirty="0"/>
              <a:t>Klas netjes houden</a:t>
            </a:r>
          </a:p>
        </p:txBody>
      </p:sp>
      <p:sp>
        <p:nvSpPr>
          <p:cNvPr id="9" name="Tekstvak 8">
            <a:extLst>
              <a:ext uri="{FF2B5EF4-FFF2-40B4-BE49-F238E27FC236}">
                <a16:creationId xmlns:a16="http://schemas.microsoft.com/office/drawing/2014/main" id="{1817A829-9656-114D-A491-6D0FE43E95D4}"/>
              </a:ext>
            </a:extLst>
          </p:cNvPr>
          <p:cNvSpPr txBox="1"/>
          <p:nvPr/>
        </p:nvSpPr>
        <p:spPr>
          <a:xfrm>
            <a:off x="1270000" y="4226998"/>
            <a:ext cx="2506133" cy="369332"/>
          </a:xfrm>
          <a:prstGeom prst="rect">
            <a:avLst/>
          </a:prstGeom>
          <a:noFill/>
        </p:spPr>
        <p:txBody>
          <a:bodyPr wrap="square" rtlCol="0">
            <a:spAutoFit/>
          </a:bodyPr>
          <a:lstStyle/>
          <a:p>
            <a:r>
              <a:rPr lang="nl-BE" dirty="0"/>
              <a:t>wachturen</a:t>
            </a:r>
          </a:p>
        </p:txBody>
      </p:sp>
      <p:sp>
        <p:nvSpPr>
          <p:cNvPr id="11" name="Tekstvak 10">
            <a:extLst>
              <a:ext uri="{FF2B5EF4-FFF2-40B4-BE49-F238E27FC236}">
                <a16:creationId xmlns:a16="http://schemas.microsoft.com/office/drawing/2014/main" id="{24530FAF-4C3E-A24D-BD93-B35528F1A457}"/>
              </a:ext>
            </a:extLst>
          </p:cNvPr>
          <p:cNvSpPr txBox="1"/>
          <p:nvPr/>
        </p:nvSpPr>
        <p:spPr>
          <a:xfrm>
            <a:off x="1507067" y="5769359"/>
            <a:ext cx="2709333" cy="369332"/>
          </a:xfrm>
          <a:prstGeom prst="rect">
            <a:avLst/>
          </a:prstGeom>
          <a:noFill/>
        </p:spPr>
        <p:txBody>
          <a:bodyPr wrap="square" rtlCol="0">
            <a:spAutoFit/>
          </a:bodyPr>
          <a:lstStyle/>
          <a:p>
            <a:r>
              <a:rPr lang="nl-BE" dirty="0"/>
              <a:t>De sociale kas</a:t>
            </a:r>
          </a:p>
        </p:txBody>
      </p:sp>
      <p:sp>
        <p:nvSpPr>
          <p:cNvPr id="17" name="Tekstvak 16">
            <a:extLst>
              <a:ext uri="{FF2B5EF4-FFF2-40B4-BE49-F238E27FC236}">
                <a16:creationId xmlns:a16="http://schemas.microsoft.com/office/drawing/2014/main" id="{83FFD1BA-0F27-E449-B35F-7792F349FBEC}"/>
              </a:ext>
            </a:extLst>
          </p:cNvPr>
          <p:cNvSpPr txBox="1"/>
          <p:nvPr/>
        </p:nvSpPr>
        <p:spPr>
          <a:xfrm>
            <a:off x="7399867" y="6318000"/>
            <a:ext cx="4351866" cy="369332"/>
          </a:xfrm>
          <a:prstGeom prst="rect">
            <a:avLst/>
          </a:prstGeom>
          <a:noFill/>
        </p:spPr>
        <p:txBody>
          <a:bodyPr wrap="square" rtlCol="0">
            <a:spAutoFit/>
          </a:bodyPr>
          <a:lstStyle/>
          <a:p>
            <a:r>
              <a:rPr lang="nl-BE" dirty="0"/>
              <a:t>De school inhoudelijk vorm geven</a:t>
            </a:r>
          </a:p>
        </p:txBody>
      </p:sp>
      <p:sp>
        <p:nvSpPr>
          <p:cNvPr id="19" name="Tekstvak 18">
            <a:extLst>
              <a:ext uri="{FF2B5EF4-FFF2-40B4-BE49-F238E27FC236}">
                <a16:creationId xmlns:a16="http://schemas.microsoft.com/office/drawing/2014/main" id="{4E06F9DB-A959-8947-A30F-F7553F78796E}"/>
              </a:ext>
            </a:extLst>
          </p:cNvPr>
          <p:cNvSpPr txBox="1"/>
          <p:nvPr/>
        </p:nvSpPr>
        <p:spPr>
          <a:xfrm>
            <a:off x="762000" y="2198132"/>
            <a:ext cx="3674533" cy="369332"/>
          </a:xfrm>
          <a:prstGeom prst="rect">
            <a:avLst/>
          </a:prstGeom>
          <a:noFill/>
        </p:spPr>
        <p:txBody>
          <a:bodyPr wrap="square" rtlCol="0">
            <a:spAutoFit/>
          </a:bodyPr>
          <a:lstStyle/>
          <a:p>
            <a:r>
              <a:rPr lang="nl-BE" dirty="0"/>
              <a:t>Lesmateriaal ontwikkelen</a:t>
            </a:r>
          </a:p>
        </p:txBody>
      </p:sp>
      <p:sp>
        <p:nvSpPr>
          <p:cNvPr id="21" name="Tekstvak 20">
            <a:extLst>
              <a:ext uri="{FF2B5EF4-FFF2-40B4-BE49-F238E27FC236}">
                <a16:creationId xmlns:a16="http://schemas.microsoft.com/office/drawing/2014/main" id="{2613BE9A-ABF4-214F-B89C-B1FEE5D46895}"/>
              </a:ext>
            </a:extLst>
          </p:cNvPr>
          <p:cNvSpPr txBox="1"/>
          <p:nvPr/>
        </p:nvSpPr>
        <p:spPr>
          <a:xfrm>
            <a:off x="5826000" y="2567464"/>
            <a:ext cx="3250267" cy="369332"/>
          </a:xfrm>
          <a:prstGeom prst="rect">
            <a:avLst/>
          </a:prstGeom>
          <a:noFill/>
        </p:spPr>
        <p:txBody>
          <a:bodyPr wrap="square" rtlCol="0">
            <a:spAutoFit/>
          </a:bodyPr>
          <a:lstStyle/>
          <a:p>
            <a:r>
              <a:rPr lang="nl-BE" dirty="0"/>
              <a:t>Promotie van de school</a:t>
            </a:r>
          </a:p>
        </p:txBody>
      </p:sp>
      <p:sp>
        <p:nvSpPr>
          <p:cNvPr id="23" name="Tekstvak 22">
            <a:extLst>
              <a:ext uri="{FF2B5EF4-FFF2-40B4-BE49-F238E27FC236}">
                <a16:creationId xmlns:a16="http://schemas.microsoft.com/office/drawing/2014/main" id="{4D0FB45D-A1E1-ED4C-ADB4-FEC1EB991F6B}"/>
              </a:ext>
            </a:extLst>
          </p:cNvPr>
          <p:cNvSpPr txBox="1"/>
          <p:nvPr/>
        </p:nvSpPr>
        <p:spPr>
          <a:xfrm>
            <a:off x="3081867" y="3962400"/>
            <a:ext cx="1547309" cy="369332"/>
          </a:xfrm>
          <a:prstGeom prst="rect">
            <a:avLst/>
          </a:prstGeom>
          <a:noFill/>
        </p:spPr>
        <p:txBody>
          <a:bodyPr wrap="square" rtlCol="0">
            <a:spAutoFit/>
          </a:bodyPr>
          <a:lstStyle/>
          <a:p>
            <a:r>
              <a:rPr lang="nl-BE" dirty="0"/>
              <a:t>Website </a:t>
            </a:r>
          </a:p>
        </p:txBody>
      </p:sp>
      <p:sp>
        <p:nvSpPr>
          <p:cNvPr id="24" name="Tekstvak 23">
            <a:extLst>
              <a:ext uri="{FF2B5EF4-FFF2-40B4-BE49-F238E27FC236}">
                <a16:creationId xmlns:a16="http://schemas.microsoft.com/office/drawing/2014/main" id="{F4D92533-BB54-A943-8134-25E6720F046A}"/>
              </a:ext>
            </a:extLst>
          </p:cNvPr>
          <p:cNvSpPr txBox="1"/>
          <p:nvPr/>
        </p:nvSpPr>
        <p:spPr>
          <a:xfrm>
            <a:off x="7806267" y="4013200"/>
            <a:ext cx="1981450" cy="646331"/>
          </a:xfrm>
          <a:prstGeom prst="rect">
            <a:avLst/>
          </a:prstGeom>
          <a:noFill/>
        </p:spPr>
        <p:txBody>
          <a:bodyPr wrap="square" rtlCol="0">
            <a:spAutoFit/>
          </a:bodyPr>
          <a:lstStyle/>
          <a:p>
            <a:r>
              <a:rPr lang="nl-BE" dirty="0"/>
              <a:t>Facebook, instagram</a:t>
            </a:r>
          </a:p>
        </p:txBody>
      </p:sp>
      <p:sp>
        <p:nvSpPr>
          <p:cNvPr id="25" name="Tekstvak 24">
            <a:extLst>
              <a:ext uri="{FF2B5EF4-FFF2-40B4-BE49-F238E27FC236}">
                <a16:creationId xmlns:a16="http://schemas.microsoft.com/office/drawing/2014/main" id="{803BCD0A-C142-EA4C-BF42-728646E46FAE}"/>
              </a:ext>
            </a:extLst>
          </p:cNvPr>
          <p:cNvSpPr txBox="1"/>
          <p:nvPr/>
        </p:nvSpPr>
        <p:spPr>
          <a:xfrm>
            <a:off x="3776133" y="6232182"/>
            <a:ext cx="2589867" cy="369332"/>
          </a:xfrm>
          <a:prstGeom prst="rect">
            <a:avLst/>
          </a:prstGeom>
          <a:noFill/>
        </p:spPr>
        <p:txBody>
          <a:bodyPr wrap="square" rtlCol="0">
            <a:spAutoFit/>
          </a:bodyPr>
          <a:lstStyle/>
          <a:p>
            <a:r>
              <a:rPr lang="nl-BE" dirty="0"/>
              <a:t>Contacten met ouders</a:t>
            </a:r>
          </a:p>
        </p:txBody>
      </p:sp>
      <p:sp>
        <p:nvSpPr>
          <p:cNvPr id="26" name="Tekstvak 25">
            <a:extLst>
              <a:ext uri="{FF2B5EF4-FFF2-40B4-BE49-F238E27FC236}">
                <a16:creationId xmlns:a16="http://schemas.microsoft.com/office/drawing/2014/main" id="{6FCD560E-8B54-524A-A7C4-B725121FB976}"/>
              </a:ext>
            </a:extLst>
          </p:cNvPr>
          <p:cNvSpPr txBox="1"/>
          <p:nvPr/>
        </p:nvSpPr>
        <p:spPr>
          <a:xfrm>
            <a:off x="440267" y="3323519"/>
            <a:ext cx="2082799" cy="646331"/>
          </a:xfrm>
          <a:prstGeom prst="rect">
            <a:avLst/>
          </a:prstGeom>
          <a:noFill/>
        </p:spPr>
        <p:txBody>
          <a:bodyPr wrap="square" rtlCol="0">
            <a:spAutoFit/>
          </a:bodyPr>
          <a:lstStyle/>
          <a:p>
            <a:r>
              <a:rPr lang="nl-BE" dirty="0"/>
              <a:t>Administratie bijhouden</a:t>
            </a:r>
          </a:p>
        </p:txBody>
      </p:sp>
      <p:sp>
        <p:nvSpPr>
          <p:cNvPr id="27" name="Tekstvak 26">
            <a:extLst>
              <a:ext uri="{FF2B5EF4-FFF2-40B4-BE49-F238E27FC236}">
                <a16:creationId xmlns:a16="http://schemas.microsoft.com/office/drawing/2014/main" id="{55BC191B-942D-6F4A-9346-51E366123D03}"/>
              </a:ext>
            </a:extLst>
          </p:cNvPr>
          <p:cNvSpPr txBox="1"/>
          <p:nvPr/>
        </p:nvSpPr>
        <p:spPr>
          <a:xfrm>
            <a:off x="9787717" y="2523993"/>
            <a:ext cx="2350599" cy="646331"/>
          </a:xfrm>
          <a:prstGeom prst="rect">
            <a:avLst/>
          </a:prstGeom>
          <a:noFill/>
        </p:spPr>
        <p:txBody>
          <a:bodyPr wrap="square" rtlCol="0">
            <a:spAutoFit/>
          </a:bodyPr>
          <a:lstStyle/>
          <a:p>
            <a:r>
              <a:rPr lang="nl-BE" dirty="0"/>
              <a:t>Activiteiten organiseren</a:t>
            </a:r>
          </a:p>
        </p:txBody>
      </p:sp>
      <p:sp>
        <p:nvSpPr>
          <p:cNvPr id="28" name="Tekstvak 27">
            <a:extLst>
              <a:ext uri="{FF2B5EF4-FFF2-40B4-BE49-F238E27FC236}">
                <a16:creationId xmlns:a16="http://schemas.microsoft.com/office/drawing/2014/main" id="{562AEA6F-6258-8845-BAF6-98B058125B2D}"/>
              </a:ext>
            </a:extLst>
          </p:cNvPr>
          <p:cNvSpPr txBox="1"/>
          <p:nvPr/>
        </p:nvSpPr>
        <p:spPr>
          <a:xfrm>
            <a:off x="1270000" y="5046133"/>
            <a:ext cx="2585521" cy="369332"/>
          </a:xfrm>
          <a:prstGeom prst="rect">
            <a:avLst/>
          </a:prstGeom>
          <a:noFill/>
        </p:spPr>
        <p:txBody>
          <a:bodyPr wrap="square" rtlCol="0">
            <a:spAutoFit/>
          </a:bodyPr>
          <a:lstStyle/>
          <a:p>
            <a:r>
              <a:rPr lang="nl-BE" dirty="0"/>
              <a:t>vakgroepen</a:t>
            </a:r>
          </a:p>
        </p:txBody>
      </p:sp>
      <p:sp>
        <p:nvSpPr>
          <p:cNvPr id="29" name="Tekstvak 28">
            <a:extLst>
              <a:ext uri="{FF2B5EF4-FFF2-40B4-BE49-F238E27FC236}">
                <a16:creationId xmlns:a16="http://schemas.microsoft.com/office/drawing/2014/main" id="{2AADA3C7-CE49-9A49-B716-5DDA7B0A9305}"/>
              </a:ext>
            </a:extLst>
          </p:cNvPr>
          <p:cNvSpPr txBox="1"/>
          <p:nvPr/>
        </p:nvSpPr>
        <p:spPr>
          <a:xfrm>
            <a:off x="4216400" y="2013466"/>
            <a:ext cx="2408989" cy="369332"/>
          </a:xfrm>
          <a:prstGeom prst="rect">
            <a:avLst/>
          </a:prstGeom>
          <a:noFill/>
        </p:spPr>
        <p:txBody>
          <a:bodyPr wrap="square" rtlCol="0">
            <a:spAutoFit/>
          </a:bodyPr>
          <a:lstStyle/>
          <a:p>
            <a:r>
              <a:rPr lang="nl-BE" dirty="0"/>
              <a:t>leerlijnen</a:t>
            </a:r>
          </a:p>
        </p:txBody>
      </p:sp>
      <p:sp>
        <p:nvSpPr>
          <p:cNvPr id="30" name="Tekstvak 29">
            <a:extLst>
              <a:ext uri="{FF2B5EF4-FFF2-40B4-BE49-F238E27FC236}">
                <a16:creationId xmlns:a16="http://schemas.microsoft.com/office/drawing/2014/main" id="{899B46BF-C084-3A4C-82ED-BEB9E31F9903}"/>
              </a:ext>
            </a:extLst>
          </p:cNvPr>
          <p:cNvSpPr txBox="1"/>
          <p:nvPr/>
        </p:nvSpPr>
        <p:spPr>
          <a:xfrm>
            <a:off x="7381244" y="5772572"/>
            <a:ext cx="4570124" cy="369332"/>
          </a:xfrm>
          <a:prstGeom prst="rect">
            <a:avLst/>
          </a:prstGeom>
          <a:noFill/>
        </p:spPr>
        <p:txBody>
          <a:bodyPr wrap="square" rtlCol="0">
            <a:spAutoFit/>
          </a:bodyPr>
          <a:lstStyle/>
          <a:p>
            <a:r>
              <a:rPr lang="nl-BE" dirty="0"/>
              <a:t>Bijscholen voor de doelgroep en vakken</a:t>
            </a:r>
          </a:p>
        </p:txBody>
      </p:sp>
      <p:sp>
        <p:nvSpPr>
          <p:cNvPr id="31" name="Tekstvak 30">
            <a:extLst>
              <a:ext uri="{FF2B5EF4-FFF2-40B4-BE49-F238E27FC236}">
                <a16:creationId xmlns:a16="http://schemas.microsoft.com/office/drawing/2014/main" id="{E7522E79-150C-6A4C-88ED-4FA311C2C73C}"/>
              </a:ext>
            </a:extLst>
          </p:cNvPr>
          <p:cNvSpPr txBox="1"/>
          <p:nvPr/>
        </p:nvSpPr>
        <p:spPr>
          <a:xfrm>
            <a:off x="7122695" y="898358"/>
            <a:ext cx="3112168" cy="369332"/>
          </a:xfrm>
          <a:prstGeom prst="rect">
            <a:avLst/>
          </a:prstGeom>
          <a:noFill/>
        </p:spPr>
        <p:txBody>
          <a:bodyPr wrap="square" rtlCol="0">
            <a:spAutoFit/>
          </a:bodyPr>
          <a:lstStyle/>
          <a:p>
            <a:r>
              <a:rPr lang="nl-BE" dirty="0"/>
              <a:t>Afspraken visualiseren</a:t>
            </a:r>
          </a:p>
        </p:txBody>
      </p:sp>
      <p:sp>
        <p:nvSpPr>
          <p:cNvPr id="32" name="Tekstvak 31">
            <a:extLst>
              <a:ext uri="{FF2B5EF4-FFF2-40B4-BE49-F238E27FC236}">
                <a16:creationId xmlns:a16="http://schemas.microsoft.com/office/drawing/2014/main" id="{5DC38350-E809-354E-AC16-FB18C3933F67}"/>
              </a:ext>
            </a:extLst>
          </p:cNvPr>
          <p:cNvSpPr txBox="1"/>
          <p:nvPr/>
        </p:nvSpPr>
        <p:spPr>
          <a:xfrm>
            <a:off x="440267" y="6318000"/>
            <a:ext cx="3335866" cy="646331"/>
          </a:xfrm>
          <a:prstGeom prst="rect">
            <a:avLst/>
          </a:prstGeom>
          <a:noFill/>
        </p:spPr>
        <p:txBody>
          <a:bodyPr wrap="square" rtlCol="0">
            <a:spAutoFit/>
          </a:bodyPr>
          <a:lstStyle/>
          <a:p>
            <a:r>
              <a:rPr lang="nl-BE" dirty="0"/>
              <a:t>Plannen en organiseren voor de leerlingen ondersteunen</a:t>
            </a:r>
          </a:p>
        </p:txBody>
      </p:sp>
      <p:sp>
        <p:nvSpPr>
          <p:cNvPr id="33" name="Tekstvak 32">
            <a:extLst>
              <a:ext uri="{FF2B5EF4-FFF2-40B4-BE49-F238E27FC236}">
                <a16:creationId xmlns:a16="http://schemas.microsoft.com/office/drawing/2014/main" id="{7AA46F27-A4E7-824A-A525-6B558D68E605}"/>
              </a:ext>
            </a:extLst>
          </p:cNvPr>
          <p:cNvSpPr txBox="1"/>
          <p:nvPr/>
        </p:nvSpPr>
        <p:spPr>
          <a:xfrm>
            <a:off x="9597868" y="1161566"/>
            <a:ext cx="2911642" cy="646331"/>
          </a:xfrm>
          <a:prstGeom prst="rect">
            <a:avLst/>
          </a:prstGeom>
          <a:noFill/>
        </p:spPr>
        <p:txBody>
          <a:bodyPr wrap="square" rtlCol="0">
            <a:spAutoFit/>
          </a:bodyPr>
          <a:lstStyle/>
          <a:p>
            <a:r>
              <a:rPr lang="nl-BE" dirty="0"/>
              <a:t>Aanpassingen aan de doelgroep </a:t>
            </a:r>
          </a:p>
        </p:txBody>
      </p:sp>
      <p:sp>
        <p:nvSpPr>
          <p:cNvPr id="34" name="Tekstvak 33">
            <a:extLst>
              <a:ext uri="{FF2B5EF4-FFF2-40B4-BE49-F238E27FC236}">
                <a16:creationId xmlns:a16="http://schemas.microsoft.com/office/drawing/2014/main" id="{9289BD6A-8440-0D41-851A-FBCCA937EEA4}"/>
              </a:ext>
            </a:extLst>
          </p:cNvPr>
          <p:cNvSpPr txBox="1"/>
          <p:nvPr/>
        </p:nvSpPr>
        <p:spPr>
          <a:xfrm>
            <a:off x="2599266" y="4543165"/>
            <a:ext cx="2165684" cy="646331"/>
          </a:xfrm>
          <a:prstGeom prst="rect">
            <a:avLst/>
          </a:prstGeom>
          <a:noFill/>
        </p:spPr>
        <p:txBody>
          <a:bodyPr wrap="square" rtlCol="0">
            <a:spAutoFit/>
          </a:bodyPr>
          <a:lstStyle/>
          <a:p>
            <a:r>
              <a:rPr lang="nl-BE" dirty="0"/>
              <a:t>Visies mee ondersteunen</a:t>
            </a:r>
          </a:p>
        </p:txBody>
      </p:sp>
      <p:sp>
        <p:nvSpPr>
          <p:cNvPr id="35" name="Tekstvak 34">
            <a:extLst>
              <a:ext uri="{FF2B5EF4-FFF2-40B4-BE49-F238E27FC236}">
                <a16:creationId xmlns:a16="http://schemas.microsoft.com/office/drawing/2014/main" id="{86FF2994-C669-CA4D-BCCF-96E4BFC59910}"/>
              </a:ext>
            </a:extLst>
          </p:cNvPr>
          <p:cNvSpPr txBox="1"/>
          <p:nvPr/>
        </p:nvSpPr>
        <p:spPr>
          <a:xfrm>
            <a:off x="5125521" y="186913"/>
            <a:ext cx="2425056" cy="369332"/>
          </a:xfrm>
          <a:prstGeom prst="rect">
            <a:avLst/>
          </a:prstGeom>
          <a:noFill/>
        </p:spPr>
        <p:txBody>
          <a:bodyPr wrap="square" rtlCol="0">
            <a:spAutoFit/>
          </a:bodyPr>
          <a:lstStyle/>
          <a:p>
            <a:r>
              <a:rPr lang="nl-BE" dirty="0"/>
              <a:t>bosklassen</a:t>
            </a:r>
          </a:p>
        </p:txBody>
      </p:sp>
      <p:sp>
        <p:nvSpPr>
          <p:cNvPr id="36" name="Tekstvak 35">
            <a:extLst>
              <a:ext uri="{FF2B5EF4-FFF2-40B4-BE49-F238E27FC236}">
                <a16:creationId xmlns:a16="http://schemas.microsoft.com/office/drawing/2014/main" id="{CC3982CA-0B37-EA42-90CB-8644FB99CA96}"/>
              </a:ext>
            </a:extLst>
          </p:cNvPr>
          <p:cNvSpPr txBox="1"/>
          <p:nvPr/>
        </p:nvSpPr>
        <p:spPr>
          <a:xfrm>
            <a:off x="9076267" y="226246"/>
            <a:ext cx="2695953" cy="369332"/>
          </a:xfrm>
          <a:prstGeom prst="rect">
            <a:avLst/>
          </a:prstGeom>
          <a:noFill/>
        </p:spPr>
        <p:txBody>
          <a:bodyPr wrap="square" rtlCol="0">
            <a:spAutoFit/>
          </a:bodyPr>
          <a:lstStyle/>
          <a:p>
            <a:r>
              <a:rPr lang="nl-BE" dirty="0"/>
              <a:t>kennismakingsdagen</a:t>
            </a:r>
          </a:p>
        </p:txBody>
      </p:sp>
      <p:sp>
        <p:nvSpPr>
          <p:cNvPr id="37" name="Tekstvak 36">
            <a:extLst>
              <a:ext uri="{FF2B5EF4-FFF2-40B4-BE49-F238E27FC236}">
                <a16:creationId xmlns:a16="http://schemas.microsoft.com/office/drawing/2014/main" id="{34416DAA-EE4A-6540-A280-6705340F4B3D}"/>
              </a:ext>
            </a:extLst>
          </p:cNvPr>
          <p:cNvSpPr txBox="1"/>
          <p:nvPr/>
        </p:nvSpPr>
        <p:spPr>
          <a:xfrm>
            <a:off x="6769768" y="132909"/>
            <a:ext cx="1781565" cy="646331"/>
          </a:xfrm>
          <a:prstGeom prst="rect">
            <a:avLst/>
          </a:prstGeom>
          <a:noFill/>
        </p:spPr>
        <p:txBody>
          <a:bodyPr wrap="square" rtlCol="0">
            <a:spAutoFit/>
          </a:bodyPr>
          <a:lstStyle/>
          <a:p>
            <a:r>
              <a:rPr lang="nl-BE" dirty="0"/>
              <a:t>Buitenlandse reis</a:t>
            </a:r>
          </a:p>
        </p:txBody>
      </p:sp>
      <p:sp>
        <p:nvSpPr>
          <p:cNvPr id="38" name="Tekstvak 37">
            <a:extLst>
              <a:ext uri="{FF2B5EF4-FFF2-40B4-BE49-F238E27FC236}">
                <a16:creationId xmlns:a16="http://schemas.microsoft.com/office/drawing/2014/main" id="{5213B04B-D3EC-A646-A8EA-7187DACC1668}"/>
              </a:ext>
            </a:extLst>
          </p:cNvPr>
          <p:cNvSpPr txBox="1"/>
          <p:nvPr/>
        </p:nvSpPr>
        <p:spPr>
          <a:xfrm>
            <a:off x="1671978" y="294638"/>
            <a:ext cx="2544422" cy="369332"/>
          </a:xfrm>
          <a:prstGeom prst="rect">
            <a:avLst/>
          </a:prstGeom>
          <a:noFill/>
        </p:spPr>
        <p:txBody>
          <a:bodyPr wrap="square" rtlCol="0">
            <a:spAutoFit/>
          </a:bodyPr>
          <a:lstStyle/>
          <a:p>
            <a:r>
              <a:rPr lang="nl-BE" dirty="0"/>
              <a:t>Speelplaats op kuisen </a:t>
            </a:r>
          </a:p>
        </p:txBody>
      </p:sp>
      <p:sp>
        <p:nvSpPr>
          <p:cNvPr id="39" name="Tekstvak 38">
            <a:extLst>
              <a:ext uri="{FF2B5EF4-FFF2-40B4-BE49-F238E27FC236}">
                <a16:creationId xmlns:a16="http://schemas.microsoft.com/office/drawing/2014/main" id="{EADAAF5A-4BC1-ED4F-8EB8-9D3DCB5EC0AC}"/>
              </a:ext>
            </a:extLst>
          </p:cNvPr>
          <p:cNvSpPr txBox="1"/>
          <p:nvPr/>
        </p:nvSpPr>
        <p:spPr>
          <a:xfrm>
            <a:off x="51207" y="574237"/>
            <a:ext cx="1390038" cy="646331"/>
          </a:xfrm>
          <a:prstGeom prst="rect">
            <a:avLst/>
          </a:prstGeom>
          <a:noFill/>
        </p:spPr>
        <p:txBody>
          <a:bodyPr wrap="square" rtlCol="0">
            <a:spAutoFit/>
          </a:bodyPr>
          <a:lstStyle/>
          <a:p>
            <a:r>
              <a:rPr lang="nl-BE" dirty="0"/>
              <a:t>School decoreren</a:t>
            </a:r>
          </a:p>
        </p:txBody>
      </p:sp>
      <p:sp>
        <p:nvSpPr>
          <p:cNvPr id="40" name="Tekstvak 39">
            <a:extLst>
              <a:ext uri="{FF2B5EF4-FFF2-40B4-BE49-F238E27FC236}">
                <a16:creationId xmlns:a16="http://schemas.microsoft.com/office/drawing/2014/main" id="{C5C3BDD1-E3AE-A54D-B92C-49D3393C406D}"/>
              </a:ext>
            </a:extLst>
          </p:cNvPr>
          <p:cNvSpPr txBox="1"/>
          <p:nvPr/>
        </p:nvSpPr>
        <p:spPr>
          <a:xfrm>
            <a:off x="5420894" y="1392239"/>
            <a:ext cx="1701801" cy="646331"/>
          </a:xfrm>
          <a:prstGeom prst="rect">
            <a:avLst/>
          </a:prstGeom>
          <a:noFill/>
        </p:spPr>
        <p:txBody>
          <a:bodyPr wrap="square" rtlCol="0">
            <a:spAutoFit/>
          </a:bodyPr>
          <a:lstStyle/>
          <a:p>
            <a:r>
              <a:rPr lang="nl-BE" dirty="0"/>
              <a:t>Leraarskamer deftig houden</a:t>
            </a:r>
          </a:p>
        </p:txBody>
      </p:sp>
      <p:sp>
        <p:nvSpPr>
          <p:cNvPr id="41" name="Tekstvak 40">
            <a:extLst>
              <a:ext uri="{FF2B5EF4-FFF2-40B4-BE49-F238E27FC236}">
                <a16:creationId xmlns:a16="http://schemas.microsoft.com/office/drawing/2014/main" id="{96DFA82B-0B3B-C742-B6B2-0A1A41A8B4D0}"/>
              </a:ext>
            </a:extLst>
          </p:cNvPr>
          <p:cNvSpPr txBox="1"/>
          <p:nvPr/>
        </p:nvSpPr>
        <p:spPr>
          <a:xfrm>
            <a:off x="6705819" y="3001999"/>
            <a:ext cx="1957806" cy="923330"/>
          </a:xfrm>
          <a:prstGeom prst="rect">
            <a:avLst/>
          </a:prstGeom>
          <a:noFill/>
        </p:spPr>
        <p:txBody>
          <a:bodyPr wrap="square" rtlCol="0">
            <a:spAutoFit/>
          </a:bodyPr>
          <a:lstStyle/>
          <a:p>
            <a:r>
              <a:rPr lang="nl-BE" dirty="0"/>
              <a:t>ICT toepassingen klaar maken</a:t>
            </a:r>
          </a:p>
        </p:txBody>
      </p:sp>
      <p:sp>
        <p:nvSpPr>
          <p:cNvPr id="42" name="Tekstvak 41">
            <a:extLst>
              <a:ext uri="{FF2B5EF4-FFF2-40B4-BE49-F238E27FC236}">
                <a16:creationId xmlns:a16="http://schemas.microsoft.com/office/drawing/2014/main" id="{541D6E0C-449B-AE4B-9FF6-FA70A0A259E0}"/>
              </a:ext>
            </a:extLst>
          </p:cNvPr>
          <p:cNvSpPr txBox="1"/>
          <p:nvPr/>
        </p:nvSpPr>
        <p:spPr>
          <a:xfrm>
            <a:off x="9875275" y="4226998"/>
            <a:ext cx="2076093" cy="646331"/>
          </a:xfrm>
          <a:prstGeom prst="rect">
            <a:avLst/>
          </a:prstGeom>
          <a:noFill/>
        </p:spPr>
        <p:txBody>
          <a:bodyPr wrap="square" rtlCol="0">
            <a:spAutoFit/>
          </a:bodyPr>
          <a:lstStyle/>
          <a:p>
            <a:r>
              <a:rPr lang="nl-BE" dirty="0"/>
              <a:t>Structuur brengen</a:t>
            </a:r>
          </a:p>
        </p:txBody>
      </p:sp>
      <p:sp>
        <p:nvSpPr>
          <p:cNvPr id="43" name="Tekstvak 42">
            <a:extLst>
              <a:ext uri="{FF2B5EF4-FFF2-40B4-BE49-F238E27FC236}">
                <a16:creationId xmlns:a16="http://schemas.microsoft.com/office/drawing/2014/main" id="{9B7CBDD8-2A5E-7943-96CC-B628E3BAB2C5}"/>
              </a:ext>
            </a:extLst>
          </p:cNvPr>
          <p:cNvSpPr txBox="1"/>
          <p:nvPr/>
        </p:nvSpPr>
        <p:spPr>
          <a:xfrm>
            <a:off x="129215" y="2657101"/>
            <a:ext cx="1699585" cy="369332"/>
          </a:xfrm>
          <a:prstGeom prst="rect">
            <a:avLst/>
          </a:prstGeom>
          <a:noFill/>
        </p:spPr>
        <p:txBody>
          <a:bodyPr wrap="square" rtlCol="0">
            <a:spAutoFit/>
          </a:bodyPr>
          <a:lstStyle/>
          <a:p>
            <a:r>
              <a:rPr lang="nl-BE" dirty="0"/>
              <a:t>hervormingen</a:t>
            </a:r>
          </a:p>
        </p:txBody>
      </p:sp>
      <p:sp>
        <p:nvSpPr>
          <p:cNvPr id="44" name="Tekstvak 43">
            <a:extLst>
              <a:ext uri="{FF2B5EF4-FFF2-40B4-BE49-F238E27FC236}">
                <a16:creationId xmlns:a16="http://schemas.microsoft.com/office/drawing/2014/main" id="{5FE788BE-F1F5-DF4D-8D9B-2BB7629BF194}"/>
              </a:ext>
            </a:extLst>
          </p:cNvPr>
          <p:cNvSpPr txBox="1"/>
          <p:nvPr/>
        </p:nvSpPr>
        <p:spPr>
          <a:xfrm>
            <a:off x="2297625" y="3525773"/>
            <a:ext cx="2467325" cy="369332"/>
          </a:xfrm>
          <a:prstGeom prst="rect">
            <a:avLst/>
          </a:prstGeom>
          <a:noFill/>
        </p:spPr>
        <p:txBody>
          <a:bodyPr wrap="square" rtlCol="0">
            <a:spAutoFit/>
          </a:bodyPr>
          <a:lstStyle/>
          <a:p>
            <a:r>
              <a:rPr lang="nl-BE" dirty="0"/>
              <a:t>oudergesprekken</a:t>
            </a:r>
          </a:p>
        </p:txBody>
      </p:sp>
      <p:sp>
        <p:nvSpPr>
          <p:cNvPr id="47" name="Tekstvak 46">
            <a:extLst>
              <a:ext uri="{FF2B5EF4-FFF2-40B4-BE49-F238E27FC236}">
                <a16:creationId xmlns:a16="http://schemas.microsoft.com/office/drawing/2014/main" id="{5924FD86-CFA2-E741-8AF9-44BE6BF9B16A}"/>
              </a:ext>
            </a:extLst>
          </p:cNvPr>
          <p:cNvSpPr txBox="1"/>
          <p:nvPr/>
        </p:nvSpPr>
        <p:spPr>
          <a:xfrm>
            <a:off x="10465734" y="2013466"/>
            <a:ext cx="1672582" cy="369332"/>
          </a:xfrm>
          <a:prstGeom prst="rect">
            <a:avLst/>
          </a:prstGeom>
          <a:noFill/>
        </p:spPr>
        <p:txBody>
          <a:bodyPr wrap="square" rtlCol="0">
            <a:spAutoFit/>
          </a:bodyPr>
          <a:lstStyle/>
          <a:p>
            <a:r>
              <a:rPr lang="nl-BE" dirty="0"/>
              <a:t>klassenraden</a:t>
            </a:r>
          </a:p>
        </p:txBody>
      </p:sp>
      <p:sp>
        <p:nvSpPr>
          <p:cNvPr id="48" name="Tekstvak 47">
            <a:extLst>
              <a:ext uri="{FF2B5EF4-FFF2-40B4-BE49-F238E27FC236}">
                <a16:creationId xmlns:a16="http://schemas.microsoft.com/office/drawing/2014/main" id="{B44366CC-A8E0-1A45-89F2-1AD35097081A}"/>
              </a:ext>
            </a:extLst>
          </p:cNvPr>
          <p:cNvSpPr txBox="1"/>
          <p:nvPr/>
        </p:nvSpPr>
        <p:spPr>
          <a:xfrm>
            <a:off x="3556892" y="617631"/>
            <a:ext cx="3372403" cy="646331"/>
          </a:xfrm>
          <a:prstGeom prst="rect">
            <a:avLst/>
          </a:prstGeom>
          <a:noFill/>
        </p:spPr>
        <p:txBody>
          <a:bodyPr wrap="square" rtlCol="0">
            <a:spAutoFit/>
          </a:bodyPr>
          <a:lstStyle/>
          <a:p>
            <a:r>
              <a:rPr lang="nl-BE" dirty="0"/>
              <a:t>Zorgen dat je weet waar de leerlingen zitten</a:t>
            </a:r>
          </a:p>
        </p:txBody>
      </p:sp>
      <p:sp>
        <p:nvSpPr>
          <p:cNvPr id="49" name="Tekstvak 48">
            <a:extLst>
              <a:ext uri="{FF2B5EF4-FFF2-40B4-BE49-F238E27FC236}">
                <a16:creationId xmlns:a16="http://schemas.microsoft.com/office/drawing/2014/main" id="{3C5AEFC1-DE93-2441-8016-22C3CB77BF47}"/>
              </a:ext>
            </a:extLst>
          </p:cNvPr>
          <p:cNvSpPr txBox="1"/>
          <p:nvPr/>
        </p:nvSpPr>
        <p:spPr>
          <a:xfrm>
            <a:off x="2297625" y="2632076"/>
            <a:ext cx="1618793" cy="369332"/>
          </a:xfrm>
          <a:prstGeom prst="rect">
            <a:avLst/>
          </a:prstGeom>
          <a:noFill/>
        </p:spPr>
        <p:txBody>
          <a:bodyPr wrap="square" rtlCol="0">
            <a:spAutoFit/>
          </a:bodyPr>
          <a:lstStyle/>
          <a:p>
            <a:r>
              <a:rPr lang="nl-BE" dirty="0"/>
              <a:t>Rust brengen</a:t>
            </a:r>
          </a:p>
        </p:txBody>
      </p:sp>
      <p:sp>
        <p:nvSpPr>
          <p:cNvPr id="50" name="Tekstvak 49">
            <a:extLst>
              <a:ext uri="{FF2B5EF4-FFF2-40B4-BE49-F238E27FC236}">
                <a16:creationId xmlns:a16="http://schemas.microsoft.com/office/drawing/2014/main" id="{0BF06AA7-2381-E145-A06C-49620D50443A}"/>
              </a:ext>
            </a:extLst>
          </p:cNvPr>
          <p:cNvSpPr txBox="1"/>
          <p:nvPr/>
        </p:nvSpPr>
        <p:spPr>
          <a:xfrm>
            <a:off x="4858101" y="3382537"/>
            <a:ext cx="1679349" cy="646331"/>
          </a:xfrm>
          <a:prstGeom prst="rect">
            <a:avLst/>
          </a:prstGeom>
          <a:noFill/>
        </p:spPr>
        <p:txBody>
          <a:bodyPr wrap="square" rtlCol="0">
            <a:spAutoFit/>
          </a:bodyPr>
          <a:lstStyle/>
          <a:p>
            <a:r>
              <a:rPr lang="nl-BE" dirty="0"/>
              <a:t>Vrije tijd invullen</a:t>
            </a:r>
          </a:p>
        </p:txBody>
      </p:sp>
      <p:sp>
        <p:nvSpPr>
          <p:cNvPr id="51" name="Tekstvak 50">
            <a:extLst>
              <a:ext uri="{FF2B5EF4-FFF2-40B4-BE49-F238E27FC236}">
                <a16:creationId xmlns:a16="http://schemas.microsoft.com/office/drawing/2014/main" id="{3B33E33C-2EB2-D34A-8067-04D18A83496B}"/>
              </a:ext>
            </a:extLst>
          </p:cNvPr>
          <p:cNvSpPr txBox="1"/>
          <p:nvPr/>
        </p:nvSpPr>
        <p:spPr>
          <a:xfrm>
            <a:off x="487516" y="1673100"/>
            <a:ext cx="4457690" cy="369332"/>
          </a:xfrm>
          <a:prstGeom prst="rect">
            <a:avLst/>
          </a:prstGeom>
          <a:noFill/>
        </p:spPr>
        <p:txBody>
          <a:bodyPr wrap="square" rtlCol="0">
            <a:spAutoFit/>
          </a:bodyPr>
          <a:lstStyle/>
          <a:p>
            <a:r>
              <a:rPr lang="nl-BE" dirty="0"/>
              <a:t>Voorbereidingen medisch onderzoek</a:t>
            </a:r>
          </a:p>
        </p:txBody>
      </p:sp>
      <p:sp>
        <p:nvSpPr>
          <p:cNvPr id="52" name="Tekstvak 51">
            <a:extLst>
              <a:ext uri="{FF2B5EF4-FFF2-40B4-BE49-F238E27FC236}">
                <a16:creationId xmlns:a16="http://schemas.microsoft.com/office/drawing/2014/main" id="{42A5EF39-31AB-B74A-BC18-23546A656218}"/>
              </a:ext>
            </a:extLst>
          </p:cNvPr>
          <p:cNvSpPr txBox="1"/>
          <p:nvPr/>
        </p:nvSpPr>
        <p:spPr>
          <a:xfrm>
            <a:off x="7325426" y="1263962"/>
            <a:ext cx="2218018" cy="369332"/>
          </a:xfrm>
          <a:prstGeom prst="rect">
            <a:avLst/>
          </a:prstGeom>
          <a:noFill/>
        </p:spPr>
        <p:txBody>
          <a:bodyPr wrap="square" rtlCol="0">
            <a:spAutoFit/>
          </a:bodyPr>
          <a:lstStyle/>
          <a:p>
            <a:r>
              <a:rPr lang="nl-BE" dirty="0"/>
              <a:t>hervormingen</a:t>
            </a:r>
          </a:p>
        </p:txBody>
      </p:sp>
      <p:sp>
        <p:nvSpPr>
          <p:cNvPr id="53" name="Tekstvak 52">
            <a:extLst>
              <a:ext uri="{FF2B5EF4-FFF2-40B4-BE49-F238E27FC236}">
                <a16:creationId xmlns:a16="http://schemas.microsoft.com/office/drawing/2014/main" id="{DD1BDDAF-47BD-914E-BEFC-CF26A33957BC}"/>
              </a:ext>
            </a:extLst>
          </p:cNvPr>
          <p:cNvSpPr txBox="1"/>
          <p:nvPr/>
        </p:nvSpPr>
        <p:spPr>
          <a:xfrm>
            <a:off x="3081867" y="5415465"/>
            <a:ext cx="2145504" cy="369332"/>
          </a:xfrm>
          <a:prstGeom prst="rect">
            <a:avLst/>
          </a:prstGeom>
          <a:noFill/>
        </p:spPr>
        <p:txBody>
          <a:bodyPr wrap="square" rtlCol="0">
            <a:spAutoFit/>
          </a:bodyPr>
          <a:lstStyle/>
          <a:p>
            <a:r>
              <a:rPr lang="nl-BE" dirty="0"/>
              <a:t>Opvolging nota’s</a:t>
            </a:r>
          </a:p>
        </p:txBody>
      </p:sp>
      <p:sp>
        <p:nvSpPr>
          <p:cNvPr id="54" name="Tekstvak 53">
            <a:extLst>
              <a:ext uri="{FF2B5EF4-FFF2-40B4-BE49-F238E27FC236}">
                <a16:creationId xmlns:a16="http://schemas.microsoft.com/office/drawing/2014/main" id="{B8DA6F82-F508-A545-B971-3E39D0314600}"/>
              </a:ext>
            </a:extLst>
          </p:cNvPr>
          <p:cNvSpPr txBox="1"/>
          <p:nvPr/>
        </p:nvSpPr>
        <p:spPr>
          <a:xfrm>
            <a:off x="9536306" y="3733404"/>
            <a:ext cx="2407924" cy="646331"/>
          </a:xfrm>
          <a:prstGeom prst="rect">
            <a:avLst/>
          </a:prstGeom>
          <a:noFill/>
        </p:spPr>
        <p:txBody>
          <a:bodyPr wrap="square" rtlCol="0">
            <a:spAutoFit/>
          </a:bodyPr>
          <a:lstStyle/>
          <a:p>
            <a:r>
              <a:rPr lang="nl-BE" dirty="0"/>
              <a:t>Feedback geven aan lln</a:t>
            </a:r>
          </a:p>
        </p:txBody>
      </p:sp>
      <p:sp>
        <p:nvSpPr>
          <p:cNvPr id="57" name="Tekstvak 56">
            <a:extLst>
              <a:ext uri="{FF2B5EF4-FFF2-40B4-BE49-F238E27FC236}">
                <a16:creationId xmlns:a16="http://schemas.microsoft.com/office/drawing/2014/main" id="{544DC50A-2005-3044-AA98-AFECA5319CC8}"/>
              </a:ext>
            </a:extLst>
          </p:cNvPr>
          <p:cNvSpPr txBox="1"/>
          <p:nvPr/>
        </p:nvSpPr>
        <p:spPr>
          <a:xfrm>
            <a:off x="0" y="-60551"/>
            <a:ext cx="2393851" cy="646331"/>
          </a:xfrm>
          <a:prstGeom prst="rect">
            <a:avLst/>
          </a:prstGeom>
          <a:noFill/>
        </p:spPr>
        <p:txBody>
          <a:bodyPr wrap="square" rtlCol="0">
            <a:spAutoFit/>
          </a:bodyPr>
          <a:lstStyle/>
          <a:p>
            <a:r>
              <a:rPr lang="nl-BE" dirty="0"/>
              <a:t>Meedenken over de toekomst</a:t>
            </a:r>
          </a:p>
        </p:txBody>
      </p:sp>
      <p:sp>
        <p:nvSpPr>
          <p:cNvPr id="58" name="Tekstvak 57">
            <a:extLst>
              <a:ext uri="{FF2B5EF4-FFF2-40B4-BE49-F238E27FC236}">
                <a16:creationId xmlns:a16="http://schemas.microsoft.com/office/drawing/2014/main" id="{42A8A48F-36DE-7A45-A0A3-99D33F27CA05}"/>
              </a:ext>
            </a:extLst>
          </p:cNvPr>
          <p:cNvSpPr txBox="1"/>
          <p:nvPr/>
        </p:nvSpPr>
        <p:spPr>
          <a:xfrm>
            <a:off x="6907523" y="4584834"/>
            <a:ext cx="1710267" cy="646331"/>
          </a:xfrm>
          <a:prstGeom prst="rect">
            <a:avLst/>
          </a:prstGeom>
          <a:noFill/>
        </p:spPr>
        <p:txBody>
          <a:bodyPr wrap="square" rtlCol="0">
            <a:spAutoFit/>
          </a:bodyPr>
          <a:lstStyle/>
          <a:p>
            <a:r>
              <a:rPr lang="nl-BE" dirty="0"/>
              <a:t>Collega’s ondersteunen</a:t>
            </a:r>
          </a:p>
        </p:txBody>
      </p:sp>
      <p:sp>
        <p:nvSpPr>
          <p:cNvPr id="59" name="Tekstvak 58">
            <a:extLst>
              <a:ext uri="{FF2B5EF4-FFF2-40B4-BE49-F238E27FC236}">
                <a16:creationId xmlns:a16="http://schemas.microsoft.com/office/drawing/2014/main" id="{CC9CF6C0-C5F7-AD49-A47D-93B522BE488A}"/>
              </a:ext>
            </a:extLst>
          </p:cNvPr>
          <p:cNvSpPr txBox="1"/>
          <p:nvPr/>
        </p:nvSpPr>
        <p:spPr>
          <a:xfrm>
            <a:off x="9787717" y="663970"/>
            <a:ext cx="2156513" cy="646331"/>
          </a:xfrm>
          <a:prstGeom prst="rect">
            <a:avLst/>
          </a:prstGeom>
          <a:noFill/>
        </p:spPr>
        <p:txBody>
          <a:bodyPr wrap="square" rtlCol="0">
            <a:spAutoFit/>
          </a:bodyPr>
          <a:lstStyle/>
          <a:p>
            <a:r>
              <a:rPr lang="nl-BE" dirty="0"/>
              <a:t>Een luisterend oor zijn</a:t>
            </a:r>
          </a:p>
        </p:txBody>
      </p:sp>
      <p:sp>
        <p:nvSpPr>
          <p:cNvPr id="60" name="Tekstvak 59">
            <a:extLst>
              <a:ext uri="{FF2B5EF4-FFF2-40B4-BE49-F238E27FC236}">
                <a16:creationId xmlns:a16="http://schemas.microsoft.com/office/drawing/2014/main" id="{770D39E7-F9C8-A74C-9329-99F7BE12A393}"/>
              </a:ext>
            </a:extLst>
          </p:cNvPr>
          <p:cNvSpPr txBox="1"/>
          <p:nvPr/>
        </p:nvSpPr>
        <p:spPr>
          <a:xfrm>
            <a:off x="5531092" y="2210805"/>
            <a:ext cx="2424897" cy="369332"/>
          </a:xfrm>
          <a:prstGeom prst="rect">
            <a:avLst/>
          </a:prstGeom>
          <a:noFill/>
        </p:spPr>
        <p:txBody>
          <a:bodyPr wrap="square" rtlCol="0">
            <a:spAutoFit/>
          </a:bodyPr>
          <a:lstStyle/>
          <a:p>
            <a:r>
              <a:rPr lang="nl-BE" dirty="0"/>
              <a:t>Grenzen stellen</a:t>
            </a:r>
          </a:p>
        </p:txBody>
      </p:sp>
    </p:spTree>
    <p:extLst>
      <p:ext uri="{BB962C8B-B14F-4D97-AF65-F5344CB8AC3E}">
        <p14:creationId xmlns:p14="http://schemas.microsoft.com/office/powerpoint/2010/main" val="1440209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34C01B-CCCA-0A46-9601-62CC2D23A83F}"/>
              </a:ext>
            </a:extLst>
          </p:cNvPr>
          <p:cNvSpPr>
            <a:spLocks noGrp="1"/>
          </p:cNvSpPr>
          <p:nvPr>
            <p:ph type="title"/>
          </p:nvPr>
        </p:nvSpPr>
        <p:spPr/>
        <p:txBody>
          <a:bodyPr/>
          <a:lstStyle/>
          <a:p>
            <a:r>
              <a:rPr lang="nl-BE" dirty="0"/>
              <a:t>Hoe kan je de school ondersteunen?</a:t>
            </a:r>
          </a:p>
        </p:txBody>
      </p:sp>
      <p:sp>
        <p:nvSpPr>
          <p:cNvPr id="3" name="Tijdelijke aanduiding voor inhoud 2">
            <a:extLst>
              <a:ext uri="{FF2B5EF4-FFF2-40B4-BE49-F238E27FC236}">
                <a16:creationId xmlns:a16="http://schemas.microsoft.com/office/drawing/2014/main" id="{8B627618-97B0-DF46-A630-0E215C811D25}"/>
              </a:ext>
            </a:extLst>
          </p:cNvPr>
          <p:cNvSpPr>
            <a:spLocks noGrp="1"/>
          </p:cNvSpPr>
          <p:nvPr>
            <p:ph idx="1"/>
          </p:nvPr>
        </p:nvSpPr>
        <p:spPr/>
        <p:txBody>
          <a:bodyPr>
            <a:normAutofit fontScale="77500" lnSpcReduction="20000"/>
          </a:bodyPr>
          <a:lstStyle/>
          <a:p>
            <a:r>
              <a:rPr lang="nl-BE" dirty="0"/>
              <a:t>Wees op tijd : op tijd op toezicht, in je les, met je administratie, als iets niet lukt door omstandigheden geef het dan ook door aan het beleid en aan je rechtstreekse collega’s. </a:t>
            </a:r>
          </a:p>
          <a:p>
            <a:r>
              <a:rPr lang="nl-BE" dirty="0"/>
              <a:t>Wat je doet, doe je actief: toezicht, bijsturen, feedback geven, opdrachten verbeteren en uitleggen waarom iets goed of fout is, les geven, </a:t>
            </a:r>
          </a:p>
          <a:p>
            <a:r>
              <a:rPr lang="nl-BE" dirty="0"/>
              <a:t>Kijk ook niet alleen aan jouw stukje maar help je collega’s waar je kan: wanneer je tips geeft maar meteen verwacht dat ze het doen is het eigenlijk een opdracht en geen tip. Helpen en ondersteunen betekent ook een stuk samen doen, meehelpen niet alleen zeggen hoe iets moet. </a:t>
            </a:r>
          </a:p>
          <a:p>
            <a:r>
              <a:rPr lang="nl-BE" dirty="0"/>
              <a:t>Wanneer er een vraag wordt gesteld neem dan ook iets op: denk niet: de ander zal het wel doen </a:t>
            </a:r>
          </a:p>
          <a:p>
            <a:r>
              <a:rPr lang="nl-BE" dirty="0"/>
              <a:t>Denk mee met de school </a:t>
            </a:r>
          </a:p>
          <a:p>
            <a:r>
              <a:rPr lang="nl-BE" dirty="0"/>
              <a:t>Stel grenzen</a:t>
            </a:r>
          </a:p>
        </p:txBody>
      </p:sp>
    </p:spTree>
    <p:extLst>
      <p:ext uri="{BB962C8B-B14F-4D97-AF65-F5344CB8AC3E}">
        <p14:creationId xmlns:p14="http://schemas.microsoft.com/office/powerpoint/2010/main" val="3658040708"/>
      </p:ext>
    </p:extLst>
  </p:cSld>
  <p:clrMapOvr>
    <a:masterClrMapping/>
  </p:clrMapOvr>
</p:sld>
</file>

<file path=ppt/theme/theme1.xml><?xml version="1.0" encoding="utf-8"?>
<a:theme xmlns:a="http://schemas.openxmlformats.org/drawingml/2006/main" name="FrostyVTI">
  <a:themeElements>
    <a:clrScheme name="AnalogousFromLightSeedRightStep">
      <a:dk1>
        <a:srgbClr val="000000"/>
      </a:dk1>
      <a:lt1>
        <a:srgbClr val="FFFFFF"/>
      </a:lt1>
      <a:dk2>
        <a:srgbClr val="412F24"/>
      </a:dk2>
      <a:lt2>
        <a:srgbClr val="E8E4E2"/>
      </a:lt2>
      <a:accent1>
        <a:srgbClr val="63ABC9"/>
      </a:accent1>
      <a:accent2>
        <a:srgbClr val="6D88CC"/>
      </a:accent2>
      <a:accent3>
        <a:srgbClr val="9187D5"/>
      </a:accent3>
      <a:accent4>
        <a:srgbClr val="A16DCC"/>
      </a:accent4>
      <a:accent5>
        <a:srgbClr val="D287D5"/>
      </a:accent5>
      <a:accent6>
        <a:srgbClr val="CC6DA8"/>
      </a:accent6>
      <a:hlink>
        <a:srgbClr val="A97660"/>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otalTime>1512</TotalTime>
  <Words>395</Words>
  <Application>Microsoft Macintosh PowerPoint</Application>
  <PresentationFormat>Breedbeeld</PresentationFormat>
  <Paragraphs>69</Paragraphs>
  <Slides>7</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Arial</vt:lpstr>
      <vt:lpstr>Avenir Next LT Pro</vt:lpstr>
      <vt:lpstr>Goudy Old Style</vt:lpstr>
      <vt:lpstr>Wingdings</vt:lpstr>
      <vt:lpstr>FrostyVTI</vt:lpstr>
      <vt:lpstr>Samen school maken</vt:lpstr>
      <vt:lpstr>Een mailtje vanuit onmacht</vt:lpstr>
      <vt:lpstr>Ik en de leerling</vt:lpstr>
      <vt:lpstr>Ik en de klas</vt:lpstr>
      <vt:lpstr>PowerPoint-presentatie</vt:lpstr>
      <vt:lpstr>Ik en de school </vt:lpstr>
      <vt:lpstr>Hoe kan je de school ondersteunen?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Samen school maken</dc:title>
  <dc:creator>roef jolien [student]</dc:creator>
  <cp:lastModifiedBy>roef jolien [student]</cp:lastModifiedBy>
  <cp:revision>5</cp:revision>
  <dcterms:created xsi:type="dcterms:W3CDTF">2021-03-15T13:51:27Z</dcterms:created>
  <dcterms:modified xsi:type="dcterms:W3CDTF">2021-03-16T15:03:58Z</dcterms:modified>
</cp:coreProperties>
</file>