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9" r:id="rId12"/>
    <p:sldId id="265" r:id="rId13"/>
    <p:sldId id="267" r:id="rId14"/>
    <p:sldId id="268" r:id="rId15"/>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4"/>
  </p:normalViewPr>
  <p:slideViewPr>
    <p:cSldViewPr snapToGrid="0" snapToObjects="1">
      <p:cViewPr varScale="1">
        <p:scale>
          <a:sx n="106" d="100"/>
          <a:sy n="106"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D28DAC-FA0B-4F22-A0C7-0D659595325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CC8D6DCA-C7CA-4EEC-88EB-DC5965720CE4}">
      <dgm:prSet/>
      <dgm:spPr/>
      <dgm:t>
        <a:bodyPr/>
        <a:lstStyle/>
        <a:p>
          <a:r>
            <a:rPr lang="nl-BE" baseline="0"/>
            <a:t>Voor OV4: 78 voor OV3: 200 </a:t>
          </a:r>
          <a:endParaRPr lang="en-US"/>
        </a:p>
      </dgm:t>
    </dgm:pt>
    <dgm:pt modelId="{B5BBC35F-E455-4CEB-882C-B2B55F3B1E98}" type="parTrans" cxnId="{4A3B8540-6BC9-460A-95E2-162EB42731D8}">
      <dgm:prSet/>
      <dgm:spPr/>
      <dgm:t>
        <a:bodyPr/>
        <a:lstStyle/>
        <a:p>
          <a:endParaRPr lang="en-US"/>
        </a:p>
      </dgm:t>
    </dgm:pt>
    <dgm:pt modelId="{201B03E0-4443-49C4-A724-E273AA25FE8C}" type="sibTrans" cxnId="{4A3B8540-6BC9-460A-95E2-162EB42731D8}">
      <dgm:prSet/>
      <dgm:spPr/>
      <dgm:t>
        <a:bodyPr/>
        <a:lstStyle/>
        <a:p>
          <a:endParaRPr lang="en-US"/>
        </a:p>
      </dgm:t>
    </dgm:pt>
    <dgm:pt modelId="{97D45762-96C9-4EE0-8405-356E124BBA09}">
      <dgm:prSet/>
      <dgm:spPr/>
      <dgm:t>
        <a:bodyPr/>
        <a:lstStyle/>
        <a:p>
          <a:r>
            <a:rPr lang="nl-BE" baseline="0" dirty="0"/>
            <a:t>Waarom? Evenwicht tussen de beide opleidingsvormen (zie verder voor extra toelichting)</a:t>
          </a:r>
          <a:endParaRPr lang="en-US" dirty="0"/>
        </a:p>
      </dgm:t>
    </dgm:pt>
    <dgm:pt modelId="{F2C20730-0E80-42B6-A4EE-5F298966095A}" type="parTrans" cxnId="{256D0437-BE5B-4E7E-BC0B-5132057EDB4D}">
      <dgm:prSet/>
      <dgm:spPr/>
      <dgm:t>
        <a:bodyPr/>
        <a:lstStyle/>
        <a:p>
          <a:endParaRPr lang="en-US"/>
        </a:p>
      </dgm:t>
    </dgm:pt>
    <dgm:pt modelId="{64B2B173-49E1-4823-821B-3731589A515A}" type="sibTrans" cxnId="{256D0437-BE5B-4E7E-BC0B-5132057EDB4D}">
      <dgm:prSet/>
      <dgm:spPr/>
      <dgm:t>
        <a:bodyPr/>
        <a:lstStyle/>
        <a:p>
          <a:endParaRPr lang="en-US"/>
        </a:p>
      </dgm:t>
    </dgm:pt>
    <dgm:pt modelId="{0BB66DD1-9F7A-4796-8610-4B9BD6B2A0F0}">
      <dgm:prSet/>
      <dgm:spPr/>
      <dgm:t>
        <a:bodyPr/>
        <a:lstStyle/>
        <a:p>
          <a:r>
            <a:rPr lang="nl-BE" i="1" baseline="0"/>
            <a:t>Wijziging: ten opzichte van vorige + 2 naar aanleiding van de bespreking</a:t>
          </a:r>
          <a:endParaRPr lang="en-US"/>
        </a:p>
      </dgm:t>
    </dgm:pt>
    <dgm:pt modelId="{6B6AE8E5-BF28-4797-8D5D-787956EA7473}" type="parTrans" cxnId="{4C2900E7-80EB-4832-A5C8-F618586F7E86}">
      <dgm:prSet/>
      <dgm:spPr/>
      <dgm:t>
        <a:bodyPr/>
        <a:lstStyle/>
        <a:p>
          <a:endParaRPr lang="en-US"/>
        </a:p>
      </dgm:t>
    </dgm:pt>
    <dgm:pt modelId="{6A8DE742-3E17-4F56-B53E-34148ECD4EA2}" type="sibTrans" cxnId="{4C2900E7-80EB-4832-A5C8-F618586F7E86}">
      <dgm:prSet/>
      <dgm:spPr/>
      <dgm:t>
        <a:bodyPr/>
        <a:lstStyle/>
        <a:p>
          <a:endParaRPr lang="en-US"/>
        </a:p>
      </dgm:t>
    </dgm:pt>
    <dgm:pt modelId="{947BFA85-76D8-6240-ADFE-7ED2C503FECB}" type="pres">
      <dgm:prSet presAssocID="{BED28DAC-FA0B-4F22-A0C7-0D659595325E}" presName="linear" presStyleCnt="0">
        <dgm:presLayoutVars>
          <dgm:animLvl val="lvl"/>
          <dgm:resizeHandles val="exact"/>
        </dgm:presLayoutVars>
      </dgm:prSet>
      <dgm:spPr/>
    </dgm:pt>
    <dgm:pt modelId="{A50DAC95-5D10-844C-AA78-A64FDFACC3DD}" type="pres">
      <dgm:prSet presAssocID="{CC8D6DCA-C7CA-4EEC-88EB-DC5965720CE4}" presName="parentText" presStyleLbl="node1" presStyleIdx="0" presStyleCnt="3">
        <dgm:presLayoutVars>
          <dgm:chMax val="0"/>
          <dgm:bulletEnabled val="1"/>
        </dgm:presLayoutVars>
      </dgm:prSet>
      <dgm:spPr/>
    </dgm:pt>
    <dgm:pt modelId="{C7B5973F-0B2E-974C-8DC5-52FD868D2621}" type="pres">
      <dgm:prSet presAssocID="{201B03E0-4443-49C4-A724-E273AA25FE8C}" presName="spacer" presStyleCnt="0"/>
      <dgm:spPr/>
    </dgm:pt>
    <dgm:pt modelId="{0D4DBFD7-6E2E-BF45-8091-BA9B764ABF43}" type="pres">
      <dgm:prSet presAssocID="{97D45762-96C9-4EE0-8405-356E124BBA09}" presName="parentText" presStyleLbl="node1" presStyleIdx="1" presStyleCnt="3">
        <dgm:presLayoutVars>
          <dgm:chMax val="0"/>
          <dgm:bulletEnabled val="1"/>
        </dgm:presLayoutVars>
      </dgm:prSet>
      <dgm:spPr/>
    </dgm:pt>
    <dgm:pt modelId="{C8AE35B1-60A3-4148-8CDE-A7D4F7EF74C5}" type="pres">
      <dgm:prSet presAssocID="{64B2B173-49E1-4823-821B-3731589A515A}" presName="spacer" presStyleCnt="0"/>
      <dgm:spPr/>
    </dgm:pt>
    <dgm:pt modelId="{02A337BB-8C5D-6F45-96C9-E4009B62F7F3}" type="pres">
      <dgm:prSet presAssocID="{0BB66DD1-9F7A-4796-8610-4B9BD6B2A0F0}" presName="parentText" presStyleLbl="node1" presStyleIdx="2" presStyleCnt="3">
        <dgm:presLayoutVars>
          <dgm:chMax val="0"/>
          <dgm:bulletEnabled val="1"/>
        </dgm:presLayoutVars>
      </dgm:prSet>
      <dgm:spPr/>
    </dgm:pt>
  </dgm:ptLst>
  <dgm:cxnLst>
    <dgm:cxn modelId="{256D0437-BE5B-4E7E-BC0B-5132057EDB4D}" srcId="{BED28DAC-FA0B-4F22-A0C7-0D659595325E}" destId="{97D45762-96C9-4EE0-8405-356E124BBA09}" srcOrd="1" destOrd="0" parTransId="{F2C20730-0E80-42B6-A4EE-5F298966095A}" sibTransId="{64B2B173-49E1-4823-821B-3731589A515A}"/>
    <dgm:cxn modelId="{4A3B8540-6BC9-460A-95E2-162EB42731D8}" srcId="{BED28DAC-FA0B-4F22-A0C7-0D659595325E}" destId="{CC8D6DCA-C7CA-4EEC-88EB-DC5965720CE4}" srcOrd="0" destOrd="0" parTransId="{B5BBC35F-E455-4CEB-882C-B2B55F3B1E98}" sibTransId="{201B03E0-4443-49C4-A724-E273AA25FE8C}"/>
    <dgm:cxn modelId="{CEF3D54C-3DE1-8D4D-8C74-CC4A0499E052}" type="presOf" srcId="{CC8D6DCA-C7CA-4EEC-88EB-DC5965720CE4}" destId="{A50DAC95-5D10-844C-AA78-A64FDFACC3DD}" srcOrd="0" destOrd="0" presId="urn:microsoft.com/office/officeart/2005/8/layout/vList2"/>
    <dgm:cxn modelId="{8828B388-934B-BD4B-B2DD-588982B4CC94}" type="presOf" srcId="{BED28DAC-FA0B-4F22-A0C7-0D659595325E}" destId="{947BFA85-76D8-6240-ADFE-7ED2C503FECB}" srcOrd="0" destOrd="0" presId="urn:microsoft.com/office/officeart/2005/8/layout/vList2"/>
    <dgm:cxn modelId="{343F9889-76F0-594A-B4A5-D62E7FD2CF97}" type="presOf" srcId="{0BB66DD1-9F7A-4796-8610-4B9BD6B2A0F0}" destId="{02A337BB-8C5D-6F45-96C9-E4009B62F7F3}" srcOrd="0" destOrd="0" presId="urn:microsoft.com/office/officeart/2005/8/layout/vList2"/>
    <dgm:cxn modelId="{7DAD29CA-1101-3F4A-AD40-BF0F8062FABF}" type="presOf" srcId="{97D45762-96C9-4EE0-8405-356E124BBA09}" destId="{0D4DBFD7-6E2E-BF45-8091-BA9B764ABF43}" srcOrd="0" destOrd="0" presId="urn:microsoft.com/office/officeart/2005/8/layout/vList2"/>
    <dgm:cxn modelId="{4C2900E7-80EB-4832-A5C8-F618586F7E86}" srcId="{BED28DAC-FA0B-4F22-A0C7-0D659595325E}" destId="{0BB66DD1-9F7A-4796-8610-4B9BD6B2A0F0}" srcOrd="2" destOrd="0" parTransId="{6B6AE8E5-BF28-4797-8D5D-787956EA7473}" sibTransId="{6A8DE742-3E17-4F56-B53E-34148ECD4EA2}"/>
    <dgm:cxn modelId="{3D26B7EC-C7D4-DA4E-8680-69A3F486E895}" type="presParOf" srcId="{947BFA85-76D8-6240-ADFE-7ED2C503FECB}" destId="{A50DAC95-5D10-844C-AA78-A64FDFACC3DD}" srcOrd="0" destOrd="0" presId="urn:microsoft.com/office/officeart/2005/8/layout/vList2"/>
    <dgm:cxn modelId="{BCF097A6-351D-2549-B1BF-40306F920AB3}" type="presParOf" srcId="{947BFA85-76D8-6240-ADFE-7ED2C503FECB}" destId="{C7B5973F-0B2E-974C-8DC5-52FD868D2621}" srcOrd="1" destOrd="0" presId="urn:microsoft.com/office/officeart/2005/8/layout/vList2"/>
    <dgm:cxn modelId="{32A85087-4F45-1F48-A032-4119C4CD0841}" type="presParOf" srcId="{947BFA85-76D8-6240-ADFE-7ED2C503FECB}" destId="{0D4DBFD7-6E2E-BF45-8091-BA9B764ABF43}" srcOrd="2" destOrd="0" presId="urn:microsoft.com/office/officeart/2005/8/layout/vList2"/>
    <dgm:cxn modelId="{955AA75D-4A9A-D14D-833E-EFCA9159D284}" type="presParOf" srcId="{947BFA85-76D8-6240-ADFE-7ED2C503FECB}" destId="{C8AE35B1-60A3-4148-8CDE-A7D4F7EF74C5}" srcOrd="3" destOrd="0" presId="urn:microsoft.com/office/officeart/2005/8/layout/vList2"/>
    <dgm:cxn modelId="{4436AAC2-491C-934C-B15C-15A8D1EF7B1E}" type="presParOf" srcId="{947BFA85-76D8-6240-ADFE-7ED2C503FECB}" destId="{02A337BB-8C5D-6F45-96C9-E4009B62F7F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E344AB-D68D-43EB-A498-0B17EDD7136A}"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AFB98BFC-96B6-4FA0-95CF-41E15E4DA1D2}">
      <dgm:prSet/>
      <dgm:spPr/>
      <dgm:t>
        <a:bodyPr/>
        <a:lstStyle/>
        <a:p>
          <a:r>
            <a:rPr lang="nl-BE" baseline="0"/>
            <a:t>Per pedagogische eenheid: </a:t>
          </a:r>
          <a:endParaRPr lang="en-US"/>
        </a:p>
      </dgm:t>
    </dgm:pt>
    <dgm:pt modelId="{C4B666D7-E471-444A-8CD9-1DA3407515FD}" type="parTrans" cxnId="{AB3E4F75-FF1D-4E41-837B-97CB0FABAA35}">
      <dgm:prSet/>
      <dgm:spPr/>
      <dgm:t>
        <a:bodyPr/>
        <a:lstStyle/>
        <a:p>
          <a:endParaRPr lang="en-US"/>
        </a:p>
      </dgm:t>
    </dgm:pt>
    <dgm:pt modelId="{27130432-1440-4F22-A6A2-EB0E7B1CF2C3}" type="sibTrans" cxnId="{AB3E4F75-FF1D-4E41-837B-97CB0FABAA35}">
      <dgm:prSet/>
      <dgm:spPr/>
      <dgm:t>
        <a:bodyPr/>
        <a:lstStyle/>
        <a:p>
          <a:endParaRPr lang="en-US"/>
        </a:p>
      </dgm:t>
    </dgm:pt>
    <dgm:pt modelId="{91DD798D-FC18-4769-BCD8-95D0B9A12F30}">
      <dgm:prSet/>
      <dgm:spPr/>
      <dgm:t>
        <a:bodyPr/>
        <a:lstStyle/>
        <a:p>
          <a:r>
            <a:rPr lang="nl-BE" baseline="0"/>
            <a:t>max. 2 leerlingen type 3 per pedagogische eenheid </a:t>
          </a:r>
          <a:endParaRPr lang="en-US"/>
        </a:p>
      </dgm:t>
    </dgm:pt>
    <dgm:pt modelId="{C852F391-EBC6-4CFA-B377-C06F386E119B}" type="parTrans" cxnId="{76154353-B810-40D4-BC8D-089E7C6D3587}">
      <dgm:prSet/>
      <dgm:spPr/>
      <dgm:t>
        <a:bodyPr/>
        <a:lstStyle/>
        <a:p>
          <a:endParaRPr lang="en-US"/>
        </a:p>
      </dgm:t>
    </dgm:pt>
    <dgm:pt modelId="{B3D23410-4FEE-464D-BF0E-AD42C58CF77E}" type="sibTrans" cxnId="{76154353-B810-40D4-BC8D-089E7C6D3587}">
      <dgm:prSet/>
      <dgm:spPr/>
      <dgm:t>
        <a:bodyPr/>
        <a:lstStyle/>
        <a:p>
          <a:endParaRPr lang="en-US"/>
        </a:p>
      </dgm:t>
    </dgm:pt>
    <dgm:pt modelId="{BFA1D4E1-1EC4-49D3-9883-81B67BD16912}">
      <dgm:prSet/>
      <dgm:spPr/>
      <dgm:t>
        <a:bodyPr/>
        <a:lstStyle/>
        <a:p>
          <a:r>
            <a:rPr lang="nl-BE" baseline="0"/>
            <a:t>Max. 12 leerlingen in OV3 per pedagogische eenheid</a:t>
          </a:r>
          <a:endParaRPr lang="en-US"/>
        </a:p>
      </dgm:t>
    </dgm:pt>
    <dgm:pt modelId="{2ADE0373-2197-484A-B316-85F2D8279CC4}" type="parTrans" cxnId="{51395E7F-6678-4608-9F1E-3A73F1864CA7}">
      <dgm:prSet/>
      <dgm:spPr/>
      <dgm:t>
        <a:bodyPr/>
        <a:lstStyle/>
        <a:p>
          <a:endParaRPr lang="en-US"/>
        </a:p>
      </dgm:t>
    </dgm:pt>
    <dgm:pt modelId="{6088B338-AC3D-4142-9217-D8CAD832EB6B}" type="sibTrans" cxnId="{51395E7F-6678-4608-9F1E-3A73F1864CA7}">
      <dgm:prSet/>
      <dgm:spPr/>
      <dgm:t>
        <a:bodyPr/>
        <a:lstStyle/>
        <a:p>
          <a:endParaRPr lang="en-US"/>
        </a:p>
      </dgm:t>
    </dgm:pt>
    <dgm:pt modelId="{9E0EE562-D3B5-4AA5-A691-ACB2689557CF}">
      <dgm:prSet/>
      <dgm:spPr/>
      <dgm:t>
        <a:bodyPr/>
        <a:lstStyle/>
        <a:p>
          <a:r>
            <a:rPr lang="nl-BE" baseline="0"/>
            <a:t>Max. 8 leerlingen in OV4 A-stroom per pedagogische eenheid</a:t>
          </a:r>
          <a:endParaRPr lang="en-US"/>
        </a:p>
      </dgm:t>
    </dgm:pt>
    <dgm:pt modelId="{EDCA23FE-F50B-47DB-ACED-79431258AD8C}" type="parTrans" cxnId="{F3338BDB-29EA-48D8-A8BF-46F1C9761BDF}">
      <dgm:prSet/>
      <dgm:spPr/>
      <dgm:t>
        <a:bodyPr/>
        <a:lstStyle/>
        <a:p>
          <a:endParaRPr lang="en-US"/>
        </a:p>
      </dgm:t>
    </dgm:pt>
    <dgm:pt modelId="{4588D9F8-F7CF-4399-B4D9-EAEF6114622E}" type="sibTrans" cxnId="{F3338BDB-29EA-48D8-A8BF-46F1C9761BDF}">
      <dgm:prSet/>
      <dgm:spPr/>
      <dgm:t>
        <a:bodyPr/>
        <a:lstStyle/>
        <a:p>
          <a:endParaRPr lang="en-US"/>
        </a:p>
      </dgm:t>
    </dgm:pt>
    <dgm:pt modelId="{1DEC6BF8-9145-4DE1-93D3-1FF4CF9C9386}">
      <dgm:prSet/>
      <dgm:spPr/>
      <dgm:t>
        <a:bodyPr/>
        <a:lstStyle/>
        <a:p>
          <a:r>
            <a:rPr lang="nl-BE" baseline="0"/>
            <a:t>Max. 6 leerlingen in OV4 B-stroom per pedagogische eenheid in de tweede/derde graad 8 leerlingen per pedagogische eenheid </a:t>
          </a:r>
          <a:endParaRPr lang="en-US"/>
        </a:p>
      </dgm:t>
    </dgm:pt>
    <dgm:pt modelId="{41DF06E7-E1CF-4550-914C-CBE83FBF2BAA}" type="parTrans" cxnId="{F8BCC8F9-6BD7-4167-899C-7EB5A804C003}">
      <dgm:prSet/>
      <dgm:spPr/>
      <dgm:t>
        <a:bodyPr/>
        <a:lstStyle/>
        <a:p>
          <a:endParaRPr lang="en-US"/>
        </a:p>
      </dgm:t>
    </dgm:pt>
    <dgm:pt modelId="{820E3C7A-0B8F-4426-BF87-F5BCE9DDDBFE}" type="sibTrans" cxnId="{F8BCC8F9-6BD7-4167-899C-7EB5A804C003}">
      <dgm:prSet/>
      <dgm:spPr/>
      <dgm:t>
        <a:bodyPr/>
        <a:lstStyle/>
        <a:p>
          <a:endParaRPr lang="en-US"/>
        </a:p>
      </dgm:t>
    </dgm:pt>
    <dgm:pt modelId="{4E8D68C5-2729-B640-9E05-AC111DCC06B6}" type="pres">
      <dgm:prSet presAssocID="{E7E344AB-D68D-43EB-A498-0B17EDD7136A}" presName="outerComposite" presStyleCnt="0">
        <dgm:presLayoutVars>
          <dgm:chMax val="5"/>
          <dgm:dir/>
          <dgm:resizeHandles val="exact"/>
        </dgm:presLayoutVars>
      </dgm:prSet>
      <dgm:spPr/>
    </dgm:pt>
    <dgm:pt modelId="{B1B99D66-FA41-2B44-9C33-33486B1C0915}" type="pres">
      <dgm:prSet presAssocID="{E7E344AB-D68D-43EB-A498-0B17EDD7136A}" presName="dummyMaxCanvas" presStyleCnt="0">
        <dgm:presLayoutVars/>
      </dgm:prSet>
      <dgm:spPr/>
    </dgm:pt>
    <dgm:pt modelId="{DD15F782-A715-684F-B382-457ED36EC033}" type="pres">
      <dgm:prSet presAssocID="{E7E344AB-D68D-43EB-A498-0B17EDD7136A}" presName="OneNode_1" presStyleLbl="node1" presStyleIdx="0" presStyleCnt="1">
        <dgm:presLayoutVars>
          <dgm:bulletEnabled val="1"/>
        </dgm:presLayoutVars>
      </dgm:prSet>
      <dgm:spPr/>
    </dgm:pt>
  </dgm:ptLst>
  <dgm:cxnLst>
    <dgm:cxn modelId="{F7E95D0D-1326-E74F-890C-AADF24416012}" type="presOf" srcId="{AFB98BFC-96B6-4FA0-95CF-41E15E4DA1D2}" destId="{DD15F782-A715-684F-B382-457ED36EC033}" srcOrd="0" destOrd="0" presId="urn:microsoft.com/office/officeart/2005/8/layout/vProcess5"/>
    <dgm:cxn modelId="{6EC1BA13-E2F0-6D40-96F1-A830A3896093}" type="presOf" srcId="{91DD798D-FC18-4769-BCD8-95D0B9A12F30}" destId="{DD15F782-A715-684F-B382-457ED36EC033}" srcOrd="0" destOrd="1" presId="urn:microsoft.com/office/officeart/2005/8/layout/vProcess5"/>
    <dgm:cxn modelId="{76154353-B810-40D4-BC8D-089E7C6D3587}" srcId="{AFB98BFC-96B6-4FA0-95CF-41E15E4DA1D2}" destId="{91DD798D-FC18-4769-BCD8-95D0B9A12F30}" srcOrd="0" destOrd="0" parTransId="{C852F391-EBC6-4CFA-B377-C06F386E119B}" sibTransId="{B3D23410-4FEE-464D-BF0E-AD42C58CF77E}"/>
    <dgm:cxn modelId="{AB3E4F75-FF1D-4E41-837B-97CB0FABAA35}" srcId="{E7E344AB-D68D-43EB-A498-0B17EDD7136A}" destId="{AFB98BFC-96B6-4FA0-95CF-41E15E4DA1D2}" srcOrd="0" destOrd="0" parTransId="{C4B666D7-E471-444A-8CD9-1DA3407515FD}" sibTransId="{27130432-1440-4F22-A6A2-EB0E7B1CF2C3}"/>
    <dgm:cxn modelId="{51395E7F-6678-4608-9F1E-3A73F1864CA7}" srcId="{AFB98BFC-96B6-4FA0-95CF-41E15E4DA1D2}" destId="{BFA1D4E1-1EC4-49D3-9883-81B67BD16912}" srcOrd="1" destOrd="0" parTransId="{2ADE0373-2197-484A-B316-85F2D8279CC4}" sibTransId="{6088B338-AC3D-4142-9217-D8CAD832EB6B}"/>
    <dgm:cxn modelId="{5C596B96-15D8-1840-95A2-DA29EF7D77E5}" type="presOf" srcId="{BFA1D4E1-1EC4-49D3-9883-81B67BD16912}" destId="{DD15F782-A715-684F-B382-457ED36EC033}" srcOrd="0" destOrd="2" presId="urn:microsoft.com/office/officeart/2005/8/layout/vProcess5"/>
    <dgm:cxn modelId="{9550E7B8-188C-F847-9DA1-CD8F6BD9716E}" type="presOf" srcId="{9E0EE562-D3B5-4AA5-A691-ACB2689557CF}" destId="{DD15F782-A715-684F-B382-457ED36EC033}" srcOrd="0" destOrd="3" presId="urn:microsoft.com/office/officeart/2005/8/layout/vProcess5"/>
    <dgm:cxn modelId="{55BC75C0-7CC5-0843-8819-E5088028F144}" type="presOf" srcId="{1DEC6BF8-9145-4DE1-93D3-1FF4CF9C9386}" destId="{DD15F782-A715-684F-B382-457ED36EC033}" srcOrd="0" destOrd="4" presId="urn:microsoft.com/office/officeart/2005/8/layout/vProcess5"/>
    <dgm:cxn modelId="{F3338BDB-29EA-48D8-A8BF-46F1C9761BDF}" srcId="{AFB98BFC-96B6-4FA0-95CF-41E15E4DA1D2}" destId="{9E0EE562-D3B5-4AA5-A691-ACB2689557CF}" srcOrd="2" destOrd="0" parTransId="{EDCA23FE-F50B-47DB-ACED-79431258AD8C}" sibTransId="{4588D9F8-F7CF-4399-B4D9-EAEF6114622E}"/>
    <dgm:cxn modelId="{B18358F6-8DBA-174D-89E2-276CD4A5FA0B}" type="presOf" srcId="{E7E344AB-D68D-43EB-A498-0B17EDD7136A}" destId="{4E8D68C5-2729-B640-9E05-AC111DCC06B6}" srcOrd="0" destOrd="0" presId="urn:microsoft.com/office/officeart/2005/8/layout/vProcess5"/>
    <dgm:cxn modelId="{F8BCC8F9-6BD7-4167-899C-7EB5A804C003}" srcId="{AFB98BFC-96B6-4FA0-95CF-41E15E4DA1D2}" destId="{1DEC6BF8-9145-4DE1-93D3-1FF4CF9C9386}" srcOrd="3" destOrd="0" parTransId="{41DF06E7-E1CF-4550-914C-CBE83FBF2BAA}" sibTransId="{820E3C7A-0B8F-4426-BF87-F5BCE9DDDBFE}"/>
    <dgm:cxn modelId="{689D7222-AD06-F44B-8A34-6C498028C832}" type="presParOf" srcId="{4E8D68C5-2729-B640-9E05-AC111DCC06B6}" destId="{B1B99D66-FA41-2B44-9C33-33486B1C0915}" srcOrd="0" destOrd="0" presId="urn:microsoft.com/office/officeart/2005/8/layout/vProcess5"/>
    <dgm:cxn modelId="{7B3F019B-DFD9-4D42-AF15-D82AFD2D3D0C}" type="presParOf" srcId="{4E8D68C5-2729-B640-9E05-AC111DCC06B6}" destId="{DD15F782-A715-684F-B382-457ED36EC033}" srcOrd="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DAC95-5D10-844C-AA78-A64FDFACC3DD}">
      <dsp:nvSpPr>
        <dsp:cNvPr id="0" name=""/>
        <dsp:cNvSpPr/>
      </dsp:nvSpPr>
      <dsp:spPr>
        <a:xfrm>
          <a:off x="0" y="160908"/>
          <a:ext cx="5816750" cy="168830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nl-BE" sz="3200" kern="1200" baseline="0"/>
            <a:t>Voor OV4: 78 voor OV3: 200 </a:t>
          </a:r>
          <a:endParaRPr lang="en-US" sz="3200" kern="1200"/>
        </a:p>
      </dsp:txBody>
      <dsp:txXfrm>
        <a:off x="82416" y="243324"/>
        <a:ext cx="5651918" cy="1523477"/>
      </dsp:txXfrm>
    </dsp:sp>
    <dsp:sp modelId="{0D4DBFD7-6E2E-BF45-8091-BA9B764ABF43}">
      <dsp:nvSpPr>
        <dsp:cNvPr id="0" name=""/>
        <dsp:cNvSpPr/>
      </dsp:nvSpPr>
      <dsp:spPr>
        <a:xfrm>
          <a:off x="0" y="1941378"/>
          <a:ext cx="5816750" cy="1688309"/>
        </a:xfrm>
        <a:prstGeom prst="roundRect">
          <a:avLst/>
        </a:prstGeom>
        <a:solidFill>
          <a:schemeClr val="accent2">
            <a:hueOff val="-732214"/>
            <a:satOff val="-209"/>
            <a:lumOff val="35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nl-BE" sz="3200" kern="1200" baseline="0" dirty="0"/>
            <a:t>Waarom? Evenwicht tussen de beide opleidingsvormen (zie verder voor extra toelichting)</a:t>
          </a:r>
          <a:endParaRPr lang="en-US" sz="3200" kern="1200" dirty="0"/>
        </a:p>
      </dsp:txBody>
      <dsp:txXfrm>
        <a:off x="82416" y="2023794"/>
        <a:ext cx="5651918" cy="1523477"/>
      </dsp:txXfrm>
    </dsp:sp>
    <dsp:sp modelId="{02A337BB-8C5D-6F45-96C9-E4009B62F7F3}">
      <dsp:nvSpPr>
        <dsp:cNvPr id="0" name=""/>
        <dsp:cNvSpPr/>
      </dsp:nvSpPr>
      <dsp:spPr>
        <a:xfrm>
          <a:off x="0" y="3721848"/>
          <a:ext cx="5816750" cy="1688309"/>
        </a:xfrm>
        <a:prstGeom prst="roundRect">
          <a:avLst/>
        </a:prstGeom>
        <a:solidFill>
          <a:schemeClr val="accent2">
            <a:hueOff val="-1464428"/>
            <a:satOff val="-418"/>
            <a:lumOff val="70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nl-BE" sz="3200" i="1" kern="1200" baseline="0"/>
            <a:t>Wijziging: ten opzichte van vorige + 2 naar aanleiding van de bespreking</a:t>
          </a:r>
          <a:endParaRPr lang="en-US" sz="3200" kern="1200"/>
        </a:p>
      </dsp:txBody>
      <dsp:txXfrm>
        <a:off x="82416" y="3804264"/>
        <a:ext cx="5651918" cy="15234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15F782-A715-684F-B382-457ED36EC033}">
      <dsp:nvSpPr>
        <dsp:cNvPr id="0" name=""/>
        <dsp:cNvSpPr/>
      </dsp:nvSpPr>
      <dsp:spPr>
        <a:xfrm>
          <a:off x="0" y="1395076"/>
          <a:ext cx="4490447" cy="279015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nl-BE" sz="2100" kern="1200" baseline="0"/>
            <a:t>Per pedagogische eenheid: </a:t>
          </a:r>
          <a:endParaRPr lang="en-US" sz="2100" kern="1200"/>
        </a:p>
        <a:p>
          <a:pPr marL="171450" lvl="1" indent="-171450" algn="l" defTabSz="711200">
            <a:lnSpc>
              <a:spcPct val="90000"/>
            </a:lnSpc>
            <a:spcBef>
              <a:spcPct val="0"/>
            </a:spcBef>
            <a:spcAft>
              <a:spcPct val="15000"/>
            </a:spcAft>
            <a:buChar char="•"/>
          </a:pPr>
          <a:r>
            <a:rPr lang="nl-BE" sz="1600" kern="1200" baseline="0"/>
            <a:t>max. 2 leerlingen type 3 per pedagogische eenheid </a:t>
          </a:r>
          <a:endParaRPr lang="en-US" sz="1600" kern="1200"/>
        </a:p>
        <a:p>
          <a:pPr marL="171450" lvl="1" indent="-171450" algn="l" defTabSz="711200">
            <a:lnSpc>
              <a:spcPct val="90000"/>
            </a:lnSpc>
            <a:spcBef>
              <a:spcPct val="0"/>
            </a:spcBef>
            <a:spcAft>
              <a:spcPct val="15000"/>
            </a:spcAft>
            <a:buChar char="•"/>
          </a:pPr>
          <a:r>
            <a:rPr lang="nl-BE" sz="1600" kern="1200" baseline="0"/>
            <a:t>Max. 12 leerlingen in OV3 per pedagogische eenheid</a:t>
          </a:r>
          <a:endParaRPr lang="en-US" sz="1600" kern="1200"/>
        </a:p>
        <a:p>
          <a:pPr marL="171450" lvl="1" indent="-171450" algn="l" defTabSz="711200">
            <a:lnSpc>
              <a:spcPct val="90000"/>
            </a:lnSpc>
            <a:spcBef>
              <a:spcPct val="0"/>
            </a:spcBef>
            <a:spcAft>
              <a:spcPct val="15000"/>
            </a:spcAft>
            <a:buChar char="•"/>
          </a:pPr>
          <a:r>
            <a:rPr lang="nl-BE" sz="1600" kern="1200" baseline="0"/>
            <a:t>Max. 8 leerlingen in OV4 A-stroom per pedagogische eenheid</a:t>
          </a:r>
          <a:endParaRPr lang="en-US" sz="1600" kern="1200"/>
        </a:p>
        <a:p>
          <a:pPr marL="171450" lvl="1" indent="-171450" algn="l" defTabSz="711200">
            <a:lnSpc>
              <a:spcPct val="90000"/>
            </a:lnSpc>
            <a:spcBef>
              <a:spcPct val="0"/>
            </a:spcBef>
            <a:spcAft>
              <a:spcPct val="15000"/>
            </a:spcAft>
            <a:buChar char="•"/>
          </a:pPr>
          <a:r>
            <a:rPr lang="nl-BE" sz="1600" kern="1200" baseline="0"/>
            <a:t>Max. 6 leerlingen in OV4 B-stroom per pedagogische eenheid in de tweede/derde graad 8 leerlingen per pedagogische eenheid </a:t>
          </a:r>
          <a:endParaRPr lang="en-US" sz="1600" kern="1200"/>
        </a:p>
      </dsp:txBody>
      <dsp:txXfrm>
        <a:off x="81721" y="1476797"/>
        <a:ext cx="4327005" cy="26267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2/17/22</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312327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3922602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2/17/22</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2661462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478823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384976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214920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4478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746032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487174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4102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2/17/22</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‹nr.›</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1960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2/17/22</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‹nr.›</a:t>
            </a:fld>
            <a:endParaRPr lang="en-US" dirty="0"/>
          </a:p>
        </p:txBody>
      </p:sp>
    </p:spTree>
    <p:extLst>
      <p:ext uri="{BB962C8B-B14F-4D97-AF65-F5344CB8AC3E}">
        <p14:creationId xmlns:p14="http://schemas.microsoft.com/office/powerpoint/2010/main" val="163155596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Eén in een menigte">
            <a:extLst>
              <a:ext uri="{FF2B5EF4-FFF2-40B4-BE49-F238E27FC236}">
                <a16:creationId xmlns:a16="http://schemas.microsoft.com/office/drawing/2014/main" id="{F5AAEF91-44F4-4045-8AEB-7B76E8A0C21D}"/>
              </a:ext>
            </a:extLst>
          </p:cNvPr>
          <p:cNvPicPr>
            <a:picLocks noChangeAspect="1"/>
          </p:cNvPicPr>
          <p:nvPr/>
        </p:nvPicPr>
        <p:blipFill rotWithShape="1">
          <a:blip r:embed="rId2"/>
          <a:srcRect t="7734" b="17267"/>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52F9B1C2-7D20-4F91-A660-197C98B9A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39445"/>
            <a:ext cx="6114985" cy="2298326"/>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DD506B2-45D8-F444-B63F-0E997A1F16E2}"/>
              </a:ext>
            </a:extLst>
          </p:cNvPr>
          <p:cNvSpPr>
            <a:spLocks noGrp="1"/>
          </p:cNvSpPr>
          <p:nvPr>
            <p:ph type="ctrTitle"/>
          </p:nvPr>
        </p:nvSpPr>
        <p:spPr>
          <a:xfrm>
            <a:off x="960119" y="2100845"/>
            <a:ext cx="4670234" cy="1975527"/>
          </a:xfrm>
        </p:spPr>
        <p:txBody>
          <a:bodyPr anchor="ctr">
            <a:normAutofit/>
          </a:bodyPr>
          <a:lstStyle/>
          <a:p>
            <a:pPr algn="l"/>
            <a:r>
              <a:rPr lang="nl-BE" sz="3600"/>
              <a:t>Capaciteitsbepaling </a:t>
            </a:r>
          </a:p>
        </p:txBody>
      </p:sp>
      <p:sp>
        <p:nvSpPr>
          <p:cNvPr id="13" name="Rectangle 12">
            <a:extLst>
              <a:ext uri="{FF2B5EF4-FFF2-40B4-BE49-F238E27FC236}">
                <a16:creationId xmlns:a16="http://schemas.microsoft.com/office/drawing/2014/main" id="{A89C4E6E-ECA4-40E5-A54E-13E92B678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237771"/>
            <a:ext cx="6114982" cy="809351"/>
          </a:xfrm>
          <a:prstGeom prst="rect">
            <a:avLst/>
          </a:prstGeom>
          <a:solidFill>
            <a:schemeClr val="tx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ndertitel 2">
            <a:extLst>
              <a:ext uri="{FF2B5EF4-FFF2-40B4-BE49-F238E27FC236}">
                <a16:creationId xmlns:a16="http://schemas.microsoft.com/office/drawing/2014/main" id="{36ACE313-86BD-2148-8D09-187F5F724C1E}"/>
              </a:ext>
            </a:extLst>
          </p:cNvPr>
          <p:cNvSpPr>
            <a:spLocks noGrp="1"/>
          </p:cNvSpPr>
          <p:nvPr>
            <p:ph type="subTitle" idx="1"/>
          </p:nvPr>
        </p:nvSpPr>
        <p:spPr>
          <a:xfrm>
            <a:off x="960119" y="4372379"/>
            <a:ext cx="4670233" cy="540135"/>
          </a:xfrm>
        </p:spPr>
        <p:txBody>
          <a:bodyPr anchor="ctr">
            <a:normAutofit/>
          </a:bodyPr>
          <a:lstStyle/>
          <a:p>
            <a:pPr algn="l">
              <a:lnSpc>
                <a:spcPct val="91000"/>
              </a:lnSpc>
            </a:pPr>
            <a:r>
              <a:rPr lang="nl-BE" sz="1800" dirty="0"/>
              <a:t>Richtpunt campus Buggenhout 2022-2023</a:t>
            </a:r>
          </a:p>
        </p:txBody>
      </p:sp>
    </p:spTree>
    <p:extLst>
      <p:ext uri="{BB962C8B-B14F-4D97-AF65-F5344CB8AC3E}">
        <p14:creationId xmlns:p14="http://schemas.microsoft.com/office/powerpoint/2010/main" val="3294477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6CDCF-711C-E649-A8E6-0CB965B7BE34}"/>
              </a:ext>
            </a:extLst>
          </p:cNvPr>
          <p:cNvSpPr>
            <a:spLocks noGrp="1"/>
          </p:cNvSpPr>
          <p:nvPr>
            <p:ph type="title"/>
          </p:nvPr>
        </p:nvSpPr>
        <p:spPr/>
        <p:txBody>
          <a:bodyPr>
            <a:normAutofit fontScale="90000"/>
          </a:bodyPr>
          <a:lstStyle/>
          <a:p>
            <a:r>
              <a:rPr lang="nl-BE" dirty="0"/>
              <a:t>Niveau van pedagogische eenheid </a:t>
            </a:r>
          </a:p>
        </p:txBody>
      </p:sp>
      <p:sp>
        <p:nvSpPr>
          <p:cNvPr id="3" name="Tijdelijke aanduiding voor inhoud 2">
            <a:extLst>
              <a:ext uri="{FF2B5EF4-FFF2-40B4-BE49-F238E27FC236}">
                <a16:creationId xmlns:a16="http://schemas.microsoft.com/office/drawing/2014/main" id="{C9A033D6-3CB5-3647-AC8E-9D18FC3D77A6}"/>
              </a:ext>
            </a:extLst>
          </p:cNvPr>
          <p:cNvSpPr>
            <a:spLocks noGrp="1"/>
          </p:cNvSpPr>
          <p:nvPr>
            <p:ph idx="1"/>
          </p:nvPr>
        </p:nvSpPr>
        <p:spPr/>
        <p:txBody>
          <a:bodyPr>
            <a:normAutofit fontScale="62500" lnSpcReduction="20000"/>
          </a:bodyPr>
          <a:lstStyle/>
          <a:p>
            <a:r>
              <a:rPr lang="nl-BE" dirty="0"/>
              <a:t>Binnen OV4 merken we op dat we nog zoekende zijn naar wat precies nodig is. We merken dat leerlingen meer nabijheid en meer ondersteuning nodig hebben. Er is meer overleg (tussen personeelsleden en tussen leerlingen) nodig om tot iets te komen en de leerlingen tot leren te brengen. Dit betekent dat we de capaciteit vanuit OV3 op dit gebied niet zomaar kunnen doortrekken. </a:t>
            </a:r>
          </a:p>
          <a:p>
            <a:r>
              <a:rPr lang="nl-BE" dirty="0"/>
              <a:t>We willen kunnen werken vanuit een TEACCH aanpak (binnen de huidige lokalen en de huidige keuze). (TEACCH (aanleer/werkhoek)/ eigen kast met gestructureerde mappen met schoolgebonden kleuren etc). </a:t>
            </a:r>
          </a:p>
          <a:p>
            <a:r>
              <a:rPr lang="nl-BE" dirty="0"/>
              <a:t>Op basis van bovenstaande argumenten is het noodzakelijk om de capaciteit op 6 vast te leggen. </a:t>
            </a:r>
          </a:p>
          <a:p>
            <a:r>
              <a:rPr lang="nl-BE" dirty="0"/>
              <a:t>In de A-stroom waar we toch opleiden naar vervolgonderwijs leggen we de lat anders. We werken minder vanuit de TEACCH, maar vanuit andere werkvormen (wel nog steeds met veel individueel werk). Hier bieden we de studybuddy’s aan. Op basis van bovenstaande aanpak, denken we dat 8 leerlingen haalbaar is. Het spreekt voor zich dat dit nog verder moet geëvalueerd worden.</a:t>
            </a:r>
          </a:p>
          <a:p>
            <a:r>
              <a:rPr lang="nl-BE" dirty="0"/>
              <a:t>In de tweede en derde graad B-stroom hebben leerlingen een keuze kunnen maken en komen ze in grotere ateliers terecht. Dit betekent dat we de capaciteit kunnen verhogen van de pedagogische eenheid. Op deze manier bereiden we de leerlingen voor op de maatschappij.</a:t>
            </a:r>
          </a:p>
        </p:txBody>
      </p:sp>
    </p:spTree>
    <p:extLst>
      <p:ext uri="{BB962C8B-B14F-4D97-AF65-F5344CB8AC3E}">
        <p14:creationId xmlns:p14="http://schemas.microsoft.com/office/powerpoint/2010/main" val="1566838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2B29F5-B525-984A-B470-2BBC29ADF0DF}"/>
              </a:ext>
            </a:extLst>
          </p:cNvPr>
          <p:cNvSpPr>
            <a:spLocks noGrp="1"/>
          </p:cNvSpPr>
          <p:nvPr>
            <p:ph type="title"/>
          </p:nvPr>
        </p:nvSpPr>
        <p:spPr/>
        <p:txBody>
          <a:bodyPr/>
          <a:lstStyle/>
          <a:p>
            <a:r>
              <a:rPr lang="nl-BE" dirty="0"/>
              <a:t>Pedagogische eenheid</a:t>
            </a:r>
          </a:p>
        </p:txBody>
      </p:sp>
      <p:sp>
        <p:nvSpPr>
          <p:cNvPr id="3" name="Tijdelijke aanduiding voor inhoud 2">
            <a:extLst>
              <a:ext uri="{FF2B5EF4-FFF2-40B4-BE49-F238E27FC236}">
                <a16:creationId xmlns:a16="http://schemas.microsoft.com/office/drawing/2014/main" id="{E1264AEA-5857-CE4D-A3C3-F6A0376C22FA}"/>
              </a:ext>
            </a:extLst>
          </p:cNvPr>
          <p:cNvSpPr>
            <a:spLocks noGrp="1"/>
          </p:cNvSpPr>
          <p:nvPr>
            <p:ph idx="1"/>
          </p:nvPr>
        </p:nvSpPr>
        <p:spPr/>
        <p:txBody>
          <a:bodyPr>
            <a:normAutofit fontScale="77500" lnSpcReduction="20000"/>
          </a:bodyPr>
          <a:lstStyle/>
          <a:p>
            <a:r>
              <a:rPr lang="nl-BE" dirty="0"/>
              <a:t>De leerlingen worden samengezet naargelang mogelijkheden binnen de vakken en volgens het wettelijke kader. </a:t>
            </a:r>
          </a:p>
          <a:p>
            <a:r>
              <a:rPr lang="nl-BE" dirty="0"/>
              <a:t>Voor de praktijkvakken zetten we klassen vanuit de opleidingsfase samen indien nodig tot maximum 12 leerlingen. Voor GASV gaan we groepen samenstellen. Meestal combineren we binnen de harde sector en binnen de zachte sector en houden we rekening met de leerlingkenmerken. </a:t>
            </a:r>
          </a:p>
          <a:p>
            <a:r>
              <a:rPr lang="nl-BE" dirty="0"/>
              <a:t>We houden hiervoor zowel rekening met het inhoudelijke luik als met de voorziene middelen. </a:t>
            </a:r>
          </a:p>
          <a:p>
            <a:r>
              <a:rPr lang="nl-BE" dirty="0"/>
              <a:t>Voor levensbeschouwing hangt het af van de keuzes en zijn andere samenstellingen nodig. Ook hier optimaliseren we personeelsmiddelen en het inhoudelijke kader.</a:t>
            </a:r>
          </a:p>
        </p:txBody>
      </p:sp>
    </p:spTree>
    <p:extLst>
      <p:ext uri="{BB962C8B-B14F-4D97-AF65-F5344CB8AC3E}">
        <p14:creationId xmlns:p14="http://schemas.microsoft.com/office/powerpoint/2010/main" val="1698935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447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02B0BD9-4DFC-8740-983F-5C52E6D7B89A}"/>
              </a:ext>
            </a:extLst>
          </p:cNvPr>
          <p:cNvSpPr>
            <a:spLocks noGrp="1"/>
          </p:cNvSpPr>
          <p:nvPr>
            <p:ph type="title"/>
          </p:nvPr>
        </p:nvSpPr>
        <p:spPr>
          <a:xfrm>
            <a:off x="960120" y="643467"/>
            <a:ext cx="4628638" cy="5571066"/>
          </a:xfrm>
        </p:spPr>
        <p:txBody>
          <a:bodyPr>
            <a:normAutofit/>
          </a:bodyPr>
          <a:lstStyle/>
          <a:p>
            <a:r>
              <a:rPr lang="nl-BE" sz="5100"/>
              <a:t>Besluit pedagogische eenheid</a:t>
            </a:r>
          </a:p>
        </p:txBody>
      </p:sp>
      <p:graphicFrame>
        <p:nvGraphicFramePr>
          <p:cNvPr id="15" name="Tijdelijke aanduiding voor inhoud 2">
            <a:extLst>
              <a:ext uri="{FF2B5EF4-FFF2-40B4-BE49-F238E27FC236}">
                <a16:creationId xmlns:a16="http://schemas.microsoft.com/office/drawing/2014/main" id="{63E4C272-234D-4643-8968-03BF513AC852}"/>
              </a:ext>
            </a:extLst>
          </p:cNvPr>
          <p:cNvGraphicFramePr>
            <a:graphicFrameLocks noGrp="1"/>
          </p:cNvGraphicFramePr>
          <p:nvPr>
            <p:ph idx="1"/>
            <p:extLst>
              <p:ext uri="{D42A27DB-BD31-4B8C-83A1-F6EECF244321}">
                <p14:modId xmlns:p14="http://schemas.microsoft.com/office/powerpoint/2010/main" val="2954293044"/>
              </p:ext>
            </p:extLst>
          </p:nvPr>
        </p:nvGraphicFramePr>
        <p:xfrm>
          <a:off x="6737940" y="643467"/>
          <a:ext cx="4490447" cy="5580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0161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F126D2-98BA-0A43-9FC6-71B905368407}"/>
              </a:ext>
            </a:extLst>
          </p:cNvPr>
          <p:cNvSpPr>
            <a:spLocks noGrp="1"/>
          </p:cNvSpPr>
          <p:nvPr>
            <p:ph type="title"/>
          </p:nvPr>
        </p:nvSpPr>
        <p:spPr/>
        <p:txBody>
          <a:bodyPr>
            <a:normAutofit fontScale="90000"/>
          </a:bodyPr>
          <a:lstStyle/>
          <a:p>
            <a:r>
              <a:rPr lang="nl-BE" dirty="0"/>
              <a:t>Per structuuronderdeel OV3</a:t>
            </a:r>
          </a:p>
        </p:txBody>
      </p:sp>
      <p:sp>
        <p:nvSpPr>
          <p:cNvPr id="3" name="Tijdelijke aanduiding voor inhoud 2">
            <a:extLst>
              <a:ext uri="{FF2B5EF4-FFF2-40B4-BE49-F238E27FC236}">
                <a16:creationId xmlns:a16="http://schemas.microsoft.com/office/drawing/2014/main" id="{0511BA3C-9BAF-464C-8883-FCA0247B46DA}"/>
              </a:ext>
            </a:extLst>
          </p:cNvPr>
          <p:cNvSpPr>
            <a:spLocks noGrp="1"/>
          </p:cNvSpPr>
          <p:nvPr>
            <p:ph idx="1"/>
          </p:nvPr>
        </p:nvSpPr>
        <p:spPr/>
        <p:txBody>
          <a:bodyPr>
            <a:normAutofit fontScale="55000" lnSpcReduction="20000"/>
          </a:bodyPr>
          <a:lstStyle/>
          <a:p>
            <a:r>
              <a:rPr lang="nl-BE" dirty="0"/>
              <a:t>De droom: een klas per opleidingsjaar om de leerlijnen sterk op te kunnen vatten, om meer op maat werken voor te kunnen bereiden. Minimaal twee klassen nodig gezien kwalificatiefase en opleidingsfase vanaf volgend jaar niet meer samengezet mogen worden)</a:t>
            </a:r>
          </a:p>
          <a:p>
            <a:r>
              <a:rPr lang="nl-BE" dirty="0"/>
              <a:t>Horeca : 36: meer is niet haalbaar in de keukens </a:t>
            </a:r>
            <a:r>
              <a:rPr lang="nl-BE" dirty="0">
                <a:solidFill>
                  <a:srgbClr val="92D050"/>
                </a:solidFill>
              </a:rPr>
              <a:t>volgend schooljaar ook de realiteit 3 eenheden voor praktijk</a:t>
            </a:r>
          </a:p>
          <a:p>
            <a:r>
              <a:rPr lang="nl-BE" dirty="0"/>
              <a:t>Logisitiek en onderhoud: 48 dit wil zeggen dat we 4 klassen hebben (ieder jaar een klas, beperking lokalen) </a:t>
            </a:r>
            <a:r>
              <a:rPr lang="nl-BE" dirty="0">
                <a:solidFill>
                  <a:srgbClr val="FF0000"/>
                </a:solidFill>
              </a:rPr>
              <a:t>volgend schooljaar vermoedelijk 3 eenheden voor praktijk haalbaar op basis van personeelsmiddelen</a:t>
            </a:r>
            <a:endParaRPr lang="nl-BE" dirty="0"/>
          </a:p>
          <a:p>
            <a:r>
              <a:rPr lang="nl-BE" dirty="0"/>
              <a:t>Metaal: 36 (2 ateliers, 3 klassen, haalbaar qua ruimte) </a:t>
            </a:r>
            <a:r>
              <a:rPr lang="nl-BE" dirty="0">
                <a:solidFill>
                  <a:srgbClr val="FF0000"/>
                </a:solidFill>
              </a:rPr>
              <a:t>volgend schooljaar vermoedelijk 2 eenheden voor praktijk haalbaar op basis van personeelsmiddelen</a:t>
            </a:r>
            <a:endParaRPr lang="nl-BE" dirty="0"/>
          </a:p>
          <a:p>
            <a:r>
              <a:rPr lang="nl-BE" dirty="0"/>
              <a:t>Bouw: 36 (1 atelier, samen met OV4: 3 klassen is het uiterste wat haalbaar is voor de ruimte) </a:t>
            </a:r>
            <a:r>
              <a:rPr lang="nl-BE" dirty="0">
                <a:solidFill>
                  <a:srgbClr val="FF0000"/>
                </a:solidFill>
              </a:rPr>
              <a:t>volgend schooljaar vermoedelijk 2 eenheden voor praktijk  haalbaar op basis van personeelsmiddelen</a:t>
            </a:r>
            <a:endParaRPr lang="nl-BE" dirty="0"/>
          </a:p>
          <a:p>
            <a:r>
              <a:rPr lang="nl-BE" dirty="0"/>
              <a:t>Hout: 24 ( 1 atelier, niet meer ruimte qua werkbanken, ook gedeeld gebruik met machinezaal) </a:t>
            </a:r>
            <a:r>
              <a:rPr lang="nl-BE" dirty="0">
                <a:solidFill>
                  <a:srgbClr val="92D050"/>
                </a:solidFill>
              </a:rPr>
              <a:t>volgend schooljaar effectief 2  eenheden voor praktijk op basis van haalbaarheid personeelsmiddelen</a:t>
            </a:r>
          </a:p>
          <a:p>
            <a:r>
              <a:rPr lang="nl-BE" dirty="0"/>
              <a:t>OBS: 36 (belang van de instroom, toch hoger zetten indien veel interesse toch pedagogische eenheid bij maken?) </a:t>
            </a:r>
            <a:r>
              <a:rPr lang="nl-BE" dirty="0">
                <a:solidFill>
                  <a:srgbClr val="FF0000"/>
                </a:solidFill>
              </a:rPr>
              <a:t>volgend schooljaar vermoedelijk 2 eenheden voor praktijk haalbaar op basis van personeelsmiddelen </a:t>
            </a:r>
          </a:p>
        </p:txBody>
      </p:sp>
    </p:spTree>
    <p:extLst>
      <p:ext uri="{BB962C8B-B14F-4D97-AF65-F5344CB8AC3E}">
        <p14:creationId xmlns:p14="http://schemas.microsoft.com/office/powerpoint/2010/main" val="2473730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0C69F8-713D-7742-841C-6CD8FBBCC28E}"/>
              </a:ext>
            </a:extLst>
          </p:cNvPr>
          <p:cNvSpPr>
            <a:spLocks noGrp="1"/>
          </p:cNvSpPr>
          <p:nvPr>
            <p:ph type="title"/>
          </p:nvPr>
        </p:nvSpPr>
        <p:spPr/>
        <p:txBody>
          <a:bodyPr>
            <a:normAutofit fontScale="90000"/>
          </a:bodyPr>
          <a:lstStyle/>
          <a:p>
            <a:r>
              <a:rPr lang="nl-BE" dirty="0"/>
              <a:t>Per structuuronderdeel OV4</a:t>
            </a:r>
          </a:p>
        </p:txBody>
      </p:sp>
      <p:sp>
        <p:nvSpPr>
          <p:cNvPr id="3" name="Tijdelijke aanduiding voor inhoud 2">
            <a:extLst>
              <a:ext uri="{FF2B5EF4-FFF2-40B4-BE49-F238E27FC236}">
                <a16:creationId xmlns:a16="http://schemas.microsoft.com/office/drawing/2014/main" id="{D6069DAB-E853-254D-92D1-19FA170E0178}"/>
              </a:ext>
            </a:extLst>
          </p:cNvPr>
          <p:cNvSpPr>
            <a:spLocks noGrp="1"/>
          </p:cNvSpPr>
          <p:nvPr>
            <p:ph idx="1"/>
          </p:nvPr>
        </p:nvSpPr>
        <p:spPr/>
        <p:txBody>
          <a:bodyPr/>
          <a:lstStyle/>
          <a:p>
            <a:r>
              <a:rPr lang="nl-BE" dirty="0"/>
              <a:t>A-stroom: 8*4= 32 </a:t>
            </a:r>
            <a:r>
              <a:rPr lang="nl-BE" dirty="0">
                <a:solidFill>
                  <a:srgbClr val="92D050"/>
                </a:solidFill>
              </a:rPr>
              <a:t>effectief tot het 4de jaar inrichten volgend jaar</a:t>
            </a:r>
            <a:endParaRPr lang="nl-BE" dirty="0"/>
          </a:p>
          <a:p>
            <a:r>
              <a:rPr lang="nl-BE" dirty="0"/>
              <a:t>B-stroom eerste graad: 24 (6 per pedagogische eenheid) </a:t>
            </a:r>
            <a:r>
              <a:rPr lang="nl-BE" dirty="0">
                <a:solidFill>
                  <a:srgbClr val="92D050"/>
                </a:solidFill>
              </a:rPr>
              <a:t>effectief 2 pedagogische eenheden per jaar per schooljaar</a:t>
            </a:r>
          </a:p>
          <a:p>
            <a:r>
              <a:rPr lang="nl-BE" dirty="0"/>
              <a:t>B-stroom tweede/derde graad: 24 leerlingen (3*8 leerlingen) : </a:t>
            </a:r>
            <a:r>
              <a:rPr lang="nl-BE" dirty="0">
                <a:solidFill>
                  <a:srgbClr val="92D050"/>
                </a:solidFill>
              </a:rPr>
              <a:t>per richting 1 pedagogische eenheid (bouw/hout/schilder-decoratie)</a:t>
            </a:r>
          </a:p>
          <a:p>
            <a:r>
              <a:rPr lang="nl-BE" dirty="0"/>
              <a:t>Te maken met draagkracht (oa. prikkelregulatie) en mogelijkheden infrastructuur</a:t>
            </a:r>
          </a:p>
        </p:txBody>
      </p:sp>
    </p:spTree>
    <p:extLst>
      <p:ext uri="{BB962C8B-B14F-4D97-AF65-F5344CB8AC3E}">
        <p14:creationId xmlns:p14="http://schemas.microsoft.com/office/powerpoint/2010/main" val="1463520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8262E2-806B-0642-AA2B-8056F714DC35}"/>
              </a:ext>
            </a:extLst>
          </p:cNvPr>
          <p:cNvSpPr>
            <a:spLocks noGrp="1"/>
          </p:cNvSpPr>
          <p:nvPr>
            <p:ph type="title"/>
          </p:nvPr>
        </p:nvSpPr>
        <p:spPr>
          <a:xfrm>
            <a:off x="960120" y="317814"/>
            <a:ext cx="10268712" cy="1700784"/>
          </a:xfrm>
        </p:spPr>
        <p:txBody>
          <a:bodyPr>
            <a:normAutofit/>
          </a:bodyPr>
          <a:lstStyle/>
          <a:p>
            <a:r>
              <a:rPr lang="nl-BE" sz="4600"/>
              <a:t>Verschillende aspecten in kaart brengen  voor capaciteitsbepaling</a:t>
            </a:r>
          </a:p>
        </p:txBody>
      </p:sp>
      <p:sp>
        <p:nvSpPr>
          <p:cNvPr id="11" name="Rectangle 10">
            <a:extLst>
              <a:ext uri="{FF2B5EF4-FFF2-40B4-BE49-F238E27FC236}">
                <a16:creationId xmlns:a16="http://schemas.microsoft.com/office/drawing/2014/main" id="{27248369-464E-49D1-91FC-BC34A50A66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64989"/>
            <a:ext cx="12188952" cy="39521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Persoon die op een kaart wijst">
            <a:extLst>
              <a:ext uri="{FF2B5EF4-FFF2-40B4-BE49-F238E27FC236}">
                <a16:creationId xmlns:a16="http://schemas.microsoft.com/office/drawing/2014/main" id="{69E81E64-2DD7-4946-9166-3FB45AFCF9B7}"/>
              </a:ext>
            </a:extLst>
          </p:cNvPr>
          <p:cNvPicPr>
            <a:picLocks noChangeAspect="1"/>
          </p:cNvPicPr>
          <p:nvPr/>
        </p:nvPicPr>
        <p:blipFill rotWithShape="1">
          <a:blip r:embed="rId2"/>
          <a:srcRect l="7284" r="18895" b="-1"/>
          <a:stretch/>
        </p:blipFill>
        <p:spPr>
          <a:xfrm>
            <a:off x="-3048" y="2264988"/>
            <a:ext cx="4370832" cy="3952189"/>
          </a:xfrm>
          <a:prstGeom prst="rect">
            <a:avLst/>
          </a:prstGeom>
        </p:spPr>
      </p:pic>
      <p:sp>
        <p:nvSpPr>
          <p:cNvPr id="3" name="Tijdelijke aanduiding voor inhoud 2">
            <a:extLst>
              <a:ext uri="{FF2B5EF4-FFF2-40B4-BE49-F238E27FC236}">
                <a16:creationId xmlns:a16="http://schemas.microsoft.com/office/drawing/2014/main" id="{2779D1ED-CED1-4940-AB23-772A9BEC8DB1}"/>
              </a:ext>
            </a:extLst>
          </p:cNvPr>
          <p:cNvSpPr>
            <a:spLocks noGrp="1"/>
          </p:cNvSpPr>
          <p:nvPr>
            <p:ph idx="1"/>
          </p:nvPr>
        </p:nvSpPr>
        <p:spPr>
          <a:xfrm>
            <a:off x="5004426" y="2587625"/>
            <a:ext cx="6223961" cy="3317875"/>
          </a:xfrm>
        </p:spPr>
        <p:txBody>
          <a:bodyPr anchor="ctr">
            <a:normAutofit/>
          </a:bodyPr>
          <a:lstStyle/>
          <a:p>
            <a:pPr marL="457200" indent="-457200">
              <a:buFontTx/>
              <a:buChar char="-"/>
            </a:pPr>
            <a:r>
              <a:rPr lang="nl-BE" dirty="0"/>
              <a:t>Beleidskeuzes en schoolvisie</a:t>
            </a:r>
          </a:p>
          <a:p>
            <a:pPr marL="457200" indent="-457200">
              <a:buFontTx/>
              <a:buChar char="-"/>
            </a:pPr>
            <a:r>
              <a:rPr lang="nl-BE" dirty="0"/>
              <a:t>De noden van de leerlingen </a:t>
            </a:r>
          </a:p>
          <a:p>
            <a:pPr marL="457200" indent="-457200">
              <a:buFontTx/>
              <a:buChar char="-"/>
            </a:pPr>
            <a:r>
              <a:rPr lang="nl-BE" dirty="0"/>
              <a:t>Infrastructuur </a:t>
            </a:r>
          </a:p>
          <a:p>
            <a:pPr marL="457200" indent="-457200">
              <a:buFontTx/>
              <a:buChar char="-"/>
            </a:pPr>
            <a:r>
              <a:rPr lang="nl-BE" dirty="0"/>
              <a:t>Personeel</a:t>
            </a:r>
          </a:p>
        </p:txBody>
      </p:sp>
    </p:spTree>
    <p:extLst>
      <p:ext uri="{BB962C8B-B14F-4D97-AF65-F5344CB8AC3E}">
        <p14:creationId xmlns:p14="http://schemas.microsoft.com/office/powerpoint/2010/main" val="395869689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E66428-E103-D446-BB2F-05F5D4357800}"/>
              </a:ext>
            </a:extLst>
          </p:cNvPr>
          <p:cNvSpPr>
            <a:spLocks noGrp="1"/>
          </p:cNvSpPr>
          <p:nvPr>
            <p:ph type="title"/>
          </p:nvPr>
        </p:nvSpPr>
        <p:spPr/>
        <p:txBody>
          <a:bodyPr/>
          <a:lstStyle/>
          <a:p>
            <a:r>
              <a:rPr lang="nl-BE" dirty="0"/>
              <a:t>schoolvisie</a:t>
            </a:r>
          </a:p>
        </p:txBody>
      </p:sp>
      <p:sp>
        <p:nvSpPr>
          <p:cNvPr id="3" name="Tijdelijke aanduiding voor inhoud 2">
            <a:extLst>
              <a:ext uri="{FF2B5EF4-FFF2-40B4-BE49-F238E27FC236}">
                <a16:creationId xmlns:a16="http://schemas.microsoft.com/office/drawing/2014/main" id="{8A9BC4A5-1B5C-EC44-BAAC-AB54EE229383}"/>
              </a:ext>
            </a:extLst>
          </p:cNvPr>
          <p:cNvSpPr>
            <a:spLocks noGrp="1"/>
          </p:cNvSpPr>
          <p:nvPr>
            <p:ph idx="1"/>
          </p:nvPr>
        </p:nvSpPr>
        <p:spPr/>
        <p:txBody>
          <a:bodyPr>
            <a:normAutofit lnSpcReduction="10000"/>
          </a:bodyPr>
          <a:lstStyle/>
          <a:p>
            <a:r>
              <a:rPr lang="nl-BE" dirty="0"/>
              <a:t>Vanuit verbinding en </a:t>
            </a:r>
            <a:r>
              <a:rPr lang="nl-BE" dirty="0">
                <a:highlight>
                  <a:srgbClr val="FFFF00"/>
                </a:highlight>
              </a:rPr>
              <a:t>zorg</a:t>
            </a:r>
            <a:r>
              <a:rPr lang="nl-BE" dirty="0"/>
              <a:t> professionele inspanningen leveren om </a:t>
            </a:r>
            <a:r>
              <a:rPr lang="nl-BE" dirty="0">
                <a:highlight>
                  <a:srgbClr val="FFFF00"/>
                </a:highlight>
              </a:rPr>
              <a:t>kwaliteitsvol onderwijs </a:t>
            </a:r>
            <a:r>
              <a:rPr lang="nl-BE" dirty="0"/>
              <a:t>te bieden om met een sterke voet in de maatschappij te kunnen stappen</a:t>
            </a:r>
          </a:p>
          <a:p>
            <a:endParaRPr lang="nl-BE" dirty="0"/>
          </a:p>
          <a:p>
            <a:r>
              <a:rPr lang="nl-BE" i="1" dirty="0"/>
              <a:t>Zorg: hoe kunnen we zorg blijven bieden naar alle leerlingen toe</a:t>
            </a:r>
            <a:br>
              <a:rPr lang="nl-BE" i="1" dirty="0"/>
            </a:br>
            <a:r>
              <a:rPr lang="nl-BE" i="1" dirty="0"/>
              <a:t>Kwaliteitsvol onderwijs: hoeveel leerlingen kunnen we in een klas plaatsen zodat er een evenwicht is tussen klasmanagement en didactische principes</a:t>
            </a:r>
          </a:p>
          <a:p>
            <a:endParaRPr lang="nl-BE" i="1" dirty="0"/>
          </a:p>
        </p:txBody>
      </p:sp>
    </p:spTree>
    <p:extLst>
      <p:ext uri="{BB962C8B-B14F-4D97-AF65-F5344CB8AC3E}">
        <p14:creationId xmlns:p14="http://schemas.microsoft.com/office/powerpoint/2010/main" val="229097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5AE3E9-39E8-7043-ADC8-44A33DD85913}"/>
              </a:ext>
            </a:extLst>
          </p:cNvPr>
          <p:cNvSpPr>
            <a:spLocks noGrp="1"/>
          </p:cNvSpPr>
          <p:nvPr>
            <p:ph type="title"/>
          </p:nvPr>
        </p:nvSpPr>
        <p:spPr/>
        <p:txBody>
          <a:bodyPr>
            <a:normAutofit fontScale="90000"/>
          </a:bodyPr>
          <a:lstStyle/>
          <a:p>
            <a:r>
              <a:rPr lang="nl-BE" dirty="0"/>
              <a:t>Capaciteit vanuit schoolvisie</a:t>
            </a:r>
          </a:p>
        </p:txBody>
      </p:sp>
      <p:sp>
        <p:nvSpPr>
          <p:cNvPr id="3" name="Tijdelijke aanduiding voor inhoud 2">
            <a:extLst>
              <a:ext uri="{FF2B5EF4-FFF2-40B4-BE49-F238E27FC236}">
                <a16:creationId xmlns:a16="http://schemas.microsoft.com/office/drawing/2014/main" id="{3EF8BBE2-1C87-FD4F-9C69-A115D6B64121}"/>
              </a:ext>
            </a:extLst>
          </p:cNvPr>
          <p:cNvSpPr>
            <a:spLocks noGrp="1"/>
          </p:cNvSpPr>
          <p:nvPr>
            <p:ph idx="1"/>
          </p:nvPr>
        </p:nvSpPr>
        <p:spPr/>
        <p:txBody>
          <a:bodyPr>
            <a:normAutofit fontScale="85000" lnSpcReduction="10000"/>
          </a:bodyPr>
          <a:lstStyle/>
          <a:p>
            <a:r>
              <a:rPr lang="nl-BE" dirty="0"/>
              <a:t>Leerlingen type 3 brengen meer prikkels mee. Alle leerlingen vanuit de verschillende types hebben nood aan prikkelregulatie. Om nog te kunnen voorzien in prikkelregulatie is er nood aan een capaciteitsbepaling op basis van type. In het schooljaar 2018-2019 werd een werkgroep JEG (jongeren met emotionele en/of gedragsproblemen) en een werkgroep type 3 opgericht. Binnen deze werkgroep werden verschillende scholen buitengewoon onderwijs bezocht, werden contacten gelegd en bevragingen naar het schoolteam uitgevoerd. Hieruit bleek dat een capaciteit van 2 type 3 leerlingen binnen een pedagogische eenheid een haalbare kaart is. Leerkrachten stellen wel dat het nog steeds belangrijk is om naar de leerlingen te kijken (het is dus uitzonderlijk mogelijk dat meer haalbaar is, maar dit moet op maat bekeken worden).</a:t>
            </a:r>
          </a:p>
        </p:txBody>
      </p:sp>
    </p:spTree>
    <p:extLst>
      <p:ext uri="{BB962C8B-B14F-4D97-AF65-F5344CB8AC3E}">
        <p14:creationId xmlns:p14="http://schemas.microsoft.com/office/powerpoint/2010/main" val="71628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665B6A-1B08-B547-B413-BBC2898121C2}"/>
              </a:ext>
            </a:extLst>
          </p:cNvPr>
          <p:cNvSpPr>
            <a:spLocks noGrp="1"/>
          </p:cNvSpPr>
          <p:nvPr>
            <p:ph type="title"/>
          </p:nvPr>
        </p:nvSpPr>
        <p:spPr/>
        <p:txBody>
          <a:bodyPr/>
          <a:lstStyle/>
          <a:p>
            <a:r>
              <a:rPr lang="nl-BE" dirty="0"/>
              <a:t>Verhouding OV3 en OV4</a:t>
            </a:r>
          </a:p>
        </p:txBody>
      </p:sp>
      <p:sp>
        <p:nvSpPr>
          <p:cNvPr id="3" name="Tijdelijke aanduiding voor inhoud 2">
            <a:extLst>
              <a:ext uri="{FF2B5EF4-FFF2-40B4-BE49-F238E27FC236}">
                <a16:creationId xmlns:a16="http://schemas.microsoft.com/office/drawing/2014/main" id="{012DEAFB-4007-A447-978F-6BFE3A88194C}"/>
              </a:ext>
            </a:extLst>
          </p:cNvPr>
          <p:cNvSpPr>
            <a:spLocks noGrp="1"/>
          </p:cNvSpPr>
          <p:nvPr>
            <p:ph idx="1"/>
          </p:nvPr>
        </p:nvSpPr>
        <p:spPr/>
        <p:txBody>
          <a:bodyPr/>
          <a:lstStyle/>
          <a:p>
            <a:r>
              <a:rPr lang="nl-BE" dirty="0"/>
              <a:t>In schooljaar 2020-2021 was er een fusie waardoor OV3 en OV4 beiden op de school aanwezig zijn. Met OV3 hebben we expertise opgebouwd en hebben we reeds sterke leerlijnen uitgezet. 2020-2021 was een kennismakingsjaar met de doelgroep OV4 en maakt dat we nog heel wat zaken moesten opstarten. Het opstarten van de opleidingsvorm binnen de campus is nog een lopend proces. We merken op dat de doelgroep van OV4 beduidend andere noden heeft ten opzichte van OV3 namelijk:</a:t>
            </a:r>
          </a:p>
        </p:txBody>
      </p:sp>
    </p:spTree>
    <p:extLst>
      <p:ext uri="{BB962C8B-B14F-4D97-AF65-F5344CB8AC3E}">
        <p14:creationId xmlns:p14="http://schemas.microsoft.com/office/powerpoint/2010/main" val="3973026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EE2E7A-4747-6A4C-B388-62464C904C92}"/>
              </a:ext>
            </a:extLst>
          </p:cNvPr>
          <p:cNvSpPr>
            <a:spLocks noGrp="1"/>
          </p:cNvSpPr>
          <p:nvPr>
            <p:ph type="title"/>
          </p:nvPr>
        </p:nvSpPr>
        <p:spPr/>
        <p:txBody>
          <a:bodyPr/>
          <a:lstStyle/>
          <a:p>
            <a:r>
              <a:rPr lang="nl-BE" dirty="0"/>
              <a:t>OV3 en OV4</a:t>
            </a:r>
          </a:p>
        </p:txBody>
      </p:sp>
      <p:graphicFrame>
        <p:nvGraphicFramePr>
          <p:cNvPr id="4" name="Tabel 4">
            <a:extLst>
              <a:ext uri="{FF2B5EF4-FFF2-40B4-BE49-F238E27FC236}">
                <a16:creationId xmlns:a16="http://schemas.microsoft.com/office/drawing/2014/main" id="{CCB63DF5-3D99-5442-875C-59CDA54B479B}"/>
              </a:ext>
            </a:extLst>
          </p:cNvPr>
          <p:cNvGraphicFramePr>
            <a:graphicFrameLocks noGrp="1"/>
          </p:cNvGraphicFramePr>
          <p:nvPr>
            <p:ph idx="1"/>
            <p:extLst>
              <p:ext uri="{D42A27DB-BD31-4B8C-83A1-F6EECF244321}">
                <p14:modId xmlns:p14="http://schemas.microsoft.com/office/powerpoint/2010/main" val="2310297526"/>
              </p:ext>
            </p:extLst>
          </p:nvPr>
        </p:nvGraphicFramePr>
        <p:xfrm>
          <a:off x="960120" y="2367280"/>
          <a:ext cx="10267950" cy="4490720"/>
        </p:xfrm>
        <a:graphic>
          <a:graphicData uri="http://schemas.openxmlformats.org/drawingml/2006/table">
            <a:tbl>
              <a:tblPr firstRow="1" bandRow="1">
                <a:tableStyleId>{5C22544A-7EE6-4342-B048-85BDC9FD1C3A}</a:tableStyleId>
              </a:tblPr>
              <a:tblGrid>
                <a:gridCol w="5133975">
                  <a:extLst>
                    <a:ext uri="{9D8B030D-6E8A-4147-A177-3AD203B41FA5}">
                      <a16:colId xmlns:a16="http://schemas.microsoft.com/office/drawing/2014/main" val="2695545058"/>
                    </a:ext>
                  </a:extLst>
                </a:gridCol>
                <a:gridCol w="5133975">
                  <a:extLst>
                    <a:ext uri="{9D8B030D-6E8A-4147-A177-3AD203B41FA5}">
                      <a16:colId xmlns:a16="http://schemas.microsoft.com/office/drawing/2014/main" val="938317110"/>
                    </a:ext>
                  </a:extLst>
                </a:gridCol>
              </a:tblGrid>
              <a:tr h="370840">
                <a:tc>
                  <a:txBody>
                    <a:bodyPr/>
                    <a:lstStyle/>
                    <a:p>
                      <a:r>
                        <a:rPr lang="nl-BE" dirty="0"/>
                        <a:t>OV3</a:t>
                      </a:r>
                    </a:p>
                  </a:txBody>
                  <a:tcPr/>
                </a:tc>
                <a:tc>
                  <a:txBody>
                    <a:bodyPr/>
                    <a:lstStyle/>
                    <a:p>
                      <a:r>
                        <a:rPr lang="nl-BE" dirty="0"/>
                        <a:t>OV4</a:t>
                      </a:r>
                    </a:p>
                  </a:txBody>
                  <a:tcPr/>
                </a:tc>
                <a:extLst>
                  <a:ext uri="{0D108BD9-81ED-4DB2-BD59-A6C34878D82A}">
                    <a16:rowId xmlns:a16="http://schemas.microsoft.com/office/drawing/2014/main" val="2195668005"/>
                  </a:ext>
                </a:extLst>
              </a:tr>
              <a:tr h="370840">
                <a:tc>
                  <a:txBody>
                    <a:bodyPr/>
                    <a:lstStyle/>
                    <a:p>
                      <a:r>
                        <a:rPr lang="nl-BE" dirty="0"/>
                        <a:t>Leerlingen meer nood aan vertaling van de leerstof en handvatten bieden </a:t>
                      </a:r>
                    </a:p>
                  </a:txBody>
                  <a:tcPr/>
                </a:tc>
                <a:tc>
                  <a:txBody>
                    <a:bodyPr/>
                    <a:lstStyle/>
                    <a:p>
                      <a:r>
                        <a:rPr lang="nl-BE" dirty="0"/>
                        <a:t>Nood aan individuele ondersteuning voor de eindstermen</a:t>
                      </a:r>
                    </a:p>
                  </a:txBody>
                  <a:tcPr/>
                </a:tc>
                <a:extLst>
                  <a:ext uri="{0D108BD9-81ED-4DB2-BD59-A6C34878D82A}">
                    <a16:rowId xmlns:a16="http://schemas.microsoft.com/office/drawing/2014/main" val="1527718083"/>
                  </a:ext>
                </a:extLst>
              </a:tr>
              <a:tr h="370840">
                <a:tc>
                  <a:txBody>
                    <a:bodyPr/>
                    <a:lstStyle/>
                    <a:p>
                      <a:r>
                        <a:rPr lang="nl-BE" dirty="0"/>
                        <a:t>Kunnen starten bij veel leerlingen vanuit een groepsdynamiek mogelijk</a:t>
                      </a:r>
                    </a:p>
                  </a:txBody>
                  <a:tcPr/>
                </a:tc>
                <a:tc>
                  <a:txBody>
                    <a:bodyPr/>
                    <a:lstStyle/>
                    <a:p>
                      <a:r>
                        <a:rPr lang="nl-BE" dirty="0"/>
                        <a:t>Nood aan verschillende projecten naast het leren om leerlingen tot het leren te brengen</a:t>
                      </a:r>
                    </a:p>
                  </a:txBody>
                  <a:tcPr/>
                </a:tc>
                <a:extLst>
                  <a:ext uri="{0D108BD9-81ED-4DB2-BD59-A6C34878D82A}">
                    <a16:rowId xmlns:a16="http://schemas.microsoft.com/office/drawing/2014/main" val="3004865547"/>
                  </a:ext>
                </a:extLst>
              </a:tr>
              <a:tr h="370840">
                <a:tc>
                  <a:txBody>
                    <a:bodyPr/>
                    <a:lstStyle/>
                    <a:p>
                      <a:r>
                        <a:rPr lang="nl-BE" dirty="0"/>
                        <a:t>Goede afstemming met lagere scholen: toch nog noden ten opzichte van de overgang van het middelbaar</a:t>
                      </a:r>
                    </a:p>
                  </a:txBody>
                  <a:tcPr/>
                </a:tc>
                <a:tc>
                  <a:txBody>
                    <a:bodyPr/>
                    <a:lstStyle/>
                    <a:p>
                      <a:r>
                        <a:rPr lang="nl-BE" dirty="0"/>
                        <a:t>Meer afstemming om een zorgkader te creëren omdat dit minder aanwezig lijkt te zijn</a:t>
                      </a:r>
                    </a:p>
                  </a:txBody>
                  <a:tcPr/>
                </a:tc>
                <a:extLst>
                  <a:ext uri="{0D108BD9-81ED-4DB2-BD59-A6C34878D82A}">
                    <a16:rowId xmlns:a16="http://schemas.microsoft.com/office/drawing/2014/main" val="519276816"/>
                  </a:ext>
                </a:extLst>
              </a:tr>
              <a:tr h="370840">
                <a:tc>
                  <a:txBody>
                    <a:bodyPr/>
                    <a:lstStyle/>
                    <a:p>
                      <a:r>
                        <a:rPr lang="nl-BE" dirty="0"/>
                        <a:t>Veel praktijk ten opzichte van de theorie</a:t>
                      </a:r>
                    </a:p>
                  </a:txBody>
                  <a:tcPr/>
                </a:tc>
                <a:tc>
                  <a:txBody>
                    <a:bodyPr/>
                    <a:lstStyle/>
                    <a:p>
                      <a:r>
                        <a:rPr lang="nl-BE" dirty="0"/>
                        <a:t>Evenwicht theorie en praktijk ligt anders</a:t>
                      </a:r>
                    </a:p>
                  </a:txBody>
                  <a:tcPr/>
                </a:tc>
                <a:extLst>
                  <a:ext uri="{0D108BD9-81ED-4DB2-BD59-A6C34878D82A}">
                    <a16:rowId xmlns:a16="http://schemas.microsoft.com/office/drawing/2014/main" val="707736244"/>
                  </a:ext>
                </a:extLst>
              </a:tr>
              <a:tr h="370840">
                <a:tc>
                  <a:txBody>
                    <a:bodyPr/>
                    <a:lstStyle/>
                    <a:p>
                      <a:r>
                        <a:rPr lang="nl-BE" dirty="0"/>
                        <a:t>Mogelijkheden om een eigen verhaal te maken op maat en naar spreiding doelen</a:t>
                      </a:r>
                    </a:p>
                  </a:txBody>
                  <a:tcPr/>
                </a:tc>
                <a:tc>
                  <a:txBody>
                    <a:bodyPr/>
                    <a:lstStyle/>
                    <a:p>
                      <a:r>
                        <a:rPr lang="nl-BE" dirty="0"/>
                        <a:t>Meer druk op het leren omwille van een resultaatsverplichting in doelstellingen van bij aanvang</a:t>
                      </a:r>
                    </a:p>
                  </a:txBody>
                  <a:tcPr/>
                </a:tc>
                <a:extLst>
                  <a:ext uri="{0D108BD9-81ED-4DB2-BD59-A6C34878D82A}">
                    <a16:rowId xmlns:a16="http://schemas.microsoft.com/office/drawing/2014/main" val="2098710244"/>
                  </a:ext>
                </a:extLst>
              </a:tr>
              <a:tr h="370840">
                <a:tc>
                  <a:txBody>
                    <a:bodyPr/>
                    <a:lstStyle/>
                    <a:p>
                      <a:r>
                        <a:rPr lang="nl-BE" dirty="0"/>
                        <a:t>Uitbarstingen meer the containen</a:t>
                      </a:r>
                    </a:p>
                  </a:txBody>
                  <a:tcPr/>
                </a:tc>
                <a:tc>
                  <a:txBody>
                    <a:bodyPr/>
                    <a:lstStyle/>
                    <a:p>
                      <a:r>
                        <a:rPr lang="nl-BE" dirty="0"/>
                        <a:t>Destructievere uitbarstingen zowel naar materiaal als naar mensen</a:t>
                      </a:r>
                    </a:p>
                  </a:txBody>
                  <a:tcPr/>
                </a:tc>
                <a:extLst>
                  <a:ext uri="{0D108BD9-81ED-4DB2-BD59-A6C34878D82A}">
                    <a16:rowId xmlns:a16="http://schemas.microsoft.com/office/drawing/2014/main" val="549957711"/>
                  </a:ext>
                </a:extLst>
              </a:tr>
            </a:tbl>
          </a:graphicData>
        </a:graphic>
      </p:graphicFrame>
    </p:spTree>
    <p:extLst>
      <p:ext uri="{BB962C8B-B14F-4D97-AF65-F5344CB8AC3E}">
        <p14:creationId xmlns:p14="http://schemas.microsoft.com/office/powerpoint/2010/main" val="3406164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B4020B-301B-8845-8BF8-306BC3CAE9AC}"/>
              </a:ext>
            </a:extLst>
          </p:cNvPr>
          <p:cNvSpPr>
            <a:spLocks noGrp="1"/>
          </p:cNvSpPr>
          <p:nvPr>
            <p:ph type="title"/>
          </p:nvPr>
        </p:nvSpPr>
        <p:spPr/>
        <p:txBody>
          <a:bodyPr>
            <a:normAutofit fontScale="90000"/>
          </a:bodyPr>
          <a:lstStyle/>
          <a:p>
            <a:r>
              <a:rPr lang="nl-BE" dirty="0"/>
              <a:t>Waar hebben we nood aan als school?</a:t>
            </a:r>
          </a:p>
        </p:txBody>
      </p:sp>
      <p:sp>
        <p:nvSpPr>
          <p:cNvPr id="3" name="Tijdelijke aanduiding voor inhoud 2">
            <a:extLst>
              <a:ext uri="{FF2B5EF4-FFF2-40B4-BE49-F238E27FC236}">
                <a16:creationId xmlns:a16="http://schemas.microsoft.com/office/drawing/2014/main" id="{7862A51E-5EFB-AA47-805C-28B4606352EF}"/>
              </a:ext>
            </a:extLst>
          </p:cNvPr>
          <p:cNvSpPr>
            <a:spLocks noGrp="1"/>
          </p:cNvSpPr>
          <p:nvPr>
            <p:ph idx="1"/>
          </p:nvPr>
        </p:nvSpPr>
        <p:spPr/>
        <p:txBody>
          <a:bodyPr>
            <a:normAutofit fontScale="92500"/>
          </a:bodyPr>
          <a:lstStyle/>
          <a:p>
            <a:r>
              <a:rPr lang="nl-BE" dirty="0"/>
              <a:t>De leerlingen en leerkrachten hebben nood aan een stabiele omgeving: het pedagogisch klimaat. Het is dan ook van belang dat we inzetten op een goed evenwicht. We willen vertrekken van onze sterkte en zo groeien in ons nieuwe verhaal. Daarom de keuze voor een opbouw. Gezien de verschillende doelgroepen is het opportuun om OV3 groter te houden dan OV4. Ondanks dat dit maatschappelijk minder aangewezen lijkt te zijn, gaat het er ook over wat we kunnen dragen met het zorgsysteem van onze school en de leerkrachten. Momenteel kunnen we daar eigenlijk niet meer in opnemen dan wat we nu doen.</a:t>
            </a:r>
          </a:p>
        </p:txBody>
      </p:sp>
    </p:spTree>
    <p:extLst>
      <p:ext uri="{BB962C8B-B14F-4D97-AF65-F5344CB8AC3E}">
        <p14:creationId xmlns:p14="http://schemas.microsoft.com/office/powerpoint/2010/main" val="3276775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7D5A4C7-44C0-5A48-82D5-D196D5360574}"/>
              </a:ext>
            </a:extLst>
          </p:cNvPr>
          <p:cNvSpPr>
            <a:spLocks noGrp="1"/>
          </p:cNvSpPr>
          <p:nvPr>
            <p:ph type="title"/>
          </p:nvPr>
        </p:nvSpPr>
        <p:spPr>
          <a:xfrm>
            <a:off x="960120" y="643467"/>
            <a:ext cx="3212593" cy="5571066"/>
          </a:xfrm>
        </p:spPr>
        <p:txBody>
          <a:bodyPr>
            <a:normAutofit/>
          </a:bodyPr>
          <a:lstStyle/>
          <a:p>
            <a:r>
              <a:rPr lang="nl-BE" sz="5100"/>
              <a:t>Besluit capaciteit OV</a:t>
            </a:r>
          </a:p>
        </p:txBody>
      </p:sp>
      <p:graphicFrame>
        <p:nvGraphicFramePr>
          <p:cNvPr id="5" name="Tijdelijke aanduiding voor inhoud 2">
            <a:extLst>
              <a:ext uri="{FF2B5EF4-FFF2-40B4-BE49-F238E27FC236}">
                <a16:creationId xmlns:a16="http://schemas.microsoft.com/office/drawing/2014/main" id="{07896657-7D0C-4261-8F02-456B0DB5D673}"/>
              </a:ext>
            </a:extLst>
          </p:cNvPr>
          <p:cNvGraphicFramePr>
            <a:graphicFrameLocks noGrp="1"/>
          </p:cNvGraphicFramePr>
          <p:nvPr>
            <p:ph idx="1"/>
            <p:extLst>
              <p:ext uri="{D42A27DB-BD31-4B8C-83A1-F6EECF244321}">
                <p14:modId xmlns:p14="http://schemas.microsoft.com/office/powerpoint/2010/main" val="287888112"/>
              </p:ext>
            </p:extLst>
          </p:nvPr>
        </p:nvGraphicFramePr>
        <p:xfrm>
          <a:off x="5411638" y="643467"/>
          <a:ext cx="5816750" cy="5571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404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0FD6A5-BCE0-124D-A379-CD6FCD1035E9}"/>
              </a:ext>
            </a:extLst>
          </p:cNvPr>
          <p:cNvSpPr>
            <a:spLocks noGrp="1"/>
          </p:cNvSpPr>
          <p:nvPr>
            <p:ph type="title"/>
          </p:nvPr>
        </p:nvSpPr>
        <p:spPr/>
        <p:txBody>
          <a:bodyPr>
            <a:normAutofit fontScale="90000"/>
          </a:bodyPr>
          <a:lstStyle/>
          <a:p>
            <a:r>
              <a:rPr lang="nl-BE" dirty="0"/>
              <a:t>Niveau van pedagogische eenheid</a:t>
            </a:r>
          </a:p>
        </p:txBody>
      </p:sp>
      <p:sp>
        <p:nvSpPr>
          <p:cNvPr id="3" name="Tijdelijke aanduiding voor inhoud 2">
            <a:extLst>
              <a:ext uri="{FF2B5EF4-FFF2-40B4-BE49-F238E27FC236}">
                <a16:creationId xmlns:a16="http://schemas.microsoft.com/office/drawing/2014/main" id="{EC69DB4B-1AF0-C143-8E39-16A6DCB9A988}"/>
              </a:ext>
            </a:extLst>
          </p:cNvPr>
          <p:cNvSpPr>
            <a:spLocks noGrp="1"/>
          </p:cNvSpPr>
          <p:nvPr>
            <p:ph idx="1"/>
          </p:nvPr>
        </p:nvSpPr>
        <p:spPr/>
        <p:txBody>
          <a:bodyPr>
            <a:normAutofit fontScale="85000" lnSpcReduction="10000"/>
          </a:bodyPr>
          <a:lstStyle/>
          <a:p>
            <a:r>
              <a:rPr lang="nl-BE" dirty="0"/>
              <a:t>Binnen OV3 werd in de loop van het schooljaar samen met de werkgroep JEG en type 3 ook gekeken naar de klasgroottes. </a:t>
            </a:r>
          </a:p>
          <a:p>
            <a:r>
              <a:rPr lang="nl-BE" dirty="0"/>
              <a:t>Er is steeds gesteld dat we 12 leerlingen nodig hebben om ook een leerlingbegeleiding te generen uit de personeelsmiddelen naast het paramedisch pakket.  Dit sluit aan bij onze schoolvisie waar zorg voorop staat.</a:t>
            </a:r>
          </a:p>
          <a:p>
            <a:r>
              <a:rPr lang="nl-BE" dirty="0"/>
              <a:t>Er werd overwogen om tot 14 leerlingen te gaan. Prikkel regulatie en de combinatie van verschillende types maakt dat we zeker moeten zorgen dat iedereen voldoende ruimte heeft en op een aanbod op maat kan ontvangen. Bij 14 leerlingen is de ruimte in theorielokalen te beperkt om dit te halen.</a:t>
            </a:r>
          </a:p>
        </p:txBody>
      </p:sp>
    </p:spTree>
    <p:extLst>
      <p:ext uri="{BB962C8B-B14F-4D97-AF65-F5344CB8AC3E}">
        <p14:creationId xmlns:p14="http://schemas.microsoft.com/office/powerpoint/2010/main" val="3614422129"/>
      </p:ext>
    </p:extLst>
  </p:cSld>
  <p:clrMapOvr>
    <a:masterClrMapping/>
  </p:clrMapOvr>
</p:sld>
</file>

<file path=ppt/theme/theme1.xml><?xml version="1.0" encoding="utf-8"?>
<a:theme xmlns:a="http://schemas.openxmlformats.org/drawingml/2006/main" name="JuxtaposeVTI">
  <a:themeElements>
    <a:clrScheme name="AnalogousFromDarkSeedLeftStep">
      <a:dk1>
        <a:srgbClr val="000000"/>
      </a:dk1>
      <a:lt1>
        <a:srgbClr val="FFFFFF"/>
      </a:lt1>
      <a:dk2>
        <a:srgbClr val="261A2E"/>
      </a:dk2>
      <a:lt2>
        <a:srgbClr val="F0F3F3"/>
      </a:lt2>
      <a:accent1>
        <a:srgbClr val="C34D61"/>
      </a:accent1>
      <a:accent2>
        <a:srgbClr val="B13B81"/>
      </a:accent2>
      <a:accent3>
        <a:srgbClr val="C34DC3"/>
      </a:accent3>
      <a:accent4>
        <a:srgbClr val="7F3BB1"/>
      </a:accent4>
      <a:accent5>
        <a:srgbClr val="604DC3"/>
      </a:accent5>
      <a:accent6>
        <a:srgbClr val="3B59B1"/>
      </a:accent6>
      <a:hlink>
        <a:srgbClr val="7853C5"/>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docProps/app.xml><?xml version="1.0" encoding="utf-8"?>
<Properties xmlns="http://schemas.openxmlformats.org/officeDocument/2006/extended-properties" xmlns:vt="http://schemas.openxmlformats.org/officeDocument/2006/docPropsVTypes">
  <TotalTime>384</TotalTime>
  <Words>1395</Words>
  <Application>Microsoft Macintosh PowerPoint</Application>
  <PresentationFormat>Breedbeeld</PresentationFormat>
  <Paragraphs>70</Paragraphs>
  <Slides>14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Franklin Gothic Demi Cond</vt:lpstr>
      <vt:lpstr>Franklin Gothic Medium</vt:lpstr>
      <vt:lpstr>Wingdings</vt:lpstr>
      <vt:lpstr>JuxtaposeVTI</vt:lpstr>
      <vt:lpstr>Capaciteitsbepaling </vt:lpstr>
      <vt:lpstr>Verschillende aspecten in kaart brengen  voor capaciteitsbepaling</vt:lpstr>
      <vt:lpstr>schoolvisie</vt:lpstr>
      <vt:lpstr>Capaciteit vanuit schoolvisie</vt:lpstr>
      <vt:lpstr>Verhouding OV3 en OV4</vt:lpstr>
      <vt:lpstr>OV3 en OV4</vt:lpstr>
      <vt:lpstr>Waar hebben we nood aan als school?</vt:lpstr>
      <vt:lpstr>Besluit capaciteit OV</vt:lpstr>
      <vt:lpstr>Niveau van pedagogische eenheid</vt:lpstr>
      <vt:lpstr>Niveau van pedagogische eenheid </vt:lpstr>
      <vt:lpstr>Pedagogische eenheid</vt:lpstr>
      <vt:lpstr>Besluit pedagogische eenheid</vt:lpstr>
      <vt:lpstr>Per structuuronderdeel OV3</vt:lpstr>
      <vt:lpstr>Per structuuronderdeel OV4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Capaciteitsbepaling </dc:title>
  <dc:creator>Jolien Roef</dc:creator>
  <cp:lastModifiedBy>Jolien Roef</cp:lastModifiedBy>
  <cp:revision>3</cp:revision>
  <dcterms:created xsi:type="dcterms:W3CDTF">2022-02-17T10:36:38Z</dcterms:created>
  <dcterms:modified xsi:type="dcterms:W3CDTF">2022-02-17T17:01:54Z</dcterms:modified>
</cp:coreProperties>
</file>