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2" r:id="rId8"/>
    <p:sldId id="263" r:id="rId9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47"/>
    <p:restoredTop sz="94615"/>
  </p:normalViewPr>
  <p:slideViewPr>
    <p:cSldViewPr snapToGrid="0" snapToObjects="1">
      <p:cViewPr varScale="1">
        <p:scale>
          <a:sx n="70" d="100"/>
          <a:sy n="70" d="100"/>
        </p:scale>
        <p:origin x="184" y="7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57C3F-0FB2-4B2E-BA6A-FEEEFF1AF7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7400" y="685801"/>
            <a:ext cx="8115300" cy="3046228"/>
          </a:xfrm>
        </p:spPr>
        <p:txBody>
          <a:bodyPr anchor="b">
            <a:normAutofit/>
          </a:bodyPr>
          <a:lstStyle>
            <a:lvl1pPr algn="ctr">
              <a:defRPr sz="36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583AE9-1CC1-4572-A6E5-E97F80E47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7400" y="4114800"/>
            <a:ext cx="8115300" cy="2057400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4DE7C-68AB-403D-B9D8-7398C292C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EA57E-7C1A-457B-A4CD-5DCEB057B502}" type="datetime1">
              <a:rPr lang="en-US" smtClean="0"/>
              <a:t>8/5/20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003E50-6613-4D86-AA22-43B14E727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69AB5-A56D-471F-9236-EFA981E2E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399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2744C-12E6-455B-B646-2EA92DE0E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D71C4D-C062-4EEE-9A9A-31ADCC5C87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4DC97-C26E-407A-9E29-68C52D547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9749-A4CD-447F-8298-2B7988C91CEA}" type="datetime1">
              <a:rPr lang="en-US" smtClean="0"/>
              <a:t>8/5/20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2E9353-B771-47FF-975E-72337414E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5A858-B8B2-4364-A7D0-B2E8FAE0A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58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A6BABE-D80C-4F54-A03C-E1F9EBCA83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85191-EF5B-48BE-AB5D-B7BA4C3D09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A387A-1231-4FE3-8574-D4331A343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444D3-C0BA-4587-A56C-581AB9F841BE}" type="datetime1">
              <a:rPr lang="en-US" smtClean="0"/>
              <a:t>8/5/20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21559-4901-4AD3-ABE7-DF0235457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6C18E-B751-4E7B-9CD8-1BF44DAB8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551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9B412-EBAB-4569-B3D9-6B346BF83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</p:spPr>
        <p:txBody>
          <a:bodyPr>
            <a:normAutofit/>
          </a:bodyPr>
          <a:lstStyle>
            <a:lvl1pPr algn="l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C8AE-B0F4-404F-BCAD-A14C18E50D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A9CAD-DAFB-4DE3-9C41-7FD03EA8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AF2CE-4F37-411C-A3EE-BBBE223265BF}" type="datetime1">
              <a:rPr lang="en-US" smtClean="0"/>
              <a:t>8/5/20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CE3137-8136-46C5-AC2F-49E5F55E4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AB6EF-A0B1-4706-AE44-253A6B182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921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02F68-BF19-468D-B422-54B6D189F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77407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CBF7D7-84D4-4A39-B44E-9B029EEB1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641624"/>
            <a:ext cx="10515600" cy="1448026"/>
          </a:xfrm>
        </p:spPr>
        <p:txBody>
          <a:bodyPr/>
          <a:lstStyle>
            <a:lvl1pPr marL="0" indent="0" algn="ctr">
              <a:buNone/>
              <a:defRPr sz="2400" i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29709-D243-41E8-89FA-62FA7AEB5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3D4-708C-4BB5-B4FD-30CE9FA12FD5}" type="datetime1">
              <a:rPr lang="en-US" smtClean="0"/>
              <a:t>8/5/20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B99C0-DC2A-4133-A10D-D43A1E05B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22EFD-A17E-47F5-8AC9-EFD6D813D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145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C668D-BFBE-4765-A294-8303931B5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071" y="566278"/>
            <a:ext cx="9512429" cy="965458"/>
          </a:xfrm>
        </p:spPr>
        <p:txBody>
          <a:bodyPr/>
          <a:lstStyle>
            <a:lvl1pPr algn="ctr">
              <a:defRPr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3C212-F55F-4D0D-BFA7-F00A33CAA1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9758" y="2057400"/>
            <a:ext cx="5031521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54BDD7-2575-4E82-887D-DCAF9EB159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5408" y="2057401"/>
            <a:ext cx="5016834" cy="41195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CAECC8-3C3A-4A5D-AB7A-1F99E5023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239B2-65BC-4C2A-A62B-3EABFE9590E4}" type="datetime1">
              <a:rPr lang="en-US" smtClean="0"/>
              <a:t>8/5/20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47609B-ACA4-4323-9340-C7DB166D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409EA3-C5C7-4AC6-956A-DB9A3B4F3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818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CDE0-7431-4F05-AA47-F10EB46C9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276552" cy="1149350"/>
          </a:xfrm>
        </p:spPr>
        <p:txBody>
          <a:bodyPr>
            <a:normAutofit/>
          </a:bodyPr>
          <a:lstStyle>
            <a:lvl1pPr algn="ctr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9FFA7-D3EA-4CB8-A471-94235AD62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5360D2-88E8-43C8-92D1-67AB23BBE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C768F6-20A1-47A1-90FE-903135EEFD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555EC1-268F-4324-A003-3608AA0D84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55C8E4-FCB8-4E06-9C43-0ACD949A7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5F5A-E4A3-476F-A89E-C2B73F2431E4}" type="datetime1">
              <a:rPr lang="en-US" smtClean="0"/>
              <a:t>8/5/20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01C005-C973-4D82-942A-334F1D431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FB6186-6570-4DE8-8603-70B0A51DF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417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5ADD3-88C8-4B01-8CC6-808C0E416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634E6A-1390-4101-B78E-759231340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1515-4A26-4F31-9F61-5A10B1FABBFC}" type="datetime1">
              <a:rPr lang="en-US" smtClean="0"/>
              <a:t>8/5/20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BC7B90-4C99-4653-872A-3572A02DA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B03516-4D31-49D2-9488-33C734A7A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34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0D8488-CF25-431B-A87A-AAF141BD0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DC65-7D1F-4BAB-9695-F7E734143E14}" type="datetime1">
              <a:rPr lang="en-US" smtClean="0"/>
              <a:t>8/5/20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2F58E5-C92D-4C64-B867-0576B1EAD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216797-ABEC-4FE0-AFDE-36107B967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06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8F2B0-990D-418E-9D10-2464E9866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81131-AFFD-4339-9F30-D408B5105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7C47F4-7968-4698-8BD3-A583099FA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12BC6F-3996-4B2B-B8F2-DD3A82CC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24077-BD55-4036-8E92-6558FDF3B653}" type="datetime1">
              <a:rPr lang="en-US" smtClean="0"/>
              <a:t>8/5/20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832E66-581A-4CF2-A40A-4E24FAAC4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3B1C89-C625-4618-81A2-FB34E4DA0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787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1486F-443A-4F2D-AB1F-8B1F4C4DE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A21213-E7FB-406A-B8CD-735AAC7AD0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F41A03-500E-49F7-8D99-A1EAFE4D34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91523D-69E9-4EAE-A610-B3A237B75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225F2-7107-4609-BCC2-77C63064A5E8}" type="datetime1">
              <a:rPr lang="en-US" smtClean="0"/>
              <a:t>8/5/20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DB852F-4134-4AB5-BA87-483B1E1AD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34C5CB-918E-4A09-8222-D36E37B63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990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AA0686-7BAC-45C0-BA30-0D0CBCE5C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202DE-82CD-407D-8C68-174B0CBB5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599" y="2254103"/>
            <a:ext cx="9486901" cy="3918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4AC9D-6E1B-46D3-959F-A068A1EDBD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9800022" y="3223751"/>
            <a:ext cx="4114801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D3FE42E8-8B57-452D-A122-4DCE9AC771EF}" type="datetime1">
              <a:rPr lang="en-US" smtClean="0"/>
              <a:t>8/5/20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C0015-9EFB-40F8-BC00-AC2483D609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08136" y="3223750"/>
            <a:ext cx="4114800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2C732-0E3E-49E0-A72E-D4C08CB445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6340" y="6356350"/>
            <a:ext cx="8718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pc="3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F8E28480-1C08-4458-AD97-0283E6FFD09D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268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7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E433CB3-EAB2-4842-A1DD-7BC051B55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D2E14A-42C9-42D8-9CAE-69403AC8C7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987"/>
          <a:stretch/>
        </p:blipFill>
        <p:spPr>
          <a:xfrm>
            <a:off x="1" y="10"/>
            <a:ext cx="1219200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8643F1B-9BA3-4FE1-A4CC-1CDC3B47E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719945"/>
            <a:ext cx="12192000" cy="3138055"/>
          </a:xfrm>
          <a:prstGeom prst="rect">
            <a:avLst/>
          </a:prstGeom>
          <a:gradFill>
            <a:gsLst>
              <a:gs pos="47000">
                <a:srgbClr val="000000">
                  <a:alpha val="29000"/>
                </a:srgbClr>
              </a:gs>
              <a:gs pos="0">
                <a:schemeClr val="tx1">
                  <a:alpha val="0"/>
                </a:schemeClr>
              </a:gs>
              <a:gs pos="100000">
                <a:srgbClr val="000000">
                  <a:alpha val="3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776B0B4-EBCF-4292-BACF-A789A13BB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85800 w 12192000"/>
              <a:gd name="connsiteY0" fmla="*/ 685800 h 6858000"/>
              <a:gd name="connsiteX1" fmla="*/ 685800 w 12192000"/>
              <a:gd name="connsiteY1" fmla="*/ 6172200 h 6858000"/>
              <a:gd name="connsiteX2" fmla="*/ 11506200 w 12192000"/>
              <a:gd name="connsiteY2" fmla="*/ 6172200 h 6858000"/>
              <a:gd name="connsiteX3" fmla="*/ 11506200 w 12192000"/>
              <a:gd name="connsiteY3" fmla="*/ 6858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685800" y="685800"/>
                </a:moveTo>
                <a:lnTo>
                  <a:pt x="685800" y="6172200"/>
                </a:lnTo>
                <a:lnTo>
                  <a:pt x="11506200" y="6172200"/>
                </a:lnTo>
                <a:lnTo>
                  <a:pt x="11506200" y="6858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3187A88-9A19-2E46-A938-111BB94418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4114799"/>
            <a:ext cx="9486900" cy="1125111"/>
          </a:xfrm>
        </p:spPr>
        <p:txBody>
          <a:bodyPr>
            <a:normAutofit/>
          </a:bodyPr>
          <a:lstStyle/>
          <a:p>
            <a:r>
              <a:rPr lang="nl-BE" sz="3200">
                <a:solidFill>
                  <a:srgbClr val="FFFFFF"/>
                </a:solidFill>
              </a:rPr>
              <a:t>Beleidsplan	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6752F1C-1E8C-5A4C-A96F-5A0E9FADB3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7400" y="5239911"/>
            <a:ext cx="8115300" cy="676796"/>
          </a:xfrm>
        </p:spPr>
        <p:txBody>
          <a:bodyPr>
            <a:normAutofit/>
          </a:bodyPr>
          <a:lstStyle/>
          <a:p>
            <a:r>
              <a:rPr lang="nl-BE" sz="2000">
                <a:solidFill>
                  <a:srgbClr val="FFFFFF"/>
                </a:solidFill>
              </a:rPr>
              <a:t>Richtpunt campus Buggenhout 2020-2021</a:t>
            </a:r>
          </a:p>
        </p:txBody>
      </p:sp>
    </p:spTree>
    <p:extLst>
      <p:ext uri="{BB962C8B-B14F-4D97-AF65-F5344CB8AC3E}">
        <p14:creationId xmlns:p14="http://schemas.microsoft.com/office/powerpoint/2010/main" val="3394592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E433CB3-EAB2-4842-A1DD-7BC051B55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1355A0A7-4B61-DB4E-8A5E-642EEA367E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4122"/>
          <a:stretch/>
        </p:blipFill>
        <p:spPr>
          <a:xfrm>
            <a:off x="1" y="10"/>
            <a:ext cx="1219200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87376E7-9AC1-477E-9D52-27424009C1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719945"/>
            <a:ext cx="12192000" cy="3138055"/>
          </a:xfrm>
          <a:prstGeom prst="rect">
            <a:avLst/>
          </a:prstGeom>
          <a:gradFill>
            <a:gsLst>
              <a:gs pos="47000">
                <a:srgbClr val="000000">
                  <a:alpha val="18000"/>
                </a:srgbClr>
              </a:gs>
              <a:gs pos="6000">
                <a:schemeClr val="tx1">
                  <a:alpha val="0"/>
                </a:schemeClr>
              </a:gs>
              <a:gs pos="100000">
                <a:srgbClr val="000000">
                  <a:alpha val="3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E6E0012-E97A-7F4C-A03E-9EEA932E7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114800"/>
            <a:ext cx="9486900" cy="128154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kern="1200" cap="all" spc="30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Verbinding als kernwoord</a:t>
            </a:r>
          </a:p>
        </p:txBody>
      </p:sp>
    </p:spTree>
    <p:extLst>
      <p:ext uri="{BB962C8B-B14F-4D97-AF65-F5344CB8AC3E}">
        <p14:creationId xmlns:p14="http://schemas.microsoft.com/office/powerpoint/2010/main" val="2305266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A6B605E-B973-41C3-92CD-B85E8E91F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37CC61-9E93-4D80-9F1C-12CE9A0C0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1600" y="1371600"/>
            <a:ext cx="4038600" cy="4114801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0431D62-198A-B448-ABD1-8839A439E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8160" y="1833395"/>
            <a:ext cx="2998019" cy="197895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kern="1200" cap="all" spc="300" baseline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Inzetten op missie en visie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E84F7444-C074-E049-9FD5-EFFC1116FF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226" r="9786" b="-2"/>
          <a:stretch/>
        </p:blipFill>
        <p:spPr>
          <a:xfrm>
            <a:off x="6414868" y="1396123"/>
            <a:ext cx="5091332" cy="4027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685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88BE379-4785-4815-8FC9-A24E80D37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62F85E-7856-415B-BA26-EFA2D2EF05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096000" cy="6857999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A94DEED-5E0F-4E41-A445-58C14864C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1600" y="1371600"/>
            <a:ext cx="3390900" cy="411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09DBF68-779B-EB4D-A4D5-C120F8E5C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6526" y="1695893"/>
            <a:ext cx="2732567" cy="3487480"/>
          </a:xfrm>
        </p:spPr>
        <p:txBody>
          <a:bodyPr anchor="ctr">
            <a:normAutofit/>
          </a:bodyPr>
          <a:lstStyle/>
          <a:p>
            <a:pPr algn="ctr"/>
            <a:r>
              <a:rPr lang="nl-BE" dirty="0"/>
              <a:t>Een nieuwe school een nieuw verhaal</a:t>
            </a:r>
            <a:endParaRPr lang="nl-BE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1FEFA6-7D4F-4746-AE64-D4D52FE76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3FB32CE-4213-DF42-9F6B-E4A89B0AA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080" y="568842"/>
            <a:ext cx="4770120" cy="5762846"/>
          </a:xfrm>
        </p:spPr>
        <p:txBody>
          <a:bodyPr anchor="ctr">
            <a:normAutofit/>
          </a:bodyPr>
          <a:lstStyle/>
          <a:p>
            <a:r>
              <a:rPr lang="nl-BE" dirty="0"/>
              <a:t>Ondersteuning POV (pedagogische begeleidingsdienst) voor traject rond missie en visie </a:t>
            </a:r>
          </a:p>
          <a:p>
            <a:r>
              <a:rPr lang="nl-BE" dirty="0"/>
              <a:t>bespreking beleidsteam: uitrol beleidsplan </a:t>
            </a:r>
          </a:p>
          <a:p>
            <a:endParaRPr lang="nl-BE" dirty="0"/>
          </a:p>
          <a:p>
            <a:r>
              <a:rPr lang="nl-BE" dirty="0"/>
              <a:t>Concrete actiepunten tegen einde schooljaar: </a:t>
            </a:r>
          </a:p>
          <a:p>
            <a:pPr lvl="1"/>
            <a:r>
              <a:rPr lang="nl-BE" dirty="0"/>
              <a:t>het opstellen van een gedeelde visie en missie van de school en deze concretiseren binnen het school </a:t>
            </a:r>
          </a:p>
          <a:p>
            <a:pPr lvl="1"/>
            <a:r>
              <a:rPr lang="nl-BE" dirty="0"/>
              <a:t>De missie en visie van de school in de school laten leven en zorgen dat deze gedragen is bij het volledige personeel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844958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A6B605E-B973-41C3-92CD-B85E8E91F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37CC61-9E93-4D80-9F1C-12CE9A0C0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1600" y="1371600"/>
            <a:ext cx="4038600" cy="4114801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4BE89D9-B92B-6D47-A68C-E65492C5E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8160" y="1833395"/>
            <a:ext cx="2998019" cy="197895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200" kern="1200" cap="all" spc="300" baseline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b.e.u. methodiek implemeteren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30572E1D-3CFD-3740-A16E-90784A7E92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14868" y="687475"/>
            <a:ext cx="5091332" cy="5445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117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7">
            <a:extLst>
              <a:ext uri="{FF2B5EF4-FFF2-40B4-BE49-F238E27FC236}">
                <a16:creationId xmlns:a16="http://schemas.microsoft.com/office/drawing/2014/main" id="{CAFA129D-6AE0-4C17-930E-57CC500723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7A94DEED-5E0F-4E41-A445-58C14864C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4724400" cy="5486401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BA17F5A-B44E-2849-A93A-EFFF8B6DE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371600"/>
            <a:ext cx="3390900" cy="4114800"/>
          </a:xfrm>
        </p:spPr>
        <p:txBody>
          <a:bodyPr anchor="ctr">
            <a:normAutofit/>
          </a:bodyPr>
          <a:lstStyle/>
          <a:p>
            <a:pPr algn="ctr"/>
            <a:r>
              <a:rPr lang="nl-BE">
                <a:solidFill>
                  <a:schemeClr val="bg2"/>
                </a:solidFill>
              </a:rPr>
              <a:t>B.E.U. waarden </a:t>
            </a:r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5E1FEFA6-7D4F-4746-AE64-D4D52FE76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200" y="685798"/>
            <a:ext cx="6096000" cy="5486401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jdelijke aanduiding voor inhoud 2">
            <a:extLst>
              <a:ext uri="{FF2B5EF4-FFF2-40B4-BE49-F238E27FC236}">
                <a16:creationId xmlns:a16="http://schemas.microsoft.com/office/drawing/2014/main" id="{2C118DDF-A8FD-8B46-B1F7-9B983726C6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8027" y="1281224"/>
            <a:ext cx="4970722" cy="435934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nl-BE"/>
              <a:t>De B.E.U. principes implementeren binnen de grotere schoolcontext </a:t>
            </a:r>
          </a:p>
          <a:p>
            <a:pPr>
              <a:lnSpc>
                <a:spcPct val="90000"/>
              </a:lnSpc>
            </a:pPr>
            <a:r>
              <a:rPr lang="nl-BE"/>
              <a:t>Begeleiding door systeemtherapeut Marleen Van Laere rond communicatie en principes om het tot een gedragen geheel te brengen </a:t>
            </a:r>
          </a:p>
          <a:p>
            <a:pPr>
              <a:lnSpc>
                <a:spcPct val="90000"/>
              </a:lnSpc>
            </a:pPr>
            <a:endParaRPr lang="nl-BE"/>
          </a:p>
          <a:p>
            <a:pPr>
              <a:lnSpc>
                <a:spcPct val="90000"/>
              </a:lnSpc>
            </a:pPr>
            <a:r>
              <a:rPr lang="nl-BE"/>
              <a:t>Concrete acties dit schooljaar: </a:t>
            </a:r>
          </a:p>
          <a:p>
            <a:pPr lvl="1">
              <a:lnSpc>
                <a:spcPct val="90000"/>
              </a:lnSpc>
            </a:pPr>
            <a:r>
              <a:rPr lang="nl-BE"/>
              <a:t>Ondersteuning communicatie en inzetten op verbinding met elkaar en de leerlingen </a:t>
            </a:r>
          </a:p>
          <a:p>
            <a:pPr lvl="1">
              <a:lnSpc>
                <a:spcPct val="90000"/>
              </a:lnSpc>
            </a:pPr>
            <a:r>
              <a:rPr lang="nl-BE"/>
              <a:t>Uitrol B.E.U. – methodiek klassenraad</a:t>
            </a:r>
          </a:p>
        </p:txBody>
      </p:sp>
    </p:spTree>
    <p:extLst>
      <p:ext uri="{BB962C8B-B14F-4D97-AF65-F5344CB8AC3E}">
        <p14:creationId xmlns:p14="http://schemas.microsoft.com/office/powerpoint/2010/main" val="451366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A6B605E-B973-41C3-92CD-B85E8E91F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37CC61-9E93-4D80-9F1C-12CE9A0C0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1600" y="1371600"/>
            <a:ext cx="4038600" cy="4114801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4BE89D9-B92B-6D47-A68C-E65492C5E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8160" y="1833395"/>
            <a:ext cx="2998019" cy="197895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200" kern="1200" cap="all" spc="300" baseline="0" dirty="0" err="1">
                <a:solidFill>
                  <a:schemeClr val="bg2"/>
                </a:solidFill>
                <a:latin typeface="+mj-lt"/>
                <a:ea typeface="+mj-ea"/>
                <a:cs typeface="+mj-cs"/>
              </a:rPr>
              <a:t>Hervorming</a:t>
            </a:r>
            <a:r>
              <a:rPr lang="en-US" sz="2200" kern="1200" cap="all" spc="300" baseline="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cap="all" spc="300" baseline="0" dirty="0" err="1">
                <a:solidFill>
                  <a:schemeClr val="bg2"/>
                </a:solidFill>
                <a:latin typeface="+mj-lt"/>
                <a:ea typeface="+mj-ea"/>
                <a:cs typeface="+mj-cs"/>
              </a:rPr>
              <a:t>onderwijs</a:t>
            </a:r>
            <a:endParaRPr lang="en-US" sz="2200" kern="1200" cap="all" spc="300" baseline="0" dirty="0">
              <a:solidFill>
                <a:schemeClr val="bg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B8A426C9-56B4-4448-AF33-E63FD6D4F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2133" y="4622799"/>
            <a:ext cx="3526367" cy="1549401"/>
          </a:xfrm>
        </p:spPr>
        <p:txBody>
          <a:bodyPr/>
          <a:lstStyle/>
          <a:p>
            <a:endParaRPr lang="nl-BE" dirty="0"/>
          </a:p>
        </p:txBody>
      </p:sp>
      <p:pic>
        <p:nvPicPr>
          <p:cNvPr id="8" name="Tijdelijke aanduiding voor inhoud 3">
            <a:extLst>
              <a:ext uri="{FF2B5EF4-FFF2-40B4-BE49-F238E27FC236}">
                <a16:creationId xmlns:a16="http://schemas.microsoft.com/office/drawing/2014/main" id="{0F072898-BA29-9E43-8C2E-594D4CB0EB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8858" y="1833394"/>
            <a:ext cx="5707342" cy="3424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751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7">
            <a:extLst>
              <a:ext uri="{FF2B5EF4-FFF2-40B4-BE49-F238E27FC236}">
                <a16:creationId xmlns:a16="http://schemas.microsoft.com/office/drawing/2014/main" id="{588BE379-4785-4815-8FC9-A24E80D37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9">
            <a:extLst>
              <a:ext uri="{FF2B5EF4-FFF2-40B4-BE49-F238E27FC236}">
                <a16:creationId xmlns:a16="http://schemas.microsoft.com/office/drawing/2014/main" id="{AC62F85E-7856-415B-BA26-EFA2D2EF05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096000" cy="6857999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2" name="Rectangle 11">
            <a:extLst>
              <a:ext uri="{FF2B5EF4-FFF2-40B4-BE49-F238E27FC236}">
                <a16:creationId xmlns:a16="http://schemas.microsoft.com/office/drawing/2014/main" id="{7A94DEED-5E0F-4E41-A445-58C14864C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1600" y="1371600"/>
            <a:ext cx="3390900" cy="411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B657EBF-2129-E949-AD5E-09B0CDF62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6526" y="1695893"/>
            <a:ext cx="2732567" cy="3487480"/>
          </a:xfrm>
        </p:spPr>
        <p:txBody>
          <a:bodyPr anchor="ctr">
            <a:normAutofit/>
          </a:bodyPr>
          <a:lstStyle/>
          <a:p>
            <a:pPr algn="ctr"/>
            <a:r>
              <a:rPr lang="nl-BE" sz="2500"/>
              <a:t>Hervorming onderwijs	</a:t>
            </a:r>
          </a:p>
        </p:txBody>
      </p:sp>
      <p:sp>
        <p:nvSpPr>
          <p:cNvPr id="43" name="Rectangle 13">
            <a:extLst>
              <a:ext uri="{FF2B5EF4-FFF2-40B4-BE49-F238E27FC236}">
                <a16:creationId xmlns:a16="http://schemas.microsoft.com/office/drawing/2014/main" id="{5E1FEFA6-7D4F-4746-AE64-D4D52FE76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1E1D192-C827-E548-9BE4-BACB14FB0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080" y="568842"/>
            <a:ext cx="4770120" cy="5762846"/>
          </a:xfrm>
        </p:spPr>
        <p:txBody>
          <a:bodyPr anchor="ctr">
            <a:normAutofit/>
          </a:bodyPr>
          <a:lstStyle/>
          <a:p>
            <a:r>
              <a:rPr lang="nl-BE" dirty="0"/>
              <a:t>Begeleiding POV (pedagogische begeleidingsdienst) </a:t>
            </a:r>
          </a:p>
          <a:p>
            <a:endParaRPr lang="nl-BE" dirty="0"/>
          </a:p>
          <a:p>
            <a:pPr marL="0" indent="0">
              <a:buNone/>
            </a:pPr>
            <a:endParaRPr lang="nl-BE" dirty="0"/>
          </a:p>
          <a:p>
            <a:r>
              <a:rPr lang="nl-BE" dirty="0"/>
              <a:t>Concrete acties voor dit schooljaar: </a:t>
            </a:r>
          </a:p>
          <a:p>
            <a:pPr lvl="1"/>
            <a:r>
              <a:rPr lang="nl-BE" dirty="0"/>
              <a:t>Uitrol hervorming observatiejaar en eerste graad</a:t>
            </a:r>
          </a:p>
          <a:p>
            <a:pPr lvl="1"/>
            <a:r>
              <a:rPr lang="nl-BE" dirty="0"/>
              <a:t>Voorbereiding hervorming opleidingsfase en tweede graad: opstellen van een werkplan</a:t>
            </a:r>
          </a:p>
        </p:txBody>
      </p:sp>
    </p:spTree>
    <p:extLst>
      <p:ext uri="{BB962C8B-B14F-4D97-AF65-F5344CB8AC3E}">
        <p14:creationId xmlns:p14="http://schemas.microsoft.com/office/powerpoint/2010/main" val="4264845669"/>
      </p:ext>
    </p:extLst>
  </p:cSld>
  <p:clrMapOvr>
    <a:masterClrMapping/>
  </p:clrMapOvr>
</p:sld>
</file>

<file path=ppt/theme/theme1.xml><?xml version="1.0" encoding="utf-8"?>
<a:theme xmlns:a="http://schemas.openxmlformats.org/drawingml/2006/main" name="ClassicFrameVTI">
  <a:themeElements>
    <a:clrScheme name="AnalogousFromDarkSeedLeftStep">
      <a:dk1>
        <a:srgbClr val="000000"/>
      </a:dk1>
      <a:lt1>
        <a:srgbClr val="FFFFFF"/>
      </a:lt1>
      <a:dk2>
        <a:srgbClr val="412434"/>
      </a:dk2>
      <a:lt2>
        <a:srgbClr val="E2E3E8"/>
      </a:lt2>
      <a:accent1>
        <a:srgbClr val="BF9D22"/>
      </a:accent1>
      <a:accent2>
        <a:srgbClr val="D55D17"/>
      </a:accent2>
      <a:accent3>
        <a:srgbClr val="E72932"/>
      </a:accent3>
      <a:accent4>
        <a:srgbClr val="D51770"/>
      </a:accent4>
      <a:accent5>
        <a:srgbClr val="E729D0"/>
      </a:accent5>
      <a:accent6>
        <a:srgbClr val="9C17D5"/>
      </a:accent6>
      <a:hlink>
        <a:srgbClr val="C1459D"/>
      </a:hlink>
      <a:folHlink>
        <a:srgbClr val="7F7F7F"/>
      </a:folHlink>
    </a:clrScheme>
    <a:fontScheme name="Goudy and Gill Sans">
      <a:majorFont>
        <a:latin typeface="Goudy Old Style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FrameVTI" id="{4FA2A165-EC65-4FB0-B019-8C8876A1D8E3}" vid="{9D78F1F1-8226-42FD-A1A3-975EDF6D60F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188</Words>
  <Application>Microsoft Macintosh PowerPoint</Application>
  <PresentationFormat>Breedbeeld</PresentationFormat>
  <Paragraphs>27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Goudy Old Style</vt:lpstr>
      <vt:lpstr>ClassicFrameVTI</vt:lpstr>
      <vt:lpstr>Beleidsplan </vt:lpstr>
      <vt:lpstr>Verbinding als kernwoord</vt:lpstr>
      <vt:lpstr>Inzetten op missie en visie</vt:lpstr>
      <vt:lpstr>Een nieuwe school een nieuw verhaal</vt:lpstr>
      <vt:lpstr>b.e.u. methodiek implemeteren</vt:lpstr>
      <vt:lpstr>B.E.U. waarden </vt:lpstr>
      <vt:lpstr>Hervorming onderwijs</vt:lpstr>
      <vt:lpstr>Hervorming onderwijs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Beleidsplan </dc:title>
  <dc:creator>roef jolien [student]</dc:creator>
  <cp:lastModifiedBy>roef jolien [student]</cp:lastModifiedBy>
  <cp:revision>1</cp:revision>
  <dcterms:created xsi:type="dcterms:W3CDTF">2020-08-05T13:57:26Z</dcterms:created>
  <dcterms:modified xsi:type="dcterms:W3CDTF">2020-08-05T13:57:32Z</dcterms:modified>
</cp:coreProperties>
</file>