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0"/>
  </p:notesMasterIdLst>
  <p:sldIdLst>
    <p:sldId id="256" r:id="rId2"/>
    <p:sldId id="257" r:id="rId3"/>
    <p:sldId id="263" r:id="rId4"/>
    <p:sldId id="264" r:id="rId5"/>
    <p:sldId id="265" r:id="rId6"/>
    <p:sldId id="267" r:id="rId7"/>
    <p:sldId id="268" r:id="rId8"/>
    <p:sldId id="271" r:id="rId9"/>
    <p:sldId id="269" r:id="rId10"/>
    <p:sldId id="279" r:id="rId11"/>
    <p:sldId id="270" r:id="rId12"/>
    <p:sldId id="272" r:id="rId13"/>
    <p:sldId id="273" r:id="rId14"/>
    <p:sldId id="280" r:id="rId15"/>
    <p:sldId id="275" r:id="rId16"/>
    <p:sldId id="276" r:id="rId17"/>
    <p:sldId id="277" r:id="rId18"/>
    <p:sldId id="278"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p:restoredTop sz="94688"/>
  </p:normalViewPr>
  <p:slideViewPr>
    <p:cSldViewPr snapToGrid="0" snapToObjects="1">
      <p:cViewPr>
        <p:scale>
          <a:sx n="73" d="100"/>
          <a:sy n="73" d="100"/>
        </p:scale>
        <p:origin x="2816"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BFB3F-952E-894A-93D6-B82E50EE06FC}" type="datetimeFigureOut">
              <a:rPr lang="nl-BE" smtClean="0"/>
              <a:t>3/04/20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EB515-EE52-BF4E-ABBD-9B85413643BC}" type="slidenum">
              <a:rPr lang="nl-BE" smtClean="0"/>
              <a:t>‹nr.›</a:t>
            </a:fld>
            <a:endParaRPr lang="nl-BE"/>
          </a:p>
        </p:txBody>
      </p:sp>
    </p:spTree>
    <p:extLst>
      <p:ext uri="{BB962C8B-B14F-4D97-AF65-F5344CB8AC3E}">
        <p14:creationId xmlns:p14="http://schemas.microsoft.com/office/powerpoint/2010/main" val="252683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84EB515-EE52-BF4E-ABBD-9B85413643BC}" type="slidenum">
              <a:rPr lang="nl-BE" smtClean="0"/>
              <a:t>17</a:t>
            </a:fld>
            <a:endParaRPr lang="nl-BE"/>
          </a:p>
        </p:txBody>
      </p:sp>
    </p:spTree>
    <p:extLst>
      <p:ext uri="{BB962C8B-B14F-4D97-AF65-F5344CB8AC3E}">
        <p14:creationId xmlns:p14="http://schemas.microsoft.com/office/powerpoint/2010/main" val="240399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4/3/20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0543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4/3/20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3724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4/3/20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3222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4/3/20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0289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4/3/20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474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4/3/20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5073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4/3/20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669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4/3/20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6307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4/3/20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08502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4/3/20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196109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4/3/20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7477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4/3/20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3666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55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E7605-ED70-4CE7-B1ED-7737F91CAC0F}"/>
              </a:ext>
            </a:extLst>
          </p:cNvPr>
          <p:cNvPicPr>
            <a:picLocks noChangeAspect="1"/>
          </p:cNvPicPr>
          <p:nvPr/>
        </p:nvPicPr>
        <p:blipFill rotWithShape="1">
          <a:blip r:embed="rId2"/>
          <a:srcRect t="20495"/>
          <a:stretch/>
        </p:blipFill>
        <p:spPr>
          <a:xfrm>
            <a:off x="-3047" y="10"/>
            <a:ext cx="12191999" cy="6857990"/>
          </a:xfrm>
          <a:prstGeom prst="rect">
            <a:avLst/>
          </a:prstGeom>
        </p:spPr>
      </p:pic>
      <p:sp>
        <p:nvSpPr>
          <p:cNvPr id="9" name="Rectangle 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4EABD30-BDFB-E74C-9166-B4E622A1A594}"/>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nl-BE" sz="3600">
                <a:solidFill>
                  <a:schemeClr val="bg1"/>
                </a:solidFill>
              </a:rPr>
              <a:t>Overzicht GASV</a:t>
            </a:r>
          </a:p>
        </p:txBody>
      </p:sp>
      <p:sp>
        <p:nvSpPr>
          <p:cNvPr id="3" name="Ondertitel 2">
            <a:extLst>
              <a:ext uri="{FF2B5EF4-FFF2-40B4-BE49-F238E27FC236}">
                <a16:creationId xmlns:a16="http://schemas.microsoft.com/office/drawing/2014/main" id="{24FCBC57-0085-1F4F-8AD9-63E2F33117D1}"/>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pPr algn="ctr"/>
            <a:r>
              <a:rPr lang="nl-BE" sz="1800">
                <a:solidFill>
                  <a:schemeClr val="bg1"/>
                </a:solidFill>
              </a:rPr>
              <a:t>Gedeeld eigenaarschap</a:t>
            </a:r>
          </a:p>
        </p:txBody>
      </p:sp>
      <p:cxnSp>
        <p:nvCxnSpPr>
          <p:cNvPr id="11" name="Straight Connector 1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9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922A3-3616-AB4A-ABD4-F2BE372FA55C}"/>
              </a:ext>
            </a:extLst>
          </p:cNvPr>
          <p:cNvSpPr>
            <a:spLocks noGrp="1"/>
          </p:cNvSpPr>
          <p:nvPr>
            <p:ph type="title"/>
          </p:nvPr>
        </p:nvSpPr>
        <p:spPr>
          <a:xfrm>
            <a:off x="526073" y="489439"/>
            <a:ext cx="11139854" cy="930447"/>
          </a:xfrm>
        </p:spPr>
        <p:txBody>
          <a:bodyPr vert="horz" lIns="91440" tIns="45720" rIns="91440" bIns="45720" rtlCol="0" anchor="b">
            <a:normAutofit fontScale="90000"/>
          </a:bodyPr>
          <a:lstStyle/>
          <a:p>
            <a:pPr algn="ctr"/>
            <a:r>
              <a:rPr lang="en-US" sz="5400" kern="1200" dirty="0" err="1">
                <a:solidFill>
                  <a:schemeClr val="tx1"/>
                </a:solidFill>
                <a:latin typeface="+mj-lt"/>
                <a:ea typeface="+mj-ea"/>
                <a:cs typeface="+mj-cs"/>
              </a:rPr>
              <a:t>voorstel</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vakinhoud</a:t>
            </a:r>
            <a:r>
              <a:rPr lang="en-US" sz="5400" kern="1200" dirty="0">
                <a:solidFill>
                  <a:schemeClr val="tx1"/>
                </a:solidFill>
                <a:latin typeface="+mj-lt"/>
                <a:ea typeface="+mj-ea"/>
                <a:cs typeface="+mj-cs"/>
              </a:rPr>
              <a:t> 2020-2021 : in </a:t>
            </a:r>
            <a:r>
              <a:rPr lang="en-US" sz="5400" kern="1200" dirty="0" err="1">
                <a:solidFill>
                  <a:schemeClr val="tx1"/>
                </a:solidFill>
                <a:latin typeface="+mj-lt"/>
                <a:ea typeface="+mj-ea"/>
                <a:cs typeface="+mj-cs"/>
              </a:rPr>
              <a:t>vraag</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te</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stellen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voor</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hervorming</a:t>
            </a:r>
            <a:r>
              <a:rPr lang="en-US" sz="5400" kern="1200" dirty="0">
                <a:solidFill>
                  <a:schemeClr val="tx1"/>
                </a:solidFill>
                <a:latin typeface="+mj-lt"/>
                <a:ea typeface="+mj-ea"/>
                <a:cs typeface="+mj-cs"/>
              </a:rPr>
              <a:t> 2021-2022</a:t>
            </a:r>
          </a:p>
        </p:txBody>
      </p:sp>
      <p:graphicFrame>
        <p:nvGraphicFramePr>
          <p:cNvPr id="4" name="Tijdelijke aanduiding voor inhoud 3">
            <a:extLst>
              <a:ext uri="{FF2B5EF4-FFF2-40B4-BE49-F238E27FC236}">
                <a16:creationId xmlns:a16="http://schemas.microsoft.com/office/drawing/2014/main" id="{D90B760C-37AB-694C-9375-A1906DD7E3D7}"/>
              </a:ext>
            </a:extLst>
          </p:cNvPr>
          <p:cNvGraphicFramePr>
            <a:graphicFrameLocks noGrp="1"/>
          </p:cNvGraphicFramePr>
          <p:nvPr>
            <p:ph idx="1"/>
            <p:extLst>
              <p:ext uri="{D42A27DB-BD31-4B8C-83A1-F6EECF244321}">
                <p14:modId xmlns:p14="http://schemas.microsoft.com/office/powerpoint/2010/main" val="2503405117"/>
              </p:ext>
            </p:extLst>
          </p:nvPr>
        </p:nvGraphicFramePr>
        <p:xfrm>
          <a:off x="347589" y="2006827"/>
          <a:ext cx="11496822" cy="3678485"/>
        </p:xfrm>
        <a:graphic>
          <a:graphicData uri="http://schemas.openxmlformats.org/drawingml/2006/table">
            <a:tbl>
              <a:tblPr firstRow="1" bandRow="1">
                <a:tableStyleId>{775DCB02-9BB8-47FD-8907-85C794F793BA}</a:tableStyleId>
              </a:tblPr>
              <a:tblGrid>
                <a:gridCol w="7325690">
                  <a:extLst>
                    <a:ext uri="{9D8B030D-6E8A-4147-A177-3AD203B41FA5}">
                      <a16:colId xmlns:a16="http://schemas.microsoft.com/office/drawing/2014/main" val="3062252373"/>
                    </a:ext>
                  </a:extLst>
                </a:gridCol>
                <a:gridCol w="4171132">
                  <a:extLst>
                    <a:ext uri="{9D8B030D-6E8A-4147-A177-3AD203B41FA5}">
                      <a16:colId xmlns:a16="http://schemas.microsoft.com/office/drawing/2014/main" val="1864174009"/>
                    </a:ext>
                  </a:extLst>
                </a:gridCol>
              </a:tblGrid>
              <a:tr h="735697">
                <a:tc>
                  <a:txBody>
                    <a:bodyPr/>
                    <a:lstStyle/>
                    <a:p>
                      <a:r>
                        <a:rPr lang="nl-BE" sz="3300"/>
                        <a:t>vak</a:t>
                      </a:r>
                    </a:p>
                  </a:txBody>
                  <a:tcPr marL="167204" marR="167204" marT="83602" marB="83602"/>
                </a:tc>
                <a:tc>
                  <a:txBody>
                    <a:bodyPr/>
                    <a:lstStyle/>
                    <a:p>
                      <a:r>
                        <a:rPr lang="nl-BE" sz="3300"/>
                        <a:t>Aantal uren</a:t>
                      </a:r>
                    </a:p>
                  </a:txBody>
                  <a:tcPr marL="167204" marR="167204" marT="83602" marB="83602"/>
                </a:tc>
                <a:extLst>
                  <a:ext uri="{0D108BD9-81ED-4DB2-BD59-A6C34878D82A}">
                    <a16:rowId xmlns:a16="http://schemas.microsoft.com/office/drawing/2014/main" val="2726627887"/>
                  </a:ext>
                </a:extLst>
              </a:tr>
              <a:tr h="735697">
                <a:tc>
                  <a:txBody>
                    <a:bodyPr/>
                    <a:lstStyle/>
                    <a:p>
                      <a:r>
                        <a:rPr lang="nl-BE" sz="3300" dirty="0"/>
                        <a:t>Lichamelijke opvoeding</a:t>
                      </a:r>
                    </a:p>
                  </a:txBody>
                  <a:tcPr marL="167204" marR="167204" marT="83602" marB="83602"/>
                </a:tc>
                <a:tc>
                  <a:txBody>
                    <a:bodyPr/>
                    <a:lstStyle/>
                    <a:p>
                      <a:r>
                        <a:rPr lang="nl-BE" sz="3300" dirty="0"/>
                        <a:t>3 uur </a:t>
                      </a:r>
                    </a:p>
                  </a:txBody>
                  <a:tcPr marL="167204" marR="167204" marT="83602" marB="83602"/>
                </a:tc>
                <a:extLst>
                  <a:ext uri="{0D108BD9-81ED-4DB2-BD59-A6C34878D82A}">
                    <a16:rowId xmlns:a16="http://schemas.microsoft.com/office/drawing/2014/main" val="2721185744"/>
                  </a:ext>
                </a:extLst>
              </a:tr>
              <a:tr h="735697">
                <a:tc>
                  <a:txBody>
                    <a:bodyPr/>
                    <a:lstStyle/>
                    <a:p>
                      <a:r>
                        <a:rPr lang="nl-BE" sz="3300" dirty="0"/>
                        <a:t>Functionele taal </a:t>
                      </a:r>
                    </a:p>
                  </a:txBody>
                  <a:tcPr marL="167204" marR="167204" marT="83602" marB="83602"/>
                </a:tc>
                <a:tc>
                  <a:txBody>
                    <a:bodyPr/>
                    <a:lstStyle/>
                    <a:p>
                      <a:r>
                        <a:rPr lang="nl-BE" sz="3300" dirty="0"/>
                        <a:t>1 uur</a:t>
                      </a:r>
                    </a:p>
                  </a:txBody>
                  <a:tcPr marL="167204" marR="167204" marT="83602" marB="83602"/>
                </a:tc>
                <a:extLst>
                  <a:ext uri="{0D108BD9-81ED-4DB2-BD59-A6C34878D82A}">
                    <a16:rowId xmlns:a16="http://schemas.microsoft.com/office/drawing/2014/main" val="1121486801"/>
                  </a:ext>
                </a:extLst>
              </a:tr>
              <a:tr h="735697">
                <a:tc>
                  <a:txBody>
                    <a:bodyPr/>
                    <a:lstStyle/>
                    <a:p>
                      <a:r>
                        <a:rPr lang="nl-BE" sz="3300"/>
                        <a:t>Functioneel rekenen </a:t>
                      </a:r>
                    </a:p>
                  </a:txBody>
                  <a:tcPr marL="167204" marR="167204" marT="83602" marB="83602"/>
                </a:tc>
                <a:tc>
                  <a:txBody>
                    <a:bodyPr/>
                    <a:lstStyle/>
                    <a:p>
                      <a:r>
                        <a:rPr lang="nl-BE" sz="3300" dirty="0"/>
                        <a:t>1 uur</a:t>
                      </a:r>
                    </a:p>
                  </a:txBody>
                  <a:tcPr marL="167204" marR="167204" marT="83602" marB="83602"/>
                </a:tc>
                <a:extLst>
                  <a:ext uri="{0D108BD9-81ED-4DB2-BD59-A6C34878D82A}">
                    <a16:rowId xmlns:a16="http://schemas.microsoft.com/office/drawing/2014/main" val="1711146731"/>
                  </a:ext>
                </a:extLst>
              </a:tr>
              <a:tr h="735697">
                <a:tc>
                  <a:txBody>
                    <a:bodyPr/>
                    <a:lstStyle/>
                    <a:p>
                      <a:r>
                        <a:rPr lang="nl-BE" sz="3300" dirty="0"/>
                        <a:t>GASV </a:t>
                      </a:r>
                    </a:p>
                  </a:txBody>
                  <a:tcPr marL="167204" marR="167204" marT="83602" marB="83602"/>
                </a:tc>
                <a:tc>
                  <a:txBody>
                    <a:bodyPr/>
                    <a:lstStyle/>
                    <a:p>
                      <a:r>
                        <a:rPr lang="nl-BE" sz="3300" dirty="0"/>
                        <a:t>6 uur </a:t>
                      </a:r>
                    </a:p>
                  </a:txBody>
                  <a:tcPr marL="167204" marR="167204" marT="83602" marB="83602"/>
                </a:tc>
                <a:extLst>
                  <a:ext uri="{0D108BD9-81ED-4DB2-BD59-A6C34878D82A}">
                    <a16:rowId xmlns:a16="http://schemas.microsoft.com/office/drawing/2014/main" val="2954873988"/>
                  </a:ext>
                </a:extLst>
              </a:tr>
            </a:tbl>
          </a:graphicData>
        </a:graphic>
      </p:graphicFrame>
      <p:sp>
        <p:nvSpPr>
          <p:cNvPr id="3" name="Tekstvak 2">
            <a:extLst>
              <a:ext uri="{FF2B5EF4-FFF2-40B4-BE49-F238E27FC236}">
                <a16:creationId xmlns:a16="http://schemas.microsoft.com/office/drawing/2014/main" id="{9E95BFE0-F53A-D849-9405-F8C19A3183D9}"/>
              </a:ext>
            </a:extLst>
          </p:cNvPr>
          <p:cNvSpPr txBox="1"/>
          <p:nvPr/>
        </p:nvSpPr>
        <p:spPr>
          <a:xfrm>
            <a:off x="526073" y="5926015"/>
            <a:ext cx="11139854" cy="369332"/>
          </a:xfrm>
          <a:prstGeom prst="rect">
            <a:avLst/>
          </a:prstGeom>
          <a:noFill/>
        </p:spPr>
        <p:txBody>
          <a:bodyPr wrap="square" rtlCol="0">
            <a:spAutoFit/>
          </a:bodyPr>
          <a:lstStyle/>
          <a:p>
            <a:r>
              <a:rPr lang="nl-BE" dirty="0"/>
              <a:t>Hier wordt uit gegaan van een integratie van PC en crea in de lessen GASV</a:t>
            </a:r>
          </a:p>
        </p:txBody>
      </p:sp>
    </p:spTree>
    <p:extLst>
      <p:ext uri="{BB962C8B-B14F-4D97-AF65-F5344CB8AC3E}">
        <p14:creationId xmlns:p14="http://schemas.microsoft.com/office/powerpoint/2010/main" val="210836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290F5-2922-4743-B69C-4DC0344F376C}"/>
              </a:ext>
            </a:extLst>
          </p:cNvPr>
          <p:cNvSpPr>
            <a:spLocks noGrp="1"/>
          </p:cNvSpPr>
          <p:nvPr>
            <p:ph type="title"/>
          </p:nvPr>
        </p:nvSpPr>
        <p:spPr/>
        <p:txBody>
          <a:bodyPr>
            <a:normAutofit fontScale="90000"/>
          </a:bodyPr>
          <a:lstStyle/>
          <a:p>
            <a:r>
              <a:rPr lang="nl-BE" dirty="0"/>
              <a:t>Verdeling op te maken basismateriaal:</a:t>
            </a:r>
            <a:br>
              <a:rPr lang="nl-BE" dirty="0"/>
            </a:br>
            <a:r>
              <a:rPr lang="nl-BE" dirty="0"/>
              <a:t>deadline 1 september 2020</a:t>
            </a:r>
          </a:p>
        </p:txBody>
      </p:sp>
      <p:graphicFrame>
        <p:nvGraphicFramePr>
          <p:cNvPr id="4" name="Tijdelijke aanduiding voor inhoud 3">
            <a:extLst>
              <a:ext uri="{FF2B5EF4-FFF2-40B4-BE49-F238E27FC236}">
                <a16:creationId xmlns:a16="http://schemas.microsoft.com/office/drawing/2014/main" id="{68302022-4762-0B49-AE19-D71C7A89B81F}"/>
              </a:ext>
            </a:extLst>
          </p:cNvPr>
          <p:cNvGraphicFramePr>
            <a:graphicFrameLocks noGrp="1"/>
          </p:cNvGraphicFramePr>
          <p:nvPr>
            <p:ph idx="1"/>
            <p:extLst>
              <p:ext uri="{D42A27DB-BD31-4B8C-83A1-F6EECF244321}">
                <p14:modId xmlns:p14="http://schemas.microsoft.com/office/powerpoint/2010/main" val="2837635293"/>
              </p:ext>
            </p:extLst>
          </p:nvPr>
        </p:nvGraphicFramePr>
        <p:xfrm>
          <a:off x="1096963" y="2108200"/>
          <a:ext cx="10058400" cy="3977640"/>
        </p:xfrm>
        <a:graphic>
          <a:graphicData uri="http://schemas.openxmlformats.org/drawingml/2006/table">
            <a:tbl>
              <a:tblPr firstRow="1" bandRow="1">
                <a:tableStyleId>{00A15C55-8517-42AA-B614-E9B94910E393}</a:tableStyleId>
              </a:tblPr>
              <a:tblGrid>
                <a:gridCol w="5029200">
                  <a:extLst>
                    <a:ext uri="{9D8B030D-6E8A-4147-A177-3AD203B41FA5}">
                      <a16:colId xmlns:a16="http://schemas.microsoft.com/office/drawing/2014/main" val="2488448603"/>
                    </a:ext>
                  </a:extLst>
                </a:gridCol>
                <a:gridCol w="5029200">
                  <a:extLst>
                    <a:ext uri="{9D8B030D-6E8A-4147-A177-3AD203B41FA5}">
                      <a16:colId xmlns:a16="http://schemas.microsoft.com/office/drawing/2014/main" val="1248503896"/>
                    </a:ext>
                  </a:extLst>
                </a:gridCol>
              </a:tblGrid>
              <a:tr h="370840">
                <a:tc>
                  <a:txBody>
                    <a:bodyPr/>
                    <a:lstStyle/>
                    <a:p>
                      <a:endParaRPr lang="nl-BE" dirty="0"/>
                    </a:p>
                  </a:txBody>
                  <a:tcPr/>
                </a:tc>
                <a:tc>
                  <a:txBody>
                    <a:bodyPr/>
                    <a:lstStyle/>
                    <a:p>
                      <a:endParaRPr lang="nl-BE"/>
                    </a:p>
                  </a:txBody>
                  <a:tcPr/>
                </a:tc>
                <a:extLst>
                  <a:ext uri="{0D108BD9-81ED-4DB2-BD59-A6C34878D82A}">
                    <a16:rowId xmlns:a16="http://schemas.microsoft.com/office/drawing/2014/main" val="3263514713"/>
                  </a:ext>
                </a:extLst>
              </a:tr>
              <a:tr h="370840">
                <a:tc>
                  <a:txBody>
                    <a:bodyPr/>
                    <a:lstStyle/>
                    <a:p>
                      <a:r>
                        <a:rPr lang="nl-BE" dirty="0"/>
                        <a:t>Functionele taal </a:t>
                      </a:r>
                    </a:p>
                  </a:txBody>
                  <a:tcPr/>
                </a:tc>
                <a:tc>
                  <a:txBody>
                    <a:bodyPr/>
                    <a:lstStyle/>
                    <a:p>
                      <a:r>
                        <a:rPr lang="nl-BE" dirty="0"/>
                        <a:t>Annelies</a:t>
                      </a:r>
                    </a:p>
                  </a:txBody>
                  <a:tcPr/>
                </a:tc>
                <a:extLst>
                  <a:ext uri="{0D108BD9-81ED-4DB2-BD59-A6C34878D82A}">
                    <a16:rowId xmlns:a16="http://schemas.microsoft.com/office/drawing/2014/main" val="3546983800"/>
                  </a:ext>
                </a:extLst>
              </a:tr>
              <a:tr h="370840">
                <a:tc>
                  <a:txBody>
                    <a:bodyPr/>
                    <a:lstStyle/>
                    <a:p>
                      <a:r>
                        <a:rPr lang="nl-BE" dirty="0"/>
                        <a:t>Functioneel rekenen </a:t>
                      </a:r>
                    </a:p>
                  </a:txBody>
                  <a:tcPr/>
                </a:tc>
                <a:tc>
                  <a:txBody>
                    <a:bodyPr/>
                    <a:lstStyle/>
                    <a:p>
                      <a:r>
                        <a:rPr lang="nl-BE" dirty="0"/>
                        <a:t>Reeds gedaan door Annelies (vorig jaar)</a:t>
                      </a:r>
                    </a:p>
                  </a:txBody>
                  <a:tcPr/>
                </a:tc>
                <a:extLst>
                  <a:ext uri="{0D108BD9-81ED-4DB2-BD59-A6C34878D82A}">
                    <a16:rowId xmlns:a16="http://schemas.microsoft.com/office/drawing/2014/main" val="3430288758"/>
                  </a:ext>
                </a:extLst>
              </a:tr>
              <a:tr h="370840">
                <a:tc>
                  <a:txBody>
                    <a:bodyPr/>
                    <a:lstStyle/>
                    <a:p>
                      <a:r>
                        <a:rPr lang="nl-BE" dirty="0"/>
                        <a:t>Voorbereiding bosklassen</a:t>
                      </a:r>
                    </a:p>
                  </a:txBody>
                  <a:tcPr/>
                </a:tc>
                <a:tc>
                  <a:txBody>
                    <a:bodyPr/>
                    <a:lstStyle/>
                    <a:p>
                      <a:r>
                        <a:rPr lang="nl-BE" dirty="0"/>
                        <a:t>Verandert steeds: voorstel steeds de nieuwe leerkracht</a:t>
                      </a:r>
                    </a:p>
                  </a:txBody>
                  <a:tcPr/>
                </a:tc>
                <a:extLst>
                  <a:ext uri="{0D108BD9-81ED-4DB2-BD59-A6C34878D82A}">
                    <a16:rowId xmlns:a16="http://schemas.microsoft.com/office/drawing/2014/main" val="3320001492"/>
                  </a:ext>
                </a:extLst>
              </a:tr>
              <a:tr h="370840">
                <a:tc>
                  <a:txBody>
                    <a:bodyPr/>
                    <a:lstStyle/>
                    <a:p>
                      <a:r>
                        <a:rPr lang="nl-BE" dirty="0"/>
                        <a:t>Seksuele opvoeding</a:t>
                      </a:r>
                    </a:p>
                  </a:txBody>
                  <a:tcPr/>
                </a:tc>
                <a:tc>
                  <a:txBody>
                    <a:bodyPr/>
                    <a:lstStyle/>
                    <a:p>
                      <a:r>
                        <a:rPr lang="nl-BE" dirty="0"/>
                        <a:t>Joris en Annelies</a:t>
                      </a:r>
                    </a:p>
                  </a:txBody>
                  <a:tcPr/>
                </a:tc>
                <a:extLst>
                  <a:ext uri="{0D108BD9-81ED-4DB2-BD59-A6C34878D82A}">
                    <a16:rowId xmlns:a16="http://schemas.microsoft.com/office/drawing/2014/main" val="2573729297"/>
                  </a:ext>
                </a:extLst>
              </a:tr>
              <a:tr h="370840">
                <a:tc>
                  <a:txBody>
                    <a:bodyPr/>
                    <a:lstStyle/>
                    <a:p>
                      <a:r>
                        <a:rPr lang="nl-BE" dirty="0"/>
                        <a:t>Sociale vaardigheden </a:t>
                      </a:r>
                    </a:p>
                  </a:txBody>
                  <a:tcPr/>
                </a:tc>
                <a:tc>
                  <a:txBody>
                    <a:bodyPr/>
                    <a:lstStyle/>
                    <a:p>
                      <a:r>
                        <a:rPr lang="nl-BE" dirty="0"/>
                        <a:t>Sophie en Jolien</a:t>
                      </a:r>
                    </a:p>
                  </a:txBody>
                  <a:tcPr/>
                </a:tc>
                <a:extLst>
                  <a:ext uri="{0D108BD9-81ED-4DB2-BD59-A6C34878D82A}">
                    <a16:rowId xmlns:a16="http://schemas.microsoft.com/office/drawing/2014/main" val="1764245297"/>
                  </a:ext>
                </a:extLst>
              </a:tr>
              <a:tr h="370840">
                <a:tc>
                  <a:txBody>
                    <a:bodyPr/>
                    <a:lstStyle/>
                    <a:p>
                      <a:r>
                        <a:rPr lang="nl-BE" dirty="0"/>
                        <a:t>Politiek</a:t>
                      </a:r>
                    </a:p>
                  </a:txBody>
                  <a:tcPr/>
                </a:tc>
                <a:tc>
                  <a:txBody>
                    <a:bodyPr/>
                    <a:lstStyle/>
                    <a:p>
                      <a:r>
                        <a:rPr lang="nl-BE" dirty="0"/>
                        <a:t>Eva</a:t>
                      </a:r>
                    </a:p>
                  </a:txBody>
                  <a:tcPr/>
                </a:tc>
                <a:extLst>
                  <a:ext uri="{0D108BD9-81ED-4DB2-BD59-A6C34878D82A}">
                    <a16:rowId xmlns:a16="http://schemas.microsoft.com/office/drawing/2014/main" val="2234342317"/>
                  </a:ext>
                </a:extLst>
              </a:tr>
              <a:tr h="370840">
                <a:tc>
                  <a:txBody>
                    <a:bodyPr/>
                    <a:lstStyle/>
                    <a:p>
                      <a:r>
                        <a:rPr lang="nl-BE" dirty="0"/>
                        <a:t>Kind- en mensenrechten </a:t>
                      </a:r>
                    </a:p>
                  </a:txBody>
                  <a:tcPr/>
                </a:tc>
                <a:tc>
                  <a:txBody>
                    <a:bodyPr/>
                    <a:lstStyle/>
                    <a:p>
                      <a:r>
                        <a:rPr lang="nl-BE" dirty="0"/>
                        <a:t>Dominique</a:t>
                      </a:r>
                    </a:p>
                  </a:txBody>
                  <a:tcPr/>
                </a:tc>
                <a:extLst>
                  <a:ext uri="{0D108BD9-81ED-4DB2-BD59-A6C34878D82A}">
                    <a16:rowId xmlns:a16="http://schemas.microsoft.com/office/drawing/2014/main" val="509189195"/>
                  </a:ext>
                </a:extLst>
              </a:tr>
              <a:tr h="370840">
                <a:tc>
                  <a:txBody>
                    <a:bodyPr/>
                    <a:lstStyle/>
                    <a:p>
                      <a:r>
                        <a:rPr lang="nl-BE" dirty="0"/>
                        <a:t>Milieuzorg</a:t>
                      </a:r>
                    </a:p>
                  </a:txBody>
                  <a:tcPr/>
                </a:tc>
                <a:tc>
                  <a:txBody>
                    <a:bodyPr/>
                    <a:lstStyle/>
                    <a:p>
                      <a:r>
                        <a:rPr lang="nl-BE" dirty="0"/>
                        <a:t>Eva</a:t>
                      </a:r>
                    </a:p>
                  </a:txBody>
                  <a:tcPr/>
                </a:tc>
                <a:extLst>
                  <a:ext uri="{0D108BD9-81ED-4DB2-BD59-A6C34878D82A}">
                    <a16:rowId xmlns:a16="http://schemas.microsoft.com/office/drawing/2014/main" val="4174182589"/>
                  </a:ext>
                </a:extLst>
              </a:tr>
              <a:tr h="370840">
                <a:tc>
                  <a:txBody>
                    <a:bodyPr/>
                    <a:lstStyle/>
                    <a:p>
                      <a:r>
                        <a:rPr lang="nl-BE" dirty="0"/>
                        <a:t>Verkeer: bromfiets</a:t>
                      </a:r>
                    </a:p>
                  </a:txBody>
                  <a:tcPr/>
                </a:tc>
                <a:tc>
                  <a:txBody>
                    <a:bodyPr/>
                    <a:lstStyle/>
                    <a:p>
                      <a:r>
                        <a:rPr lang="nl-BE" dirty="0"/>
                        <a:t>Kevin</a:t>
                      </a:r>
                    </a:p>
                  </a:txBody>
                  <a:tcPr/>
                </a:tc>
                <a:extLst>
                  <a:ext uri="{0D108BD9-81ED-4DB2-BD59-A6C34878D82A}">
                    <a16:rowId xmlns:a16="http://schemas.microsoft.com/office/drawing/2014/main" val="675968710"/>
                  </a:ext>
                </a:extLst>
              </a:tr>
            </a:tbl>
          </a:graphicData>
        </a:graphic>
      </p:graphicFrame>
    </p:spTree>
    <p:extLst>
      <p:ext uri="{BB962C8B-B14F-4D97-AF65-F5344CB8AC3E}">
        <p14:creationId xmlns:p14="http://schemas.microsoft.com/office/powerpoint/2010/main" val="365081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43E4D-4932-604F-AB74-E7588D592A2B}"/>
              </a:ext>
            </a:extLst>
          </p:cNvPr>
          <p:cNvSpPr>
            <a:spLocks noGrp="1"/>
          </p:cNvSpPr>
          <p:nvPr>
            <p:ph type="title"/>
          </p:nvPr>
        </p:nvSpPr>
        <p:spPr/>
        <p:txBody>
          <a:bodyPr>
            <a:normAutofit fontScale="90000"/>
          </a:bodyPr>
          <a:lstStyle/>
          <a:p>
            <a:r>
              <a:rPr lang="nl-BE" dirty="0"/>
              <a:t>Up te daten basismateriaal indien nodig</a:t>
            </a:r>
          </a:p>
        </p:txBody>
      </p:sp>
      <p:graphicFrame>
        <p:nvGraphicFramePr>
          <p:cNvPr id="4" name="Tijdelijke aanduiding voor inhoud 3">
            <a:extLst>
              <a:ext uri="{FF2B5EF4-FFF2-40B4-BE49-F238E27FC236}">
                <a16:creationId xmlns:a16="http://schemas.microsoft.com/office/drawing/2014/main" id="{9F6903A5-5927-4842-BA1C-33419BB2D772}"/>
              </a:ext>
            </a:extLst>
          </p:cNvPr>
          <p:cNvGraphicFramePr>
            <a:graphicFrameLocks noGrp="1"/>
          </p:cNvGraphicFramePr>
          <p:nvPr>
            <p:ph idx="1"/>
            <p:extLst>
              <p:ext uri="{D42A27DB-BD31-4B8C-83A1-F6EECF244321}">
                <p14:modId xmlns:p14="http://schemas.microsoft.com/office/powerpoint/2010/main" val="452250557"/>
              </p:ext>
            </p:extLst>
          </p:nvPr>
        </p:nvGraphicFramePr>
        <p:xfrm>
          <a:off x="1096963" y="2108200"/>
          <a:ext cx="10058400" cy="2595880"/>
        </p:xfrm>
        <a:graphic>
          <a:graphicData uri="http://schemas.openxmlformats.org/drawingml/2006/table">
            <a:tbl>
              <a:tblPr firstRow="1" bandRow="1">
                <a:tableStyleId>{00A15C55-8517-42AA-B614-E9B94910E393}</a:tableStyleId>
              </a:tblPr>
              <a:tblGrid>
                <a:gridCol w="5029200">
                  <a:extLst>
                    <a:ext uri="{9D8B030D-6E8A-4147-A177-3AD203B41FA5}">
                      <a16:colId xmlns:a16="http://schemas.microsoft.com/office/drawing/2014/main" val="364516514"/>
                    </a:ext>
                  </a:extLst>
                </a:gridCol>
                <a:gridCol w="5029200">
                  <a:extLst>
                    <a:ext uri="{9D8B030D-6E8A-4147-A177-3AD203B41FA5}">
                      <a16:colId xmlns:a16="http://schemas.microsoft.com/office/drawing/2014/main" val="2911918902"/>
                    </a:ext>
                  </a:extLst>
                </a:gridCol>
              </a:tblGrid>
              <a:tr h="370840">
                <a:tc>
                  <a:txBody>
                    <a:bodyPr/>
                    <a:lstStyle/>
                    <a:p>
                      <a:endParaRPr lang="nl-BE" dirty="0"/>
                    </a:p>
                  </a:txBody>
                  <a:tcPr/>
                </a:tc>
                <a:tc>
                  <a:txBody>
                    <a:bodyPr/>
                    <a:lstStyle/>
                    <a:p>
                      <a:endParaRPr lang="nl-BE"/>
                    </a:p>
                  </a:txBody>
                  <a:tcPr/>
                </a:tc>
                <a:extLst>
                  <a:ext uri="{0D108BD9-81ED-4DB2-BD59-A6C34878D82A}">
                    <a16:rowId xmlns:a16="http://schemas.microsoft.com/office/drawing/2014/main" val="1463397847"/>
                  </a:ext>
                </a:extLst>
              </a:tr>
              <a:tr h="370840">
                <a:tc>
                  <a:txBody>
                    <a:bodyPr/>
                    <a:lstStyle/>
                    <a:p>
                      <a:r>
                        <a:rPr lang="nl-BE" dirty="0"/>
                        <a:t>Materiaal computer</a:t>
                      </a:r>
                    </a:p>
                  </a:txBody>
                  <a:tcPr/>
                </a:tc>
                <a:tc>
                  <a:txBody>
                    <a:bodyPr/>
                    <a:lstStyle/>
                    <a:p>
                      <a:r>
                        <a:rPr lang="nl-BE" dirty="0"/>
                        <a:t>Leen</a:t>
                      </a:r>
                    </a:p>
                  </a:txBody>
                  <a:tcPr/>
                </a:tc>
                <a:extLst>
                  <a:ext uri="{0D108BD9-81ED-4DB2-BD59-A6C34878D82A}">
                    <a16:rowId xmlns:a16="http://schemas.microsoft.com/office/drawing/2014/main" val="91871043"/>
                  </a:ext>
                </a:extLst>
              </a:tr>
              <a:tr h="370840">
                <a:tc>
                  <a:txBody>
                    <a:bodyPr/>
                    <a:lstStyle/>
                    <a:p>
                      <a:r>
                        <a:rPr lang="nl-BE" dirty="0"/>
                        <a:t>Opleidingsboek ME</a:t>
                      </a:r>
                    </a:p>
                  </a:txBody>
                  <a:tcPr/>
                </a:tc>
                <a:tc>
                  <a:txBody>
                    <a:bodyPr/>
                    <a:lstStyle/>
                    <a:p>
                      <a:r>
                        <a:rPr lang="nl-BE" dirty="0"/>
                        <a:t>Dominique</a:t>
                      </a:r>
                    </a:p>
                  </a:txBody>
                  <a:tcPr/>
                </a:tc>
                <a:extLst>
                  <a:ext uri="{0D108BD9-81ED-4DB2-BD59-A6C34878D82A}">
                    <a16:rowId xmlns:a16="http://schemas.microsoft.com/office/drawing/2014/main" val="3619430314"/>
                  </a:ext>
                </a:extLst>
              </a:tr>
              <a:tr h="370840">
                <a:tc>
                  <a:txBody>
                    <a:bodyPr/>
                    <a:lstStyle/>
                    <a:p>
                      <a:r>
                        <a:rPr lang="nl-BE" dirty="0"/>
                        <a:t>Opleidingsboek GM</a:t>
                      </a:r>
                    </a:p>
                  </a:txBody>
                  <a:tcPr/>
                </a:tc>
                <a:tc>
                  <a:txBody>
                    <a:bodyPr/>
                    <a:lstStyle/>
                    <a:p>
                      <a:r>
                        <a:rPr lang="nl-BE" dirty="0"/>
                        <a:t>Leen</a:t>
                      </a:r>
                    </a:p>
                  </a:txBody>
                  <a:tcPr/>
                </a:tc>
                <a:extLst>
                  <a:ext uri="{0D108BD9-81ED-4DB2-BD59-A6C34878D82A}">
                    <a16:rowId xmlns:a16="http://schemas.microsoft.com/office/drawing/2014/main" val="2313893602"/>
                  </a:ext>
                </a:extLst>
              </a:tr>
              <a:tr h="370840">
                <a:tc>
                  <a:txBody>
                    <a:bodyPr/>
                    <a:lstStyle/>
                    <a:p>
                      <a:r>
                        <a:rPr lang="nl-BE" dirty="0"/>
                        <a:t>Opleidingsboek LA</a:t>
                      </a:r>
                    </a:p>
                  </a:txBody>
                  <a:tcPr/>
                </a:tc>
                <a:tc>
                  <a:txBody>
                    <a:bodyPr/>
                    <a:lstStyle/>
                    <a:p>
                      <a:r>
                        <a:rPr lang="nl-BE" dirty="0"/>
                        <a:t>?</a:t>
                      </a:r>
                    </a:p>
                  </a:txBody>
                  <a:tcPr/>
                </a:tc>
                <a:extLst>
                  <a:ext uri="{0D108BD9-81ED-4DB2-BD59-A6C34878D82A}">
                    <a16:rowId xmlns:a16="http://schemas.microsoft.com/office/drawing/2014/main" val="4107758039"/>
                  </a:ext>
                </a:extLst>
              </a:tr>
              <a:tr h="370840">
                <a:tc>
                  <a:txBody>
                    <a:bodyPr/>
                    <a:lstStyle/>
                    <a:p>
                      <a:r>
                        <a:rPr lang="nl-BE" dirty="0"/>
                        <a:t>Opleidingsboek HL</a:t>
                      </a:r>
                    </a:p>
                  </a:txBody>
                  <a:tcPr/>
                </a:tc>
                <a:tc>
                  <a:txBody>
                    <a:bodyPr/>
                    <a:lstStyle/>
                    <a:p>
                      <a:r>
                        <a:rPr lang="nl-BE" dirty="0"/>
                        <a:t>Joris</a:t>
                      </a:r>
                    </a:p>
                  </a:txBody>
                  <a:tcPr/>
                </a:tc>
                <a:extLst>
                  <a:ext uri="{0D108BD9-81ED-4DB2-BD59-A6C34878D82A}">
                    <a16:rowId xmlns:a16="http://schemas.microsoft.com/office/drawing/2014/main" val="927009363"/>
                  </a:ext>
                </a:extLst>
              </a:tr>
              <a:tr h="370840">
                <a:tc>
                  <a:txBody>
                    <a:bodyPr/>
                    <a:lstStyle/>
                    <a:p>
                      <a:r>
                        <a:rPr lang="nl-BE" dirty="0"/>
                        <a:t>Opleidingsboek WS</a:t>
                      </a:r>
                    </a:p>
                  </a:txBody>
                  <a:tcPr/>
                </a:tc>
                <a:tc>
                  <a:txBody>
                    <a:bodyPr/>
                    <a:lstStyle/>
                    <a:p>
                      <a:r>
                        <a:rPr lang="nl-BE" dirty="0"/>
                        <a:t>Dominique?</a:t>
                      </a:r>
                    </a:p>
                  </a:txBody>
                  <a:tcPr/>
                </a:tc>
                <a:extLst>
                  <a:ext uri="{0D108BD9-81ED-4DB2-BD59-A6C34878D82A}">
                    <a16:rowId xmlns:a16="http://schemas.microsoft.com/office/drawing/2014/main" val="657863422"/>
                  </a:ext>
                </a:extLst>
              </a:tr>
            </a:tbl>
          </a:graphicData>
        </a:graphic>
      </p:graphicFrame>
    </p:spTree>
    <p:extLst>
      <p:ext uri="{BB962C8B-B14F-4D97-AF65-F5344CB8AC3E}">
        <p14:creationId xmlns:p14="http://schemas.microsoft.com/office/powerpoint/2010/main" val="167350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2296D-BDAB-C844-85A0-1573EB23F1BB}"/>
              </a:ext>
            </a:extLst>
          </p:cNvPr>
          <p:cNvSpPr>
            <a:spLocks noGrp="1"/>
          </p:cNvSpPr>
          <p:nvPr>
            <p:ph type="title"/>
          </p:nvPr>
        </p:nvSpPr>
        <p:spPr/>
        <p:txBody>
          <a:bodyPr/>
          <a:lstStyle/>
          <a:p>
            <a:r>
              <a:rPr lang="nl-BE" dirty="0"/>
              <a:t>KWALIFICATIEFASE</a:t>
            </a:r>
          </a:p>
        </p:txBody>
      </p:sp>
      <p:sp>
        <p:nvSpPr>
          <p:cNvPr id="3" name="Tijdelijke aanduiding voor inhoud 2">
            <a:extLst>
              <a:ext uri="{FF2B5EF4-FFF2-40B4-BE49-F238E27FC236}">
                <a16:creationId xmlns:a16="http://schemas.microsoft.com/office/drawing/2014/main" id="{D567893C-BA07-8D42-ABF2-20C911FF07E0}"/>
              </a:ext>
            </a:extLst>
          </p:cNvPr>
          <p:cNvSpPr>
            <a:spLocks noGrp="1"/>
          </p:cNvSpPr>
          <p:nvPr>
            <p:ph idx="1"/>
          </p:nvPr>
        </p:nvSpPr>
        <p:spPr>
          <a:xfrm>
            <a:off x="949362" y="2323354"/>
            <a:ext cx="10058400" cy="3760891"/>
          </a:xfrm>
        </p:spPr>
        <p:txBody>
          <a:bodyPr/>
          <a:lstStyle/>
          <a:p>
            <a:r>
              <a:rPr lang="nl-BE" dirty="0"/>
              <a:t>- Oplijsting leerlijnen als basis voor baissmateriaal ontwikkeling: Martine ordent verder</a:t>
            </a:r>
          </a:p>
          <a:p>
            <a:r>
              <a:rPr lang="nl-BE" dirty="0"/>
              <a:t>- overleg GASV leerkrachten rond verdeling opmaak basismateriaal (Martine)</a:t>
            </a:r>
          </a:p>
          <a:p>
            <a:r>
              <a:rPr lang="nl-BE" dirty="0"/>
              <a:t>- opmaak overzicht structuur kwalificatiefase door Martine</a:t>
            </a:r>
          </a:p>
          <a:p>
            <a:r>
              <a:rPr lang="nl-BE" dirty="0"/>
              <a:t>- afspraken locatie basismateriaal: af te spreken met Martine op de schijf op school (leraarskamer) En kast ordenen boven met nodige basismateriaal volgens leerlijnen</a:t>
            </a:r>
          </a:p>
          <a:p>
            <a:endParaRPr lang="nl-BE" dirty="0"/>
          </a:p>
        </p:txBody>
      </p:sp>
    </p:spTree>
    <p:extLst>
      <p:ext uri="{BB962C8B-B14F-4D97-AF65-F5344CB8AC3E}">
        <p14:creationId xmlns:p14="http://schemas.microsoft.com/office/powerpoint/2010/main" val="157195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922A3-3616-AB4A-ABD4-F2BE372FA55C}"/>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err="1">
                <a:solidFill>
                  <a:schemeClr val="tx1"/>
                </a:solidFill>
                <a:latin typeface="+mj-lt"/>
                <a:ea typeface="+mj-ea"/>
                <a:cs typeface="+mj-cs"/>
              </a:rPr>
              <a:t>Voorstel</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vakinhoud</a:t>
            </a:r>
            <a:r>
              <a:rPr lang="en-US" sz="5400" kern="1200" dirty="0">
                <a:solidFill>
                  <a:schemeClr val="tx1"/>
                </a:solidFill>
                <a:latin typeface="+mj-lt"/>
                <a:ea typeface="+mj-ea"/>
                <a:cs typeface="+mj-cs"/>
              </a:rPr>
              <a:t> 2020-2021</a:t>
            </a:r>
          </a:p>
        </p:txBody>
      </p:sp>
      <p:graphicFrame>
        <p:nvGraphicFramePr>
          <p:cNvPr id="4" name="Tijdelijke aanduiding voor inhoud 3">
            <a:extLst>
              <a:ext uri="{FF2B5EF4-FFF2-40B4-BE49-F238E27FC236}">
                <a16:creationId xmlns:a16="http://schemas.microsoft.com/office/drawing/2014/main" id="{D90B760C-37AB-694C-9375-A1906DD7E3D7}"/>
              </a:ext>
            </a:extLst>
          </p:cNvPr>
          <p:cNvGraphicFramePr>
            <a:graphicFrameLocks noGrp="1"/>
          </p:cNvGraphicFramePr>
          <p:nvPr>
            <p:ph idx="1"/>
            <p:extLst>
              <p:ext uri="{D42A27DB-BD31-4B8C-83A1-F6EECF244321}">
                <p14:modId xmlns:p14="http://schemas.microsoft.com/office/powerpoint/2010/main" val="938111081"/>
              </p:ext>
            </p:extLst>
          </p:nvPr>
        </p:nvGraphicFramePr>
        <p:xfrm>
          <a:off x="320040" y="2587119"/>
          <a:ext cx="11496822" cy="2207091"/>
        </p:xfrm>
        <a:graphic>
          <a:graphicData uri="http://schemas.openxmlformats.org/drawingml/2006/table">
            <a:tbl>
              <a:tblPr firstRow="1" bandRow="1">
                <a:tableStyleId>{775DCB02-9BB8-47FD-8907-85C794F793BA}</a:tableStyleId>
              </a:tblPr>
              <a:tblGrid>
                <a:gridCol w="7325690">
                  <a:extLst>
                    <a:ext uri="{9D8B030D-6E8A-4147-A177-3AD203B41FA5}">
                      <a16:colId xmlns:a16="http://schemas.microsoft.com/office/drawing/2014/main" val="3062252373"/>
                    </a:ext>
                  </a:extLst>
                </a:gridCol>
                <a:gridCol w="4171132">
                  <a:extLst>
                    <a:ext uri="{9D8B030D-6E8A-4147-A177-3AD203B41FA5}">
                      <a16:colId xmlns:a16="http://schemas.microsoft.com/office/drawing/2014/main" val="1864174009"/>
                    </a:ext>
                  </a:extLst>
                </a:gridCol>
              </a:tblGrid>
              <a:tr h="735697">
                <a:tc>
                  <a:txBody>
                    <a:bodyPr/>
                    <a:lstStyle/>
                    <a:p>
                      <a:r>
                        <a:rPr lang="nl-BE" sz="3300" dirty="0"/>
                        <a:t>vak</a:t>
                      </a:r>
                    </a:p>
                  </a:txBody>
                  <a:tcPr marL="167204" marR="167204" marT="83602" marB="83602"/>
                </a:tc>
                <a:tc>
                  <a:txBody>
                    <a:bodyPr/>
                    <a:lstStyle/>
                    <a:p>
                      <a:r>
                        <a:rPr lang="nl-BE" sz="3300"/>
                        <a:t>Aantal uren</a:t>
                      </a:r>
                    </a:p>
                  </a:txBody>
                  <a:tcPr marL="167204" marR="167204" marT="83602" marB="83602"/>
                </a:tc>
                <a:extLst>
                  <a:ext uri="{0D108BD9-81ED-4DB2-BD59-A6C34878D82A}">
                    <a16:rowId xmlns:a16="http://schemas.microsoft.com/office/drawing/2014/main" val="2726627887"/>
                  </a:ext>
                </a:extLst>
              </a:tr>
              <a:tr h="735697">
                <a:tc>
                  <a:txBody>
                    <a:bodyPr/>
                    <a:lstStyle/>
                    <a:p>
                      <a:r>
                        <a:rPr lang="nl-BE" sz="3300" dirty="0"/>
                        <a:t>Lichamelijke opvoeding</a:t>
                      </a:r>
                    </a:p>
                  </a:txBody>
                  <a:tcPr marL="167204" marR="167204" marT="83602" marB="83602"/>
                </a:tc>
                <a:tc>
                  <a:txBody>
                    <a:bodyPr/>
                    <a:lstStyle/>
                    <a:p>
                      <a:r>
                        <a:rPr lang="nl-BE" sz="3300" dirty="0"/>
                        <a:t>3 uur </a:t>
                      </a:r>
                    </a:p>
                  </a:txBody>
                  <a:tcPr marL="167204" marR="167204" marT="83602" marB="83602"/>
                </a:tc>
                <a:extLst>
                  <a:ext uri="{0D108BD9-81ED-4DB2-BD59-A6C34878D82A}">
                    <a16:rowId xmlns:a16="http://schemas.microsoft.com/office/drawing/2014/main" val="2721185744"/>
                  </a:ext>
                </a:extLst>
              </a:tr>
              <a:tr h="735697">
                <a:tc>
                  <a:txBody>
                    <a:bodyPr/>
                    <a:lstStyle/>
                    <a:p>
                      <a:r>
                        <a:rPr lang="nl-BE" sz="3300" dirty="0"/>
                        <a:t>GASV </a:t>
                      </a:r>
                    </a:p>
                  </a:txBody>
                  <a:tcPr marL="167204" marR="167204" marT="83602" marB="83602"/>
                </a:tc>
                <a:tc>
                  <a:txBody>
                    <a:bodyPr/>
                    <a:lstStyle/>
                    <a:p>
                      <a:r>
                        <a:rPr lang="nl-BE" sz="3300" dirty="0"/>
                        <a:t>6 uur </a:t>
                      </a:r>
                    </a:p>
                  </a:txBody>
                  <a:tcPr marL="167204" marR="167204" marT="83602" marB="83602"/>
                </a:tc>
                <a:extLst>
                  <a:ext uri="{0D108BD9-81ED-4DB2-BD59-A6C34878D82A}">
                    <a16:rowId xmlns:a16="http://schemas.microsoft.com/office/drawing/2014/main" val="2954873988"/>
                  </a:ext>
                </a:extLst>
              </a:tr>
            </a:tbl>
          </a:graphicData>
        </a:graphic>
      </p:graphicFrame>
      <p:sp>
        <p:nvSpPr>
          <p:cNvPr id="5" name="Tekstvak 4">
            <a:extLst>
              <a:ext uri="{FF2B5EF4-FFF2-40B4-BE49-F238E27FC236}">
                <a16:creationId xmlns:a16="http://schemas.microsoft.com/office/drawing/2014/main" id="{1FD9B36A-126A-B34C-B63C-892476FBDC1D}"/>
              </a:ext>
            </a:extLst>
          </p:cNvPr>
          <p:cNvSpPr txBox="1"/>
          <p:nvPr/>
        </p:nvSpPr>
        <p:spPr>
          <a:xfrm>
            <a:off x="720969" y="5205046"/>
            <a:ext cx="10673862" cy="646331"/>
          </a:xfrm>
          <a:prstGeom prst="rect">
            <a:avLst/>
          </a:prstGeom>
          <a:noFill/>
        </p:spPr>
        <p:txBody>
          <a:bodyPr wrap="square" rtlCol="0">
            <a:spAutoFit/>
          </a:bodyPr>
          <a:lstStyle/>
          <a:p>
            <a:r>
              <a:rPr lang="nl-BE" dirty="0"/>
              <a:t>Hier worden PC en crea geïntegreerd in GASV en werken deze ondersteunend op de projecten en de structuur van GASV</a:t>
            </a:r>
          </a:p>
        </p:txBody>
      </p:sp>
    </p:spTree>
    <p:extLst>
      <p:ext uri="{BB962C8B-B14F-4D97-AF65-F5344CB8AC3E}">
        <p14:creationId xmlns:p14="http://schemas.microsoft.com/office/powerpoint/2010/main" val="63195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afgeronde hoeken 14">
            <a:extLst>
              <a:ext uri="{FF2B5EF4-FFF2-40B4-BE49-F238E27FC236}">
                <a16:creationId xmlns:a16="http://schemas.microsoft.com/office/drawing/2014/main" id="{5EA4D46A-BC18-4D82-B2D0-0C652CF0F9BD}"/>
              </a:ext>
            </a:extLst>
          </p:cNvPr>
          <p:cNvSpPr/>
          <p:nvPr/>
        </p:nvSpPr>
        <p:spPr>
          <a:xfrm>
            <a:off x="3089636" y="414224"/>
            <a:ext cx="5494379"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3600" b="1" dirty="0">
                <a:solidFill>
                  <a:schemeClr val="accent1">
                    <a:lumMod val="75000"/>
                  </a:schemeClr>
                </a:solidFill>
              </a:rPr>
              <a:t>ZELFSTANDIG LEVEN</a:t>
            </a:r>
          </a:p>
        </p:txBody>
      </p:sp>
      <p:sp>
        <p:nvSpPr>
          <p:cNvPr id="16" name="Rechthoek: afgeronde hoeken 15">
            <a:extLst>
              <a:ext uri="{FF2B5EF4-FFF2-40B4-BE49-F238E27FC236}">
                <a16:creationId xmlns:a16="http://schemas.microsoft.com/office/drawing/2014/main" id="{CFBE9D70-6F30-448A-951F-F5509522F82C}"/>
              </a:ext>
            </a:extLst>
          </p:cNvPr>
          <p:cNvSpPr/>
          <p:nvPr/>
        </p:nvSpPr>
        <p:spPr>
          <a:xfrm>
            <a:off x="1348563" y="1492103"/>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b="1" dirty="0">
                <a:solidFill>
                  <a:srgbClr val="0070C0"/>
                </a:solidFill>
              </a:rPr>
              <a:t>VRIJE TIJD</a:t>
            </a:r>
          </a:p>
        </p:txBody>
      </p:sp>
      <p:sp>
        <p:nvSpPr>
          <p:cNvPr id="19" name="Rechthoek: afgeronde hoeken 18">
            <a:extLst>
              <a:ext uri="{FF2B5EF4-FFF2-40B4-BE49-F238E27FC236}">
                <a16:creationId xmlns:a16="http://schemas.microsoft.com/office/drawing/2014/main" id="{53428012-05B1-4051-AE64-C65814256452}"/>
              </a:ext>
            </a:extLst>
          </p:cNvPr>
          <p:cNvSpPr/>
          <p:nvPr/>
        </p:nvSpPr>
        <p:spPr>
          <a:xfrm>
            <a:off x="3092302" y="1492103"/>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b="1" dirty="0">
                <a:solidFill>
                  <a:srgbClr val="0070C0"/>
                </a:solidFill>
              </a:rPr>
              <a:t>AUTO</a:t>
            </a:r>
          </a:p>
        </p:txBody>
      </p:sp>
      <p:sp>
        <p:nvSpPr>
          <p:cNvPr id="20" name="Rechthoek: afgeronde hoeken 19">
            <a:extLst>
              <a:ext uri="{FF2B5EF4-FFF2-40B4-BE49-F238E27FC236}">
                <a16:creationId xmlns:a16="http://schemas.microsoft.com/office/drawing/2014/main" id="{EAC1600A-84FA-418B-8DB0-D4A7E54AEF74}"/>
              </a:ext>
            </a:extLst>
          </p:cNvPr>
          <p:cNvSpPr/>
          <p:nvPr/>
        </p:nvSpPr>
        <p:spPr>
          <a:xfrm>
            <a:off x="4836041" y="1492103"/>
            <a:ext cx="2030819"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b="1" dirty="0">
                <a:solidFill>
                  <a:srgbClr val="0070C0"/>
                </a:solidFill>
              </a:rPr>
              <a:t>WONEN EN GEZIN</a:t>
            </a:r>
          </a:p>
        </p:txBody>
      </p:sp>
      <p:sp>
        <p:nvSpPr>
          <p:cNvPr id="21" name="Rechthoek: afgeronde hoeken 20">
            <a:extLst>
              <a:ext uri="{FF2B5EF4-FFF2-40B4-BE49-F238E27FC236}">
                <a16:creationId xmlns:a16="http://schemas.microsoft.com/office/drawing/2014/main" id="{674AD010-8FE1-4E9D-952B-BA3B08AEB902}"/>
              </a:ext>
            </a:extLst>
          </p:cNvPr>
          <p:cNvSpPr/>
          <p:nvPr/>
        </p:nvSpPr>
        <p:spPr>
          <a:xfrm>
            <a:off x="7173432" y="1492103"/>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b="1" dirty="0">
                <a:solidFill>
                  <a:srgbClr val="0070C0"/>
                </a:solidFill>
              </a:rPr>
              <a:t>WERK</a:t>
            </a:r>
          </a:p>
        </p:txBody>
      </p:sp>
      <p:sp>
        <p:nvSpPr>
          <p:cNvPr id="22" name="Rechthoek: afgeronde hoeken 21">
            <a:extLst>
              <a:ext uri="{FF2B5EF4-FFF2-40B4-BE49-F238E27FC236}">
                <a16:creationId xmlns:a16="http://schemas.microsoft.com/office/drawing/2014/main" id="{6E14C521-EF2E-4A61-928E-C480AB2C82FD}"/>
              </a:ext>
            </a:extLst>
          </p:cNvPr>
          <p:cNvSpPr/>
          <p:nvPr/>
        </p:nvSpPr>
        <p:spPr>
          <a:xfrm>
            <a:off x="8890591" y="1492103"/>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b="1" dirty="0">
                <a:solidFill>
                  <a:srgbClr val="0070C0"/>
                </a:solidFill>
              </a:rPr>
              <a:t>BURGERZIN</a:t>
            </a:r>
          </a:p>
        </p:txBody>
      </p:sp>
      <p:sp>
        <p:nvSpPr>
          <p:cNvPr id="23" name="Rechthoek: afgeronde hoeken 22">
            <a:extLst>
              <a:ext uri="{FF2B5EF4-FFF2-40B4-BE49-F238E27FC236}">
                <a16:creationId xmlns:a16="http://schemas.microsoft.com/office/drawing/2014/main" id="{B7B86D17-67CE-469C-B106-FD495DA451E5}"/>
              </a:ext>
            </a:extLst>
          </p:cNvPr>
          <p:cNvSpPr/>
          <p:nvPr/>
        </p:nvSpPr>
        <p:spPr>
          <a:xfrm>
            <a:off x="1348563" y="2485361"/>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UITGAAN</a:t>
            </a:r>
          </a:p>
          <a:p>
            <a:pPr algn="ctr"/>
            <a:r>
              <a:rPr lang="nl-BE" sz="1000" dirty="0">
                <a:solidFill>
                  <a:schemeClr val="tx1"/>
                </a:solidFill>
                <a:latin typeface="Arial" panose="020B0604020202020204" pitchFamily="34" charset="0"/>
                <a:cs typeface="Arial" panose="020B0604020202020204" pitchFamily="34" charset="0"/>
              </a:rPr>
              <a:t>MUZIEK</a:t>
            </a:r>
          </a:p>
          <a:p>
            <a:pPr algn="ctr"/>
            <a:r>
              <a:rPr lang="nl-BE" sz="1000" dirty="0">
                <a:solidFill>
                  <a:schemeClr val="tx1"/>
                </a:solidFill>
                <a:latin typeface="Arial" panose="020B0604020202020204" pitchFamily="34" charset="0"/>
                <a:cs typeface="Arial" panose="020B0604020202020204" pitchFamily="34" charset="0"/>
              </a:rPr>
              <a:t>SOCIALE MEDIA</a:t>
            </a:r>
          </a:p>
        </p:txBody>
      </p:sp>
      <p:sp>
        <p:nvSpPr>
          <p:cNvPr id="24" name="Rechthoek: afgeronde hoeken 23">
            <a:extLst>
              <a:ext uri="{FF2B5EF4-FFF2-40B4-BE49-F238E27FC236}">
                <a16:creationId xmlns:a16="http://schemas.microsoft.com/office/drawing/2014/main" id="{42E6C425-51E5-40C6-85BB-A5D3979A1270}"/>
              </a:ext>
            </a:extLst>
          </p:cNvPr>
          <p:cNvSpPr/>
          <p:nvPr/>
        </p:nvSpPr>
        <p:spPr>
          <a:xfrm>
            <a:off x="1348560" y="3551717"/>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ALCOHOL/DRUGS</a:t>
            </a:r>
          </a:p>
          <a:p>
            <a:pPr algn="ctr"/>
            <a:r>
              <a:rPr lang="nl-BE" sz="1000" dirty="0">
                <a:solidFill>
                  <a:schemeClr val="tx1"/>
                </a:solidFill>
                <a:latin typeface="Arial" panose="020B0604020202020204" pitchFamily="34" charset="0"/>
                <a:cs typeface="Arial" panose="020B0604020202020204" pitchFamily="34" charset="0"/>
              </a:rPr>
              <a:t>ACHTER HET STUUR</a:t>
            </a:r>
          </a:p>
        </p:txBody>
      </p:sp>
      <p:sp>
        <p:nvSpPr>
          <p:cNvPr id="25" name="Rechthoek: afgeronde hoeken 24">
            <a:extLst>
              <a:ext uri="{FF2B5EF4-FFF2-40B4-BE49-F238E27FC236}">
                <a16:creationId xmlns:a16="http://schemas.microsoft.com/office/drawing/2014/main" id="{DCB0D506-4CC0-446E-923E-596EFB076582}"/>
              </a:ext>
            </a:extLst>
          </p:cNvPr>
          <p:cNvSpPr/>
          <p:nvPr/>
        </p:nvSpPr>
        <p:spPr>
          <a:xfrm>
            <a:off x="1348560" y="4618073"/>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BUITENLANDSE REIS</a:t>
            </a:r>
          </a:p>
          <a:p>
            <a:pPr algn="ctr"/>
            <a:r>
              <a:rPr lang="nl-BE" sz="1000" dirty="0">
                <a:solidFill>
                  <a:schemeClr val="tx1"/>
                </a:solidFill>
                <a:latin typeface="Arial" panose="020B0604020202020204" pitchFamily="34" charset="0"/>
                <a:cs typeface="Arial" panose="020B0604020202020204" pitchFamily="34" charset="0"/>
              </a:rPr>
              <a:t> VREEMDE TAAL</a:t>
            </a:r>
          </a:p>
        </p:txBody>
      </p:sp>
      <p:sp>
        <p:nvSpPr>
          <p:cNvPr id="26" name="Rechthoek: afgeronde hoeken 25">
            <a:extLst>
              <a:ext uri="{FF2B5EF4-FFF2-40B4-BE49-F238E27FC236}">
                <a16:creationId xmlns:a16="http://schemas.microsoft.com/office/drawing/2014/main" id="{8ACA9FA3-74F2-49B6-9E2B-E853B4BC5979}"/>
              </a:ext>
            </a:extLst>
          </p:cNvPr>
          <p:cNvSpPr/>
          <p:nvPr/>
        </p:nvSpPr>
        <p:spPr>
          <a:xfrm>
            <a:off x="1348561" y="5611331"/>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ACTUALITEIT</a:t>
            </a:r>
          </a:p>
          <a:p>
            <a:pPr algn="ctr"/>
            <a:r>
              <a:rPr lang="nl-BE" sz="1000" dirty="0">
                <a:solidFill>
                  <a:schemeClr val="tx1"/>
                </a:solidFill>
                <a:latin typeface="Arial" panose="020B0604020202020204" pitchFamily="34" charset="0"/>
                <a:cs typeface="Arial" panose="020B0604020202020204" pitchFamily="34" charset="0"/>
              </a:rPr>
              <a:t>MEDIA</a:t>
            </a:r>
          </a:p>
        </p:txBody>
      </p:sp>
      <p:sp>
        <p:nvSpPr>
          <p:cNvPr id="27" name="Rechthoek: afgeronde hoeken 26">
            <a:extLst>
              <a:ext uri="{FF2B5EF4-FFF2-40B4-BE49-F238E27FC236}">
                <a16:creationId xmlns:a16="http://schemas.microsoft.com/office/drawing/2014/main" id="{E27621A6-61EC-428A-B643-7267645C2181}"/>
              </a:ext>
            </a:extLst>
          </p:cNvPr>
          <p:cNvSpPr/>
          <p:nvPr/>
        </p:nvSpPr>
        <p:spPr>
          <a:xfrm>
            <a:off x="8890590" y="2485361"/>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POLITIEK</a:t>
            </a:r>
          </a:p>
        </p:txBody>
      </p:sp>
      <p:sp>
        <p:nvSpPr>
          <p:cNvPr id="28" name="Rechthoek: afgeronde hoeken 27">
            <a:extLst>
              <a:ext uri="{FF2B5EF4-FFF2-40B4-BE49-F238E27FC236}">
                <a16:creationId xmlns:a16="http://schemas.microsoft.com/office/drawing/2014/main" id="{C609E2DB-20C9-4A83-9495-CDE87A448668}"/>
              </a:ext>
            </a:extLst>
          </p:cNvPr>
          <p:cNvSpPr/>
          <p:nvPr/>
        </p:nvSpPr>
        <p:spPr>
          <a:xfrm>
            <a:off x="7173431" y="2485361"/>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OP STAGE</a:t>
            </a:r>
          </a:p>
        </p:txBody>
      </p:sp>
      <p:sp>
        <p:nvSpPr>
          <p:cNvPr id="29" name="Rechthoek: afgeronde hoeken 28">
            <a:extLst>
              <a:ext uri="{FF2B5EF4-FFF2-40B4-BE49-F238E27FC236}">
                <a16:creationId xmlns:a16="http://schemas.microsoft.com/office/drawing/2014/main" id="{C3762945-E81A-4AE9-8824-F2AF03AB235F}"/>
              </a:ext>
            </a:extLst>
          </p:cNvPr>
          <p:cNvSpPr/>
          <p:nvPr/>
        </p:nvSpPr>
        <p:spPr>
          <a:xfrm>
            <a:off x="7173430" y="3389128"/>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WERKEN ALS JOBSTUDENT</a:t>
            </a:r>
          </a:p>
        </p:txBody>
      </p:sp>
      <p:sp>
        <p:nvSpPr>
          <p:cNvPr id="30" name="Rechthoek: afgeronde hoeken 29">
            <a:extLst>
              <a:ext uri="{FF2B5EF4-FFF2-40B4-BE49-F238E27FC236}">
                <a16:creationId xmlns:a16="http://schemas.microsoft.com/office/drawing/2014/main" id="{16A56429-C212-424C-9D88-DAE9B1E00DF0}"/>
              </a:ext>
            </a:extLst>
          </p:cNvPr>
          <p:cNvSpPr/>
          <p:nvPr/>
        </p:nvSpPr>
        <p:spPr>
          <a:xfrm>
            <a:off x="7173430" y="4224227"/>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AFSTUDEREN</a:t>
            </a:r>
          </a:p>
        </p:txBody>
      </p:sp>
      <p:sp>
        <p:nvSpPr>
          <p:cNvPr id="31" name="Rechthoek: afgeronde hoeken 30">
            <a:extLst>
              <a:ext uri="{FF2B5EF4-FFF2-40B4-BE49-F238E27FC236}">
                <a16:creationId xmlns:a16="http://schemas.microsoft.com/office/drawing/2014/main" id="{011A3FFF-2CE3-45D3-8227-83B1A7CCE31F}"/>
              </a:ext>
            </a:extLst>
          </p:cNvPr>
          <p:cNvSpPr/>
          <p:nvPr/>
        </p:nvSpPr>
        <p:spPr>
          <a:xfrm>
            <a:off x="7173429" y="5104515"/>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OP ZOEK NAAR </a:t>
            </a:r>
          </a:p>
          <a:p>
            <a:pPr algn="ctr"/>
            <a:r>
              <a:rPr lang="nl-BE" sz="1000" dirty="0">
                <a:solidFill>
                  <a:schemeClr val="tx1"/>
                </a:solidFill>
                <a:latin typeface="Arial" panose="020B0604020202020204" pitchFamily="34" charset="0"/>
                <a:cs typeface="Arial" panose="020B0604020202020204" pitchFamily="34" charset="0"/>
              </a:rPr>
              <a:t>WERK</a:t>
            </a:r>
          </a:p>
        </p:txBody>
      </p:sp>
      <p:sp>
        <p:nvSpPr>
          <p:cNvPr id="32" name="Rechthoek: afgeronde hoeken 31">
            <a:extLst>
              <a:ext uri="{FF2B5EF4-FFF2-40B4-BE49-F238E27FC236}">
                <a16:creationId xmlns:a16="http://schemas.microsoft.com/office/drawing/2014/main" id="{5DBC86C8-9F69-4017-BF54-5D30BFBBC0F0}"/>
              </a:ext>
            </a:extLst>
          </p:cNvPr>
          <p:cNvSpPr/>
          <p:nvPr/>
        </p:nvSpPr>
        <p:spPr>
          <a:xfrm>
            <a:off x="8890589" y="3399761"/>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VERKIEZINGEN</a:t>
            </a:r>
          </a:p>
        </p:txBody>
      </p:sp>
      <p:sp>
        <p:nvSpPr>
          <p:cNvPr id="33" name="Rechthoek: afgeronde hoeken 32">
            <a:extLst>
              <a:ext uri="{FF2B5EF4-FFF2-40B4-BE49-F238E27FC236}">
                <a16:creationId xmlns:a16="http://schemas.microsoft.com/office/drawing/2014/main" id="{4D0C3C51-7B45-462F-8398-E16A8742FE19}"/>
              </a:ext>
            </a:extLst>
          </p:cNvPr>
          <p:cNvSpPr/>
          <p:nvPr/>
        </p:nvSpPr>
        <p:spPr>
          <a:xfrm>
            <a:off x="7173428" y="5984803"/>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SOCIALE ZEKERHEID</a:t>
            </a:r>
          </a:p>
        </p:txBody>
      </p:sp>
      <p:sp>
        <p:nvSpPr>
          <p:cNvPr id="35" name="Rechthoek: afgeronde hoeken 34">
            <a:extLst>
              <a:ext uri="{FF2B5EF4-FFF2-40B4-BE49-F238E27FC236}">
                <a16:creationId xmlns:a16="http://schemas.microsoft.com/office/drawing/2014/main" id="{3AEFF2B7-AC0B-4E25-823B-F2735FA8C1C5}"/>
              </a:ext>
            </a:extLst>
          </p:cNvPr>
          <p:cNvSpPr/>
          <p:nvPr/>
        </p:nvSpPr>
        <p:spPr>
          <a:xfrm>
            <a:off x="5146153" y="3745326"/>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BUDGETTEREN</a:t>
            </a:r>
          </a:p>
        </p:txBody>
      </p:sp>
      <p:sp>
        <p:nvSpPr>
          <p:cNvPr id="36" name="Rechthoek: afgeronde hoeken 35">
            <a:extLst>
              <a:ext uri="{FF2B5EF4-FFF2-40B4-BE49-F238E27FC236}">
                <a16:creationId xmlns:a16="http://schemas.microsoft.com/office/drawing/2014/main" id="{F8FCB65E-4317-4375-BDF4-E4B88D94188E}"/>
              </a:ext>
            </a:extLst>
          </p:cNvPr>
          <p:cNvSpPr/>
          <p:nvPr/>
        </p:nvSpPr>
        <p:spPr>
          <a:xfrm>
            <a:off x="5146153" y="2991740"/>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EEN WONING</a:t>
            </a:r>
          </a:p>
          <a:p>
            <a:pPr algn="ctr"/>
            <a:r>
              <a:rPr lang="nl-BE" sz="1000" dirty="0">
                <a:solidFill>
                  <a:schemeClr val="tx1"/>
                </a:solidFill>
                <a:latin typeface="Arial" panose="020B0604020202020204" pitchFamily="34" charset="0"/>
                <a:cs typeface="Arial" panose="020B0604020202020204" pitchFamily="34" charset="0"/>
              </a:rPr>
              <a:t>HUREN/KOPEN </a:t>
            </a:r>
          </a:p>
        </p:txBody>
      </p:sp>
      <p:sp>
        <p:nvSpPr>
          <p:cNvPr id="37" name="Rechthoek: afgeronde hoeken 36">
            <a:extLst>
              <a:ext uri="{FF2B5EF4-FFF2-40B4-BE49-F238E27FC236}">
                <a16:creationId xmlns:a16="http://schemas.microsoft.com/office/drawing/2014/main" id="{FE404FDF-311A-4876-A037-B37ADE4D83E9}"/>
              </a:ext>
            </a:extLst>
          </p:cNvPr>
          <p:cNvSpPr/>
          <p:nvPr/>
        </p:nvSpPr>
        <p:spPr>
          <a:xfrm>
            <a:off x="5146152" y="2238154"/>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RECHTEN EN PLICHTEN</a:t>
            </a:r>
          </a:p>
          <a:p>
            <a:pPr algn="ctr"/>
            <a:r>
              <a:rPr lang="nl-BE" sz="1000" dirty="0">
                <a:solidFill>
                  <a:schemeClr val="tx1"/>
                </a:solidFill>
                <a:latin typeface="Arial" panose="020B0604020202020204" pitchFamily="34" charset="0"/>
                <a:cs typeface="Arial" panose="020B0604020202020204" pitchFamily="34" charset="0"/>
              </a:rPr>
              <a:t>JUSTITIE</a:t>
            </a:r>
          </a:p>
        </p:txBody>
      </p:sp>
      <p:sp>
        <p:nvSpPr>
          <p:cNvPr id="39" name="Rechthoek: afgeronde hoeken 38">
            <a:extLst>
              <a:ext uri="{FF2B5EF4-FFF2-40B4-BE49-F238E27FC236}">
                <a16:creationId xmlns:a16="http://schemas.microsoft.com/office/drawing/2014/main" id="{F4F21EE0-550E-4F7C-A3E3-B34DE9F46C90}"/>
              </a:ext>
            </a:extLst>
          </p:cNvPr>
          <p:cNvSpPr/>
          <p:nvPr/>
        </p:nvSpPr>
        <p:spPr>
          <a:xfrm>
            <a:off x="5146152" y="6006084"/>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SEKSUELE OPVOEDING</a:t>
            </a:r>
          </a:p>
        </p:txBody>
      </p:sp>
      <p:sp>
        <p:nvSpPr>
          <p:cNvPr id="41" name="Rechthoek: afgeronde hoeken 40">
            <a:extLst>
              <a:ext uri="{FF2B5EF4-FFF2-40B4-BE49-F238E27FC236}">
                <a16:creationId xmlns:a16="http://schemas.microsoft.com/office/drawing/2014/main" id="{37A6717F-B001-4095-8A63-5707C681EBA2}"/>
              </a:ext>
            </a:extLst>
          </p:cNvPr>
          <p:cNvSpPr/>
          <p:nvPr/>
        </p:nvSpPr>
        <p:spPr>
          <a:xfrm>
            <a:off x="5146152" y="5252498"/>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GEZONDHEIDS-ZORG</a:t>
            </a:r>
          </a:p>
        </p:txBody>
      </p:sp>
      <p:sp>
        <p:nvSpPr>
          <p:cNvPr id="43" name="Rechthoek: afgeronde hoeken 42">
            <a:extLst>
              <a:ext uri="{FF2B5EF4-FFF2-40B4-BE49-F238E27FC236}">
                <a16:creationId xmlns:a16="http://schemas.microsoft.com/office/drawing/2014/main" id="{B0ACA3E9-A1BF-42F0-8224-0F72D8603CEC}"/>
              </a:ext>
            </a:extLst>
          </p:cNvPr>
          <p:cNvSpPr/>
          <p:nvPr/>
        </p:nvSpPr>
        <p:spPr>
          <a:xfrm>
            <a:off x="3092302" y="2485361"/>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RECHTEN EN PLICHTEN</a:t>
            </a:r>
          </a:p>
          <a:p>
            <a:pPr algn="ctr"/>
            <a:r>
              <a:rPr lang="nl-BE" sz="1000" dirty="0">
                <a:solidFill>
                  <a:schemeClr val="tx1"/>
                </a:solidFill>
                <a:latin typeface="Arial" panose="020B0604020202020204" pitchFamily="34" charset="0"/>
                <a:cs typeface="Arial" panose="020B0604020202020204" pitchFamily="34" charset="0"/>
              </a:rPr>
              <a:t>JUSTITIE</a:t>
            </a:r>
          </a:p>
        </p:txBody>
      </p:sp>
      <p:sp>
        <p:nvSpPr>
          <p:cNvPr id="44" name="Rechthoek: afgeronde hoeken 43">
            <a:extLst>
              <a:ext uri="{FF2B5EF4-FFF2-40B4-BE49-F238E27FC236}">
                <a16:creationId xmlns:a16="http://schemas.microsoft.com/office/drawing/2014/main" id="{91EFF9F3-5B93-46C2-BAD5-DE0A312EB8A1}"/>
              </a:ext>
            </a:extLst>
          </p:cNvPr>
          <p:cNvSpPr/>
          <p:nvPr/>
        </p:nvSpPr>
        <p:spPr>
          <a:xfrm>
            <a:off x="5146152" y="4498912"/>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VERZEKERINGEN</a:t>
            </a:r>
          </a:p>
        </p:txBody>
      </p:sp>
      <p:sp>
        <p:nvSpPr>
          <p:cNvPr id="45" name="Rechthoek: afgeronde hoeken 44">
            <a:extLst>
              <a:ext uri="{FF2B5EF4-FFF2-40B4-BE49-F238E27FC236}">
                <a16:creationId xmlns:a16="http://schemas.microsoft.com/office/drawing/2014/main" id="{773DC74B-663E-49E7-99A4-1D9DA94D4298}"/>
              </a:ext>
            </a:extLst>
          </p:cNvPr>
          <p:cNvSpPr/>
          <p:nvPr/>
        </p:nvSpPr>
        <p:spPr>
          <a:xfrm>
            <a:off x="3089633" y="3530680"/>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THEORETISCH</a:t>
            </a:r>
          </a:p>
          <a:p>
            <a:pPr algn="ctr"/>
            <a:r>
              <a:rPr lang="nl-BE" sz="1000" dirty="0">
                <a:solidFill>
                  <a:schemeClr val="tx1"/>
                </a:solidFill>
                <a:latin typeface="Arial" panose="020B0604020202020204" pitchFamily="34" charset="0"/>
                <a:cs typeface="Arial" panose="020B0604020202020204" pitchFamily="34" charset="0"/>
              </a:rPr>
              <a:t>RIJEXAMEN</a:t>
            </a:r>
          </a:p>
        </p:txBody>
      </p:sp>
      <p:sp>
        <p:nvSpPr>
          <p:cNvPr id="46" name="Rechthoek: afgeronde hoeken 45">
            <a:extLst>
              <a:ext uri="{FF2B5EF4-FFF2-40B4-BE49-F238E27FC236}">
                <a16:creationId xmlns:a16="http://schemas.microsoft.com/office/drawing/2014/main" id="{041197CF-7DC5-41BF-8C96-2FFC00C2305C}"/>
              </a:ext>
            </a:extLst>
          </p:cNvPr>
          <p:cNvSpPr/>
          <p:nvPr/>
        </p:nvSpPr>
        <p:spPr>
          <a:xfrm>
            <a:off x="3083860" y="4603912"/>
            <a:ext cx="1410587" cy="648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000" dirty="0">
                <a:solidFill>
                  <a:schemeClr val="tx1"/>
                </a:solidFill>
                <a:latin typeface="Arial" panose="020B0604020202020204" pitchFamily="34" charset="0"/>
                <a:cs typeface="Arial" panose="020B0604020202020204" pitchFamily="34" charset="0"/>
              </a:rPr>
              <a:t>BUDGET: AANKOOP AUTO</a:t>
            </a:r>
          </a:p>
        </p:txBody>
      </p:sp>
      <p:cxnSp>
        <p:nvCxnSpPr>
          <p:cNvPr id="48" name="Rechte verbindingslijn met pijl 47">
            <a:extLst>
              <a:ext uri="{FF2B5EF4-FFF2-40B4-BE49-F238E27FC236}">
                <a16:creationId xmlns:a16="http://schemas.microsoft.com/office/drawing/2014/main" id="{1AD827AD-5783-47C4-BF55-D2A044DE3FCE}"/>
              </a:ext>
            </a:extLst>
          </p:cNvPr>
          <p:cNvCxnSpPr>
            <a:cxnSpLocks/>
            <a:stCxn id="46" idx="3"/>
          </p:cNvCxnSpPr>
          <p:nvPr/>
        </p:nvCxnSpPr>
        <p:spPr>
          <a:xfrm flipV="1">
            <a:off x="4494446" y="4866189"/>
            <a:ext cx="705292" cy="62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6136600B-997F-4B2E-B7EA-8BD608344C7D}"/>
              </a:ext>
            </a:extLst>
          </p:cNvPr>
          <p:cNvCxnSpPr>
            <a:stCxn id="46" idx="3"/>
            <a:endCxn id="35" idx="1"/>
          </p:cNvCxnSpPr>
          <p:nvPr/>
        </p:nvCxnSpPr>
        <p:spPr>
          <a:xfrm flipV="1">
            <a:off x="4494446" y="4069619"/>
            <a:ext cx="651706" cy="858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a:extLst>
              <a:ext uri="{FF2B5EF4-FFF2-40B4-BE49-F238E27FC236}">
                <a16:creationId xmlns:a16="http://schemas.microsoft.com/office/drawing/2014/main" id="{0E8E2CA4-58BD-42C4-93F7-9927CAAA6BA0}"/>
              </a:ext>
            </a:extLst>
          </p:cNvPr>
          <p:cNvCxnSpPr>
            <a:stCxn id="24" idx="3"/>
            <a:endCxn id="45" idx="1"/>
          </p:cNvCxnSpPr>
          <p:nvPr/>
        </p:nvCxnSpPr>
        <p:spPr>
          <a:xfrm flipV="1">
            <a:off x="2759146" y="3854974"/>
            <a:ext cx="330486" cy="21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a:extLst>
              <a:ext uri="{FF2B5EF4-FFF2-40B4-BE49-F238E27FC236}">
                <a16:creationId xmlns:a16="http://schemas.microsoft.com/office/drawing/2014/main" id="{E6A82AF7-5D9A-4110-8F60-3B6E8E825188}"/>
              </a:ext>
            </a:extLst>
          </p:cNvPr>
          <p:cNvCxnSpPr>
            <a:cxnSpLocks/>
            <a:stCxn id="43" idx="3"/>
            <a:endCxn id="37" idx="1"/>
          </p:cNvCxnSpPr>
          <p:nvPr/>
        </p:nvCxnSpPr>
        <p:spPr>
          <a:xfrm flipV="1">
            <a:off x="4502889" y="2562448"/>
            <a:ext cx="643263" cy="247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Rechte verbindingslijn met pijl 55">
            <a:extLst>
              <a:ext uri="{FF2B5EF4-FFF2-40B4-BE49-F238E27FC236}">
                <a16:creationId xmlns:a16="http://schemas.microsoft.com/office/drawing/2014/main" id="{71A75A33-44CE-40F0-8729-767C569B9E48}"/>
              </a:ext>
            </a:extLst>
          </p:cNvPr>
          <p:cNvCxnSpPr>
            <a:stCxn id="41" idx="3"/>
            <a:endCxn id="33" idx="1"/>
          </p:cNvCxnSpPr>
          <p:nvPr/>
        </p:nvCxnSpPr>
        <p:spPr>
          <a:xfrm>
            <a:off x="6556739" y="5576792"/>
            <a:ext cx="616689" cy="732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Rechte verbindingslijn met pijl 63">
            <a:extLst>
              <a:ext uri="{FF2B5EF4-FFF2-40B4-BE49-F238E27FC236}">
                <a16:creationId xmlns:a16="http://schemas.microsoft.com/office/drawing/2014/main" id="{6A87EFD1-1501-4725-AEE1-1FF2E46053EB}"/>
              </a:ext>
            </a:extLst>
          </p:cNvPr>
          <p:cNvCxnSpPr>
            <a:stCxn id="37" idx="3"/>
          </p:cNvCxnSpPr>
          <p:nvPr/>
        </p:nvCxnSpPr>
        <p:spPr>
          <a:xfrm>
            <a:off x="6556739" y="2562448"/>
            <a:ext cx="616689" cy="247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Rechte verbindingslijn met pijl 65">
            <a:extLst>
              <a:ext uri="{FF2B5EF4-FFF2-40B4-BE49-F238E27FC236}">
                <a16:creationId xmlns:a16="http://schemas.microsoft.com/office/drawing/2014/main" id="{2F694941-12C6-42EF-AF91-F16D72F09172}"/>
              </a:ext>
            </a:extLst>
          </p:cNvPr>
          <p:cNvCxnSpPr>
            <a:stCxn id="37" idx="3"/>
            <a:endCxn id="29" idx="1"/>
          </p:cNvCxnSpPr>
          <p:nvPr/>
        </p:nvCxnSpPr>
        <p:spPr>
          <a:xfrm>
            <a:off x="6556739" y="2562447"/>
            <a:ext cx="616691" cy="1150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Rechte verbindingslijn met pijl 67">
            <a:extLst>
              <a:ext uri="{FF2B5EF4-FFF2-40B4-BE49-F238E27FC236}">
                <a16:creationId xmlns:a16="http://schemas.microsoft.com/office/drawing/2014/main" id="{506A8030-0BEE-4700-9CEB-2D39B4332C80}"/>
              </a:ext>
            </a:extLst>
          </p:cNvPr>
          <p:cNvCxnSpPr>
            <a:cxnSpLocks/>
            <a:stCxn id="23" idx="3"/>
            <a:endCxn id="43" idx="1"/>
          </p:cNvCxnSpPr>
          <p:nvPr/>
        </p:nvCxnSpPr>
        <p:spPr>
          <a:xfrm>
            <a:off x="2759149" y="2809654"/>
            <a:ext cx="333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Rechte verbindingslijn met pijl 69">
            <a:extLst>
              <a:ext uri="{FF2B5EF4-FFF2-40B4-BE49-F238E27FC236}">
                <a16:creationId xmlns:a16="http://schemas.microsoft.com/office/drawing/2014/main" id="{4C32A336-4C21-4FC1-A244-A62CA44F2DD9}"/>
              </a:ext>
            </a:extLst>
          </p:cNvPr>
          <p:cNvCxnSpPr>
            <a:stCxn id="16" idx="2"/>
            <a:endCxn id="23" idx="0"/>
          </p:cNvCxnSpPr>
          <p:nvPr/>
        </p:nvCxnSpPr>
        <p:spPr>
          <a:xfrm>
            <a:off x="2053856" y="2140689"/>
            <a:ext cx="0" cy="344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Rechte verbindingslijn met pijl 71">
            <a:extLst>
              <a:ext uri="{FF2B5EF4-FFF2-40B4-BE49-F238E27FC236}">
                <a16:creationId xmlns:a16="http://schemas.microsoft.com/office/drawing/2014/main" id="{2A70B228-FFA5-48D6-A746-18F26716C1F0}"/>
              </a:ext>
            </a:extLst>
          </p:cNvPr>
          <p:cNvCxnSpPr>
            <a:stCxn id="23" idx="2"/>
            <a:endCxn id="24" idx="0"/>
          </p:cNvCxnSpPr>
          <p:nvPr/>
        </p:nvCxnSpPr>
        <p:spPr>
          <a:xfrm flipH="1">
            <a:off x="2053854" y="3133947"/>
            <a:ext cx="3" cy="417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Rechte verbindingslijn met pijl 73">
            <a:extLst>
              <a:ext uri="{FF2B5EF4-FFF2-40B4-BE49-F238E27FC236}">
                <a16:creationId xmlns:a16="http://schemas.microsoft.com/office/drawing/2014/main" id="{DEA30D9A-BADC-4082-A1C0-1AD3E0A3E0CB}"/>
              </a:ext>
            </a:extLst>
          </p:cNvPr>
          <p:cNvCxnSpPr>
            <a:stCxn id="24" idx="2"/>
            <a:endCxn id="25" idx="0"/>
          </p:cNvCxnSpPr>
          <p:nvPr/>
        </p:nvCxnSpPr>
        <p:spPr>
          <a:xfrm>
            <a:off x="2053853" y="4200303"/>
            <a:ext cx="0" cy="417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Rechte verbindingslijn met pijl 75">
            <a:extLst>
              <a:ext uri="{FF2B5EF4-FFF2-40B4-BE49-F238E27FC236}">
                <a16:creationId xmlns:a16="http://schemas.microsoft.com/office/drawing/2014/main" id="{84D6204D-B1B1-4F48-9649-5A407EAF8A21}"/>
              </a:ext>
            </a:extLst>
          </p:cNvPr>
          <p:cNvCxnSpPr>
            <a:stCxn id="25" idx="2"/>
            <a:endCxn id="26" idx="0"/>
          </p:cNvCxnSpPr>
          <p:nvPr/>
        </p:nvCxnSpPr>
        <p:spPr>
          <a:xfrm>
            <a:off x="2053854" y="5266659"/>
            <a:ext cx="1" cy="344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Rechte verbindingslijn met pijl 77">
            <a:extLst>
              <a:ext uri="{FF2B5EF4-FFF2-40B4-BE49-F238E27FC236}">
                <a16:creationId xmlns:a16="http://schemas.microsoft.com/office/drawing/2014/main" id="{8EDC96EB-C19E-458D-8B5B-79FBE0222C0C}"/>
              </a:ext>
            </a:extLst>
          </p:cNvPr>
          <p:cNvCxnSpPr>
            <a:cxnSpLocks/>
            <a:stCxn id="19" idx="2"/>
            <a:endCxn id="43" idx="0"/>
          </p:cNvCxnSpPr>
          <p:nvPr/>
        </p:nvCxnSpPr>
        <p:spPr>
          <a:xfrm>
            <a:off x="3797595" y="2140689"/>
            <a:ext cx="0" cy="344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Rechte verbindingslijn met pijl 82">
            <a:extLst>
              <a:ext uri="{FF2B5EF4-FFF2-40B4-BE49-F238E27FC236}">
                <a16:creationId xmlns:a16="http://schemas.microsoft.com/office/drawing/2014/main" id="{4D7DBDEC-3915-4CD8-805A-2A5EA12EED34}"/>
              </a:ext>
            </a:extLst>
          </p:cNvPr>
          <p:cNvCxnSpPr>
            <a:stCxn id="43" idx="2"/>
            <a:endCxn id="45" idx="0"/>
          </p:cNvCxnSpPr>
          <p:nvPr/>
        </p:nvCxnSpPr>
        <p:spPr>
          <a:xfrm flipH="1">
            <a:off x="3794927" y="3133948"/>
            <a:ext cx="2669" cy="396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Rechte verbindingslijn met pijl 90">
            <a:extLst>
              <a:ext uri="{FF2B5EF4-FFF2-40B4-BE49-F238E27FC236}">
                <a16:creationId xmlns:a16="http://schemas.microsoft.com/office/drawing/2014/main" id="{AE9A382F-57AB-45CA-B2DC-140F3CF00613}"/>
              </a:ext>
            </a:extLst>
          </p:cNvPr>
          <p:cNvCxnSpPr>
            <a:cxnSpLocks/>
          </p:cNvCxnSpPr>
          <p:nvPr/>
        </p:nvCxnSpPr>
        <p:spPr>
          <a:xfrm flipH="1">
            <a:off x="3835185" y="4138403"/>
            <a:ext cx="7110" cy="48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Rechte verbindingslijn met pijl 92">
            <a:extLst>
              <a:ext uri="{FF2B5EF4-FFF2-40B4-BE49-F238E27FC236}">
                <a16:creationId xmlns:a16="http://schemas.microsoft.com/office/drawing/2014/main" id="{C2137836-46AA-4687-B7F2-52EB0A44A5F5}"/>
              </a:ext>
            </a:extLst>
          </p:cNvPr>
          <p:cNvCxnSpPr>
            <a:stCxn id="20" idx="2"/>
            <a:endCxn id="37" idx="0"/>
          </p:cNvCxnSpPr>
          <p:nvPr/>
        </p:nvCxnSpPr>
        <p:spPr>
          <a:xfrm flipH="1">
            <a:off x="5851446" y="2140690"/>
            <a:ext cx="5" cy="97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Rechte verbindingslijn met pijl 94">
            <a:extLst>
              <a:ext uri="{FF2B5EF4-FFF2-40B4-BE49-F238E27FC236}">
                <a16:creationId xmlns:a16="http://schemas.microsoft.com/office/drawing/2014/main" id="{9CD0D566-E909-487B-8684-6D04CBFCB523}"/>
              </a:ext>
            </a:extLst>
          </p:cNvPr>
          <p:cNvCxnSpPr>
            <a:stCxn id="37" idx="2"/>
            <a:endCxn id="36" idx="0"/>
          </p:cNvCxnSpPr>
          <p:nvPr/>
        </p:nvCxnSpPr>
        <p:spPr>
          <a:xfrm>
            <a:off x="5851446" y="2886740"/>
            <a:ext cx="1" cy="1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Rechte verbindingslijn met pijl 96">
            <a:extLst>
              <a:ext uri="{FF2B5EF4-FFF2-40B4-BE49-F238E27FC236}">
                <a16:creationId xmlns:a16="http://schemas.microsoft.com/office/drawing/2014/main" id="{74C6AD5F-DD63-4758-88F6-EC0CC747030A}"/>
              </a:ext>
            </a:extLst>
          </p:cNvPr>
          <p:cNvCxnSpPr>
            <a:stCxn id="36" idx="2"/>
            <a:endCxn id="35" idx="0"/>
          </p:cNvCxnSpPr>
          <p:nvPr/>
        </p:nvCxnSpPr>
        <p:spPr>
          <a:xfrm>
            <a:off x="5851446" y="3640326"/>
            <a:ext cx="0" cy="1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Rechte verbindingslijn met pijl 98">
            <a:extLst>
              <a:ext uri="{FF2B5EF4-FFF2-40B4-BE49-F238E27FC236}">
                <a16:creationId xmlns:a16="http://schemas.microsoft.com/office/drawing/2014/main" id="{60DD9CB1-A4C3-466D-9C3F-0E796400E31F}"/>
              </a:ext>
            </a:extLst>
          </p:cNvPr>
          <p:cNvCxnSpPr>
            <a:stCxn id="35" idx="2"/>
            <a:endCxn id="44" idx="0"/>
          </p:cNvCxnSpPr>
          <p:nvPr/>
        </p:nvCxnSpPr>
        <p:spPr>
          <a:xfrm flipH="1">
            <a:off x="5851446" y="4393912"/>
            <a:ext cx="1" cy="1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Rechte verbindingslijn met pijl 100">
            <a:extLst>
              <a:ext uri="{FF2B5EF4-FFF2-40B4-BE49-F238E27FC236}">
                <a16:creationId xmlns:a16="http://schemas.microsoft.com/office/drawing/2014/main" id="{8FD67EB7-CAEB-4917-BD19-9C07B3183CE7}"/>
              </a:ext>
            </a:extLst>
          </p:cNvPr>
          <p:cNvCxnSpPr>
            <a:stCxn id="44" idx="2"/>
            <a:endCxn id="41" idx="0"/>
          </p:cNvCxnSpPr>
          <p:nvPr/>
        </p:nvCxnSpPr>
        <p:spPr>
          <a:xfrm>
            <a:off x="5851445" y="5147498"/>
            <a:ext cx="0" cy="1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Rechte verbindingslijn met pijl 102">
            <a:extLst>
              <a:ext uri="{FF2B5EF4-FFF2-40B4-BE49-F238E27FC236}">
                <a16:creationId xmlns:a16="http://schemas.microsoft.com/office/drawing/2014/main" id="{47F97287-CAFE-4FC0-84CC-59B5A4234D33}"/>
              </a:ext>
            </a:extLst>
          </p:cNvPr>
          <p:cNvCxnSpPr>
            <a:stCxn id="41" idx="2"/>
            <a:endCxn id="39" idx="0"/>
          </p:cNvCxnSpPr>
          <p:nvPr/>
        </p:nvCxnSpPr>
        <p:spPr>
          <a:xfrm>
            <a:off x="5851445" y="5901084"/>
            <a:ext cx="0" cy="1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Rechte verbindingslijn met pijl 104">
            <a:extLst>
              <a:ext uri="{FF2B5EF4-FFF2-40B4-BE49-F238E27FC236}">
                <a16:creationId xmlns:a16="http://schemas.microsoft.com/office/drawing/2014/main" id="{2DF71C11-E8C1-4C9E-B414-FCC0474027D4}"/>
              </a:ext>
            </a:extLst>
          </p:cNvPr>
          <p:cNvCxnSpPr>
            <a:stCxn id="21" idx="2"/>
            <a:endCxn id="28" idx="0"/>
          </p:cNvCxnSpPr>
          <p:nvPr/>
        </p:nvCxnSpPr>
        <p:spPr>
          <a:xfrm flipH="1">
            <a:off x="7878725" y="2140689"/>
            <a:ext cx="1" cy="344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Rechte verbindingslijn met pijl 108">
            <a:extLst>
              <a:ext uri="{FF2B5EF4-FFF2-40B4-BE49-F238E27FC236}">
                <a16:creationId xmlns:a16="http://schemas.microsoft.com/office/drawing/2014/main" id="{D57B16BF-93C0-44F1-9339-D7DB1ED0861A}"/>
              </a:ext>
            </a:extLst>
          </p:cNvPr>
          <p:cNvCxnSpPr>
            <a:stCxn id="29" idx="2"/>
            <a:endCxn id="30" idx="0"/>
          </p:cNvCxnSpPr>
          <p:nvPr/>
        </p:nvCxnSpPr>
        <p:spPr>
          <a:xfrm>
            <a:off x="7878723" y="4037715"/>
            <a:ext cx="0" cy="186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Rechte verbindingslijn met pijl 110">
            <a:extLst>
              <a:ext uri="{FF2B5EF4-FFF2-40B4-BE49-F238E27FC236}">
                <a16:creationId xmlns:a16="http://schemas.microsoft.com/office/drawing/2014/main" id="{8296293F-A2D2-4078-AC83-B979AB99236E}"/>
              </a:ext>
            </a:extLst>
          </p:cNvPr>
          <p:cNvCxnSpPr>
            <a:stCxn id="30" idx="2"/>
            <a:endCxn id="31" idx="0"/>
          </p:cNvCxnSpPr>
          <p:nvPr/>
        </p:nvCxnSpPr>
        <p:spPr>
          <a:xfrm flipH="1">
            <a:off x="7878723" y="4872813"/>
            <a:ext cx="1" cy="231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Rechte verbindingslijn met pijl 112">
            <a:extLst>
              <a:ext uri="{FF2B5EF4-FFF2-40B4-BE49-F238E27FC236}">
                <a16:creationId xmlns:a16="http://schemas.microsoft.com/office/drawing/2014/main" id="{2BCDE77E-EEC0-4E8B-BCE1-FD0AF8BB5BE5}"/>
              </a:ext>
            </a:extLst>
          </p:cNvPr>
          <p:cNvCxnSpPr>
            <a:stCxn id="31" idx="2"/>
            <a:endCxn id="33" idx="0"/>
          </p:cNvCxnSpPr>
          <p:nvPr/>
        </p:nvCxnSpPr>
        <p:spPr>
          <a:xfrm flipH="1">
            <a:off x="7878722" y="5753101"/>
            <a:ext cx="1" cy="231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Rechte verbindingslijn met pijl 114">
            <a:extLst>
              <a:ext uri="{FF2B5EF4-FFF2-40B4-BE49-F238E27FC236}">
                <a16:creationId xmlns:a16="http://schemas.microsoft.com/office/drawing/2014/main" id="{A4797D1F-0839-440E-ADC0-35E0E10406BB}"/>
              </a:ext>
            </a:extLst>
          </p:cNvPr>
          <p:cNvCxnSpPr>
            <a:stCxn id="28" idx="2"/>
            <a:endCxn id="29" idx="0"/>
          </p:cNvCxnSpPr>
          <p:nvPr/>
        </p:nvCxnSpPr>
        <p:spPr>
          <a:xfrm flipH="1">
            <a:off x="7878724" y="3133948"/>
            <a:ext cx="1" cy="25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Rechte verbindingslijn met pijl 116">
            <a:extLst>
              <a:ext uri="{FF2B5EF4-FFF2-40B4-BE49-F238E27FC236}">
                <a16:creationId xmlns:a16="http://schemas.microsoft.com/office/drawing/2014/main" id="{8303D728-28C0-40C9-859E-AF5ADEE6ECF8}"/>
              </a:ext>
            </a:extLst>
          </p:cNvPr>
          <p:cNvCxnSpPr>
            <a:stCxn id="22" idx="2"/>
            <a:endCxn id="27" idx="0"/>
          </p:cNvCxnSpPr>
          <p:nvPr/>
        </p:nvCxnSpPr>
        <p:spPr>
          <a:xfrm flipH="1">
            <a:off x="9595884" y="2140689"/>
            <a:ext cx="1" cy="344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Rechte verbindingslijn met pijl 118">
            <a:extLst>
              <a:ext uri="{FF2B5EF4-FFF2-40B4-BE49-F238E27FC236}">
                <a16:creationId xmlns:a16="http://schemas.microsoft.com/office/drawing/2014/main" id="{0B6C3832-12DF-410D-B38A-8EE9A03F0E14}"/>
              </a:ext>
            </a:extLst>
          </p:cNvPr>
          <p:cNvCxnSpPr>
            <a:stCxn id="27" idx="2"/>
            <a:endCxn id="32" idx="0"/>
          </p:cNvCxnSpPr>
          <p:nvPr/>
        </p:nvCxnSpPr>
        <p:spPr>
          <a:xfrm flipH="1">
            <a:off x="9595883" y="3133947"/>
            <a:ext cx="1" cy="265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Rechte verbindingslijn met pijl 125">
            <a:extLst>
              <a:ext uri="{FF2B5EF4-FFF2-40B4-BE49-F238E27FC236}">
                <a16:creationId xmlns:a16="http://schemas.microsoft.com/office/drawing/2014/main" id="{5385985F-B198-43C9-84BF-7BC43F451156}"/>
              </a:ext>
            </a:extLst>
          </p:cNvPr>
          <p:cNvCxnSpPr>
            <a:stCxn id="37" idx="3"/>
            <a:endCxn id="33" idx="1"/>
          </p:cNvCxnSpPr>
          <p:nvPr/>
        </p:nvCxnSpPr>
        <p:spPr>
          <a:xfrm>
            <a:off x="6556739" y="2562448"/>
            <a:ext cx="616689" cy="3746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71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290F5-2922-4743-B69C-4DC0344F376C}"/>
              </a:ext>
            </a:extLst>
          </p:cNvPr>
          <p:cNvSpPr>
            <a:spLocks noGrp="1"/>
          </p:cNvSpPr>
          <p:nvPr>
            <p:ph type="title"/>
          </p:nvPr>
        </p:nvSpPr>
        <p:spPr/>
        <p:txBody>
          <a:bodyPr>
            <a:normAutofit fontScale="90000"/>
          </a:bodyPr>
          <a:lstStyle/>
          <a:p>
            <a:r>
              <a:rPr lang="nl-BE" dirty="0"/>
              <a:t>Verdeling op te maken basismateriaal:</a:t>
            </a:r>
            <a:br>
              <a:rPr lang="nl-BE" dirty="0"/>
            </a:br>
            <a:r>
              <a:rPr lang="nl-BE" dirty="0"/>
              <a:t>deadline Martine</a:t>
            </a:r>
          </a:p>
        </p:txBody>
      </p:sp>
      <p:graphicFrame>
        <p:nvGraphicFramePr>
          <p:cNvPr id="4" name="Tijdelijke aanduiding voor inhoud 3">
            <a:extLst>
              <a:ext uri="{FF2B5EF4-FFF2-40B4-BE49-F238E27FC236}">
                <a16:creationId xmlns:a16="http://schemas.microsoft.com/office/drawing/2014/main" id="{68302022-4762-0B49-AE19-D71C7A89B81F}"/>
              </a:ext>
            </a:extLst>
          </p:cNvPr>
          <p:cNvGraphicFramePr>
            <a:graphicFrameLocks noGrp="1"/>
          </p:cNvGraphicFramePr>
          <p:nvPr>
            <p:ph idx="1"/>
            <p:extLst>
              <p:ext uri="{D42A27DB-BD31-4B8C-83A1-F6EECF244321}">
                <p14:modId xmlns:p14="http://schemas.microsoft.com/office/powerpoint/2010/main" val="4230475894"/>
              </p:ext>
            </p:extLst>
          </p:nvPr>
        </p:nvGraphicFramePr>
        <p:xfrm>
          <a:off x="1096963" y="2108200"/>
          <a:ext cx="10058400" cy="3708400"/>
        </p:xfrm>
        <a:graphic>
          <a:graphicData uri="http://schemas.openxmlformats.org/drawingml/2006/table">
            <a:tbl>
              <a:tblPr firstRow="1" bandRow="1">
                <a:tableStyleId>{00A15C55-8517-42AA-B614-E9B94910E393}</a:tableStyleId>
              </a:tblPr>
              <a:tblGrid>
                <a:gridCol w="5029200">
                  <a:extLst>
                    <a:ext uri="{9D8B030D-6E8A-4147-A177-3AD203B41FA5}">
                      <a16:colId xmlns:a16="http://schemas.microsoft.com/office/drawing/2014/main" val="2488448603"/>
                    </a:ext>
                  </a:extLst>
                </a:gridCol>
                <a:gridCol w="5029200">
                  <a:extLst>
                    <a:ext uri="{9D8B030D-6E8A-4147-A177-3AD203B41FA5}">
                      <a16:colId xmlns:a16="http://schemas.microsoft.com/office/drawing/2014/main" val="1248503896"/>
                    </a:ext>
                  </a:extLst>
                </a:gridCol>
              </a:tblGrid>
              <a:tr h="370840">
                <a:tc>
                  <a:txBody>
                    <a:bodyPr/>
                    <a:lstStyle/>
                    <a:p>
                      <a:endParaRPr lang="nl-BE" dirty="0"/>
                    </a:p>
                  </a:txBody>
                  <a:tcPr/>
                </a:tc>
                <a:tc>
                  <a:txBody>
                    <a:bodyPr/>
                    <a:lstStyle/>
                    <a:p>
                      <a:endParaRPr lang="nl-BE"/>
                    </a:p>
                  </a:txBody>
                  <a:tcPr/>
                </a:tc>
                <a:extLst>
                  <a:ext uri="{0D108BD9-81ED-4DB2-BD59-A6C34878D82A}">
                    <a16:rowId xmlns:a16="http://schemas.microsoft.com/office/drawing/2014/main" val="3263514713"/>
                  </a:ext>
                </a:extLst>
              </a:tr>
              <a:tr h="370840">
                <a:tc>
                  <a:txBody>
                    <a:bodyPr/>
                    <a:lstStyle/>
                    <a:p>
                      <a:r>
                        <a:rPr lang="nl-BE" dirty="0"/>
                        <a:t>Vrije tijd; muziek, uitgaan, sociale media</a:t>
                      </a:r>
                    </a:p>
                  </a:txBody>
                  <a:tcPr/>
                </a:tc>
                <a:tc>
                  <a:txBody>
                    <a:bodyPr/>
                    <a:lstStyle/>
                    <a:p>
                      <a:r>
                        <a:rPr lang="nl-BE" dirty="0"/>
                        <a:t>Anouk (stukjes) muziek: GWP Kevin?</a:t>
                      </a:r>
                    </a:p>
                  </a:txBody>
                  <a:tcPr/>
                </a:tc>
                <a:extLst>
                  <a:ext uri="{0D108BD9-81ED-4DB2-BD59-A6C34878D82A}">
                    <a16:rowId xmlns:a16="http://schemas.microsoft.com/office/drawing/2014/main" val="3546983800"/>
                  </a:ext>
                </a:extLst>
              </a:tr>
              <a:tr h="370840">
                <a:tc>
                  <a:txBody>
                    <a:bodyPr/>
                    <a:lstStyle/>
                    <a:p>
                      <a:r>
                        <a:rPr lang="nl-BE" dirty="0"/>
                        <a:t>Vrije tijd: Alcohol en drugs achter het stuur</a:t>
                      </a:r>
                    </a:p>
                  </a:txBody>
                  <a:tcPr/>
                </a:tc>
                <a:tc>
                  <a:txBody>
                    <a:bodyPr/>
                    <a:lstStyle/>
                    <a:p>
                      <a:r>
                        <a:rPr lang="nl-BE" dirty="0"/>
                        <a:t>Anouk</a:t>
                      </a:r>
                    </a:p>
                  </a:txBody>
                  <a:tcPr/>
                </a:tc>
                <a:extLst>
                  <a:ext uri="{0D108BD9-81ED-4DB2-BD59-A6C34878D82A}">
                    <a16:rowId xmlns:a16="http://schemas.microsoft.com/office/drawing/2014/main" val="3430288758"/>
                  </a:ext>
                </a:extLst>
              </a:tr>
              <a:tr h="370840">
                <a:tc>
                  <a:txBody>
                    <a:bodyPr/>
                    <a:lstStyle/>
                    <a:p>
                      <a:r>
                        <a:rPr lang="nl-BE" dirty="0"/>
                        <a:t>Vrije tijd: Buitenlandse reis, vreemde taal</a:t>
                      </a:r>
                    </a:p>
                  </a:txBody>
                  <a:tcPr/>
                </a:tc>
                <a:tc>
                  <a:txBody>
                    <a:bodyPr/>
                    <a:lstStyle/>
                    <a:p>
                      <a:r>
                        <a:rPr lang="nl-BE" dirty="0"/>
                        <a:t>Joris</a:t>
                      </a:r>
                    </a:p>
                  </a:txBody>
                  <a:tcPr/>
                </a:tc>
                <a:extLst>
                  <a:ext uri="{0D108BD9-81ED-4DB2-BD59-A6C34878D82A}">
                    <a16:rowId xmlns:a16="http://schemas.microsoft.com/office/drawing/2014/main" val="3320001492"/>
                  </a:ext>
                </a:extLst>
              </a:tr>
              <a:tr h="370840">
                <a:tc>
                  <a:txBody>
                    <a:bodyPr/>
                    <a:lstStyle/>
                    <a:p>
                      <a:r>
                        <a:rPr lang="nl-BE" dirty="0"/>
                        <a:t>Vrije tijd:Actualiteit media</a:t>
                      </a:r>
                    </a:p>
                  </a:txBody>
                  <a:tcPr/>
                </a:tc>
                <a:tc>
                  <a:txBody>
                    <a:bodyPr/>
                    <a:lstStyle/>
                    <a:p>
                      <a:r>
                        <a:rPr lang="nl-BE" dirty="0"/>
                        <a:t>Allen </a:t>
                      </a:r>
                    </a:p>
                  </a:txBody>
                  <a:tcPr/>
                </a:tc>
                <a:extLst>
                  <a:ext uri="{0D108BD9-81ED-4DB2-BD59-A6C34878D82A}">
                    <a16:rowId xmlns:a16="http://schemas.microsoft.com/office/drawing/2014/main" val="2573729297"/>
                  </a:ext>
                </a:extLst>
              </a:tr>
              <a:tr h="370840">
                <a:tc>
                  <a:txBody>
                    <a:bodyPr/>
                    <a:lstStyle/>
                    <a:p>
                      <a:r>
                        <a:rPr lang="nl-BE" dirty="0"/>
                        <a:t>Auto; rechten en plichten, justitie</a:t>
                      </a:r>
                    </a:p>
                  </a:txBody>
                  <a:tcPr/>
                </a:tc>
                <a:tc>
                  <a:txBody>
                    <a:bodyPr/>
                    <a:lstStyle/>
                    <a:p>
                      <a:r>
                        <a:rPr lang="nl-BE" dirty="0"/>
                        <a:t>Lien</a:t>
                      </a:r>
                    </a:p>
                  </a:txBody>
                  <a:tcPr/>
                </a:tc>
                <a:extLst>
                  <a:ext uri="{0D108BD9-81ED-4DB2-BD59-A6C34878D82A}">
                    <a16:rowId xmlns:a16="http://schemas.microsoft.com/office/drawing/2014/main" val="1764245297"/>
                  </a:ext>
                </a:extLst>
              </a:tr>
              <a:tr h="370840">
                <a:tc>
                  <a:txBody>
                    <a:bodyPr/>
                    <a:lstStyle/>
                    <a:p>
                      <a:r>
                        <a:rPr lang="nl-BE" dirty="0"/>
                        <a:t>Auto; theoretisch rijexamen</a:t>
                      </a:r>
                    </a:p>
                  </a:txBody>
                  <a:tcPr/>
                </a:tc>
                <a:tc>
                  <a:txBody>
                    <a:bodyPr/>
                    <a:lstStyle/>
                    <a:p>
                      <a:r>
                        <a:rPr lang="nl-BE" dirty="0"/>
                        <a:t>Handboek en website</a:t>
                      </a:r>
                    </a:p>
                  </a:txBody>
                  <a:tcPr/>
                </a:tc>
                <a:extLst>
                  <a:ext uri="{0D108BD9-81ED-4DB2-BD59-A6C34878D82A}">
                    <a16:rowId xmlns:a16="http://schemas.microsoft.com/office/drawing/2014/main" val="2234342317"/>
                  </a:ext>
                </a:extLst>
              </a:tr>
              <a:tr h="370840">
                <a:tc>
                  <a:txBody>
                    <a:bodyPr/>
                    <a:lstStyle/>
                    <a:p>
                      <a:r>
                        <a:rPr lang="nl-BE" dirty="0"/>
                        <a:t>Auto: budget: aankoop auto</a:t>
                      </a:r>
                    </a:p>
                  </a:txBody>
                  <a:tcPr/>
                </a:tc>
                <a:tc>
                  <a:txBody>
                    <a:bodyPr/>
                    <a:lstStyle/>
                    <a:p>
                      <a:r>
                        <a:rPr lang="nl-BE" dirty="0"/>
                        <a:t>Anouk</a:t>
                      </a:r>
                    </a:p>
                  </a:txBody>
                  <a:tcPr/>
                </a:tc>
                <a:extLst>
                  <a:ext uri="{0D108BD9-81ED-4DB2-BD59-A6C34878D82A}">
                    <a16:rowId xmlns:a16="http://schemas.microsoft.com/office/drawing/2014/main" val="509189195"/>
                  </a:ext>
                </a:extLst>
              </a:tr>
              <a:tr h="370840">
                <a:tc>
                  <a:txBody>
                    <a:bodyPr/>
                    <a:lstStyle/>
                    <a:p>
                      <a:r>
                        <a:rPr lang="nl-BE" dirty="0"/>
                        <a:t>Wonen: rechten en plichten, justitie</a:t>
                      </a:r>
                    </a:p>
                  </a:txBody>
                  <a:tcPr/>
                </a:tc>
                <a:tc>
                  <a:txBody>
                    <a:bodyPr/>
                    <a:lstStyle/>
                    <a:p>
                      <a:r>
                        <a:rPr lang="nl-BE" dirty="0"/>
                        <a:t>Lien</a:t>
                      </a:r>
                    </a:p>
                  </a:txBody>
                  <a:tcPr/>
                </a:tc>
                <a:extLst>
                  <a:ext uri="{0D108BD9-81ED-4DB2-BD59-A6C34878D82A}">
                    <a16:rowId xmlns:a16="http://schemas.microsoft.com/office/drawing/2014/main" val="4174182589"/>
                  </a:ext>
                </a:extLst>
              </a:tr>
              <a:tr h="370840">
                <a:tc>
                  <a:txBody>
                    <a:bodyPr/>
                    <a:lstStyle/>
                    <a:p>
                      <a:r>
                        <a:rPr lang="nl-BE" dirty="0"/>
                        <a:t>Wonen: een woning huren/kopen</a:t>
                      </a:r>
                    </a:p>
                  </a:txBody>
                  <a:tcPr/>
                </a:tc>
                <a:tc>
                  <a:txBody>
                    <a:bodyPr/>
                    <a:lstStyle/>
                    <a:p>
                      <a:r>
                        <a:rPr lang="nl-BE" dirty="0"/>
                        <a:t>Joris?</a:t>
                      </a:r>
                    </a:p>
                  </a:txBody>
                  <a:tcPr/>
                </a:tc>
                <a:extLst>
                  <a:ext uri="{0D108BD9-81ED-4DB2-BD59-A6C34878D82A}">
                    <a16:rowId xmlns:a16="http://schemas.microsoft.com/office/drawing/2014/main" val="675968710"/>
                  </a:ext>
                </a:extLst>
              </a:tr>
            </a:tbl>
          </a:graphicData>
        </a:graphic>
      </p:graphicFrame>
    </p:spTree>
    <p:extLst>
      <p:ext uri="{BB962C8B-B14F-4D97-AF65-F5344CB8AC3E}">
        <p14:creationId xmlns:p14="http://schemas.microsoft.com/office/powerpoint/2010/main" val="331994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290F5-2922-4743-B69C-4DC0344F376C}"/>
              </a:ext>
            </a:extLst>
          </p:cNvPr>
          <p:cNvSpPr>
            <a:spLocks noGrp="1"/>
          </p:cNvSpPr>
          <p:nvPr>
            <p:ph type="title"/>
          </p:nvPr>
        </p:nvSpPr>
        <p:spPr/>
        <p:txBody>
          <a:bodyPr>
            <a:normAutofit fontScale="90000"/>
          </a:bodyPr>
          <a:lstStyle/>
          <a:p>
            <a:r>
              <a:rPr lang="nl-BE" dirty="0"/>
              <a:t>Verdeling op te maken basismateriaal:</a:t>
            </a:r>
            <a:br>
              <a:rPr lang="nl-BE" dirty="0"/>
            </a:br>
            <a:r>
              <a:rPr lang="nl-BE" dirty="0"/>
              <a:t>deadline Martine</a:t>
            </a:r>
          </a:p>
        </p:txBody>
      </p:sp>
      <p:graphicFrame>
        <p:nvGraphicFramePr>
          <p:cNvPr id="4" name="Tijdelijke aanduiding voor inhoud 3">
            <a:extLst>
              <a:ext uri="{FF2B5EF4-FFF2-40B4-BE49-F238E27FC236}">
                <a16:creationId xmlns:a16="http://schemas.microsoft.com/office/drawing/2014/main" id="{68302022-4762-0B49-AE19-D71C7A89B81F}"/>
              </a:ext>
            </a:extLst>
          </p:cNvPr>
          <p:cNvGraphicFramePr>
            <a:graphicFrameLocks noGrp="1"/>
          </p:cNvGraphicFramePr>
          <p:nvPr>
            <p:ph idx="1"/>
            <p:extLst>
              <p:ext uri="{D42A27DB-BD31-4B8C-83A1-F6EECF244321}">
                <p14:modId xmlns:p14="http://schemas.microsoft.com/office/powerpoint/2010/main" val="3991319136"/>
              </p:ext>
            </p:extLst>
          </p:nvPr>
        </p:nvGraphicFramePr>
        <p:xfrm>
          <a:off x="1096963" y="2108200"/>
          <a:ext cx="10058400" cy="3708400"/>
        </p:xfrm>
        <a:graphic>
          <a:graphicData uri="http://schemas.openxmlformats.org/drawingml/2006/table">
            <a:tbl>
              <a:tblPr firstRow="1" bandRow="1">
                <a:tableStyleId>{00A15C55-8517-42AA-B614-E9B94910E393}</a:tableStyleId>
              </a:tblPr>
              <a:tblGrid>
                <a:gridCol w="5029200">
                  <a:extLst>
                    <a:ext uri="{9D8B030D-6E8A-4147-A177-3AD203B41FA5}">
                      <a16:colId xmlns:a16="http://schemas.microsoft.com/office/drawing/2014/main" val="2488448603"/>
                    </a:ext>
                  </a:extLst>
                </a:gridCol>
                <a:gridCol w="5029200">
                  <a:extLst>
                    <a:ext uri="{9D8B030D-6E8A-4147-A177-3AD203B41FA5}">
                      <a16:colId xmlns:a16="http://schemas.microsoft.com/office/drawing/2014/main" val="1248503896"/>
                    </a:ext>
                  </a:extLst>
                </a:gridCol>
              </a:tblGrid>
              <a:tr h="370840">
                <a:tc>
                  <a:txBody>
                    <a:bodyPr/>
                    <a:lstStyle/>
                    <a:p>
                      <a:endParaRPr lang="nl-BE" dirty="0"/>
                    </a:p>
                  </a:txBody>
                  <a:tcPr/>
                </a:tc>
                <a:tc>
                  <a:txBody>
                    <a:bodyPr/>
                    <a:lstStyle/>
                    <a:p>
                      <a:endParaRPr lang="nl-BE"/>
                    </a:p>
                  </a:txBody>
                  <a:tcPr/>
                </a:tc>
                <a:extLst>
                  <a:ext uri="{0D108BD9-81ED-4DB2-BD59-A6C34878D82A}">
                    <a16:rowId xmlns:a16="http://schemas.microsoft.com/office/drawing/2014/main" val="3263514713"/>
                  </a:ext>
                </a:extLst>
              </a:tr>
              <a:tr h="370840">
                <a:tc>
                  <a:txBody>
                    <a:bodyPr/>
                    <a:lstStyle/>
                    <a:p>
                      <a:r>
                        <a:rPr lang="nl-BE" dirty="0"/>
                        <a:t>Wonen en gezin: budgetteren</a:t>
                      </a:r>
                    </a:p>
                  </a:txBody>
                  <a:tcPr/>
                </a:tc>
                <a:tc>
                  <a:txBody>
                    <a:bodyPr/>
                    <a:lstStyle/>
                    <a:p>
                      <a:r>
                        <a:rPr lang="nl-BE" dirty="0"/>
                        <a:t>Joris?</a:t>
                      </a:r>
                    </a:p>
                  </a:txBody>
                  <a:tcPr/>
                </a:tc>
                <a:extLst>
                  <a:ext uri="{0D108BD9-81ED-4DB2-BD59-A6C34878D82A}">
                    <a16:rowId xmlns:a16="http://schemas.microsoft.com/office/drawing/2014/main" val="3546983800"/>
                  </a:ext>
                </a:extLst>
              </a:tr>
              <a:tr h="370840">
                <a:tc>
                  <a:txBody>
                    <a:bodyPr/>
                    <a:lstStyle/>
                    <a:p>
                      <a:r>
                        <a:rPr lang="nl-BE" dirty="0"/>
                        <a:t>Wonen en gezin; verzekeringen</a:t>
                      </a:r>
                    </a:p>
                  </a:txBody>
                  <a:tcPr/>
                </a:tc>
                <a:tc>
                  <a:txBody>
                    <a:bodyPr/>
                    <a:lstStyle/>
                    <a:p>
                      <a:r>
                        <a:rPr lang="nl-BE" dirty="0"/>
                        <a:t>Lien</a:t>
                      </a:r>
                    </a:p>
                  </a:txBody>
                  <a:tcPr/>
                </a:tc>
                <a:extLst>
                  <a:ext uri="{0D108BD9-81ED-4DB2-BD59-A6C34878D82A}">
                    <a16:rowId xmlns:a16="http://schemas.microsoft.com/office/drawing/2014/main" val="3430288758"/>
                  </a:ext>
                </a:extLst>
              </a:tr>
              <a:tr h="370840">
                <a:tc>
                  <a:txBody>
                    <a:bodyPr/>
                    <a:lstStyle/>
                    <a:p>
                      <a:r>
                        <a:rPr lang="nl-BE" dirty="0"/>
                        <a:t>Wonen en gezin: gezondheidszorg</a:t>
                      </a:r>
                    </a:p>
                  </a:txBody>
                  <a:tcPr/>
                </a:tc>
                <a:tc>
                  <a:txBody>
                    <a:bodyPr/>
                    <a:lstStyle/>
                    <a:p>
                      <a:r>
                        <a:rPr lang="nl-BE" dirty="0"/>
                        <a:t>Joris</a:t>
                      </a:r>
                    </a:p>
                  </a:txBody>
                  <a:tcPr/>
                </a:tc>
                <a:extLst>
                  <a:ext uri="{0D108BD9-81ED-4DB2-BD59-A6C34878D82A}">
                    <a16:rowId xmlns:a16="http://schemas.microsoft.com/office/drawing/2014/main" val="3320001492"/>
                  </a:ext>
                </a:extLst>
              </a:tr>
              <a:tr h="370840">
                <a:tc>
                  <a:txBody>
                    <a:bodyPr/>
                    <a:lstStyle/>
                    <a:p>
                      <a:r>
                        <a:rPr lang="nl-BE" dirty="0"/>
                        <a:t>Wonen en gezin: seksuele opvoeding</a:t>
                      </a:r>
                    </a:p>
                  </a:txBody>
                  <a:tcPr/>
                </a:tc>
                <a:tc>
                  <a:txBody>
                    <a:bodyPr/>
                    <a:lstStyle/>
                    <a:p>
                      <a:r>
                        <a:rPr lang="nl-BE" dirty="0"/>
                        <a:t>Lien en Anouk</a:t>
                      </a:r>
                    </a:p>
                  </a:txBody>
                  <a:tcPr/>
                </a:tc>
                <a:extLst>
                  <a:ext uri="{0D108BD9-81ED-4DB2-BD59-A6C34878D82A}">
                    <a16:rowId xmlns:a16="http://schemas.microsoft.com/office/drawing/2014/main" val="2573729297"/>
                  </a:ext>
                </a:extLst>
              </a:tr>
              <a:tr h="370840">
                <a:tc>
                  <a:txBody>
                    <a:bodyPr/>
                    <a:lstStyle/>
                    <a:p>
                      <a:r>
                        <a:rPr lang="nl-BE" dirty="0"/>
                        <a:t>Werk: op stage</a:t>
                      </a:r>
                    </a:p>
                  </a:txBody>
                  <a:tcPr/>
                </a:tc>
                <a:tc>
                  <a:txBody>
                    <a:bodyPr/>
                    <a:lstStyle/>
                    <a:p>
                      <a:r>
                        <a:rPr lang="nl-BE" dirty="0"/>
                        <a:t>Joris</a:t>
                      </a:r>
                    </a:p>
                  </a:txBody>
                  <a:tcPr/>
                </a:tc>
                <a:extLst>
                  <a:ext uri="{0D108BD9-81ED-4DB2-BD59-A6C34878D82A}">
                    <a16:rowId xmlns:a16="http://schemas.microsoft.com/office/drawing/2014/main" val="1764245297"/>
                  </a:ext>
                </a:extLst>
              </a:tr>
              <a:tr h="370840">
                <a:tc>
                  <a:txBody>
                    <a:bodyPr/>
                    <a:lstStyle/>
                    <a:p>
                      <a:r>
                        <a:rPr lang="nl-BE" dirty="0"/>
                        <a:t>Werk: werken als jobstudent</a:t>
                      </a:r>
                    </a:p>
                  </a:txBody>
                  <a:tcPr/>
                </a:tc>
                <a:tc>
                  <a:txBody>
                    <a:bodyPr/>
                    <a:lstStyle/>
                    <a:p>
                      <a:r>
                        <a:rPr lang="nl-BE" dirty="0"/>
                        <a:t>Bestaand materiaal: Martine</a:t>
                      </a:r>
                    </a:p>
                  </a:txBody>
                  <a:tcPr/>
                </a:tc>
                <a:extLst>
                  <a:ext uri="{0D108BD9-81ED-4DB2-BD59-A6C34878D82A}">
                    <a16:rowId xmlns:a16="http://schemas.microsoft.com/office/drawing/2014/main" val="2234342317"/>
                  </a:ext>
                </a:extLst>
              </a:tr>
              <a:tr h="370840">
                <a:tc>
                  <a:txBody>
                    <a:bodyPr/>
                    <a:lstStyle/>
                    <a:p>
                      <a:r>
                        <a:rPr lang="nl-BE" dirty="0"/>
                        <a:t>Werk: afstuderen</a:t>
                      </a:r>
                    </a:p>
                  </a:txBody>
                  <a:tcPr/>
                </a:tc>
                <a:tc>
                  <a:txBody>
                    <a:bodyPr/>
                    <a:lstStyle/>
                    <a:p>
                      <a:r>
                        <a:rPr lang="nl-BE" dirty="0"/>
                        <a:t>Bestaand materiaal: Martine</a:t>
                      </a:r>
                    </a:p>
                  </a:txBody>
                  <a:tcPr/>
                </a:tc>
                <a:extLst>
                  <a:ext uri="{0D108BD9-81ED-4DB2-BD59-A6C34878D82A}">
                    <a16:rowId xmlns:a16="http://schemas.microsoft.com/office/drawing/2014/main" val="509189195"/>
                  </a:ext>
                </a:extLst>
              </a:tr>
              <a:tr h="370840">
                <a:tc>
                  <a:txBody>
                    <a:bodyPr/>
                    <a:lstStyle/>
                    <a:p>
                      <a:r>
                        <a:rPr lang="nl-BE" dirty="0"/>
                        <a:t>Werk: op zoek naar werk</a:t>
                      </a:r>
                    </a:p>
                  </a:txBody>
                  <a:tcPr/>
                </a:tc>
                <a:tc>
                  <a:txBody>
                    <a:bodyPr/>
                    <a:lstStyle/>
                    <a:p>
                      <a:r>
                        <a:rPr lang="nl-BE" dirty="0"/>
                        <a:t>Bestaand materiaal: Martine</a:t>
                      </a:r>
                    </a:p>
                  </a:txBody>
                  <a:tcPr/>
                </a:tc>
                <a:extLst>
                  <a:ext uri="{0D108BD9-81ED-4DB2-BD59-A6C34878D82A}">
                    <a16:rowId xmlns:a16="http://schemas.microsoft.com/office/drawing/2014/main" val="4174182589"/>
                  </a:ext>
                </a:extLst>
              </a:tr>
              <a:tr h="370840">
                <a:tc>
                  <a:txBody>
                    <a:bodyPr/>
                    <a:lstStyle/>
                    <a:p>
                      <a:r>
                        <a:rPr lang="nl-BE" dirty="0"/>
                        <a:t>Werk: sociale zekerheid</a:t>
                      </a:r>
                    </a:p>
                  </a:txBody>
                  <a:tcPr/>
                </a:tc>
                <a:tc>
                  <a:txBody>
                    <a:bodyPr/>
                    <a:lstStyle/>
                    <a:p>
                      <a:r>
                        <a:rPr lang="nl-BE" dirty="0"/>
                        <a:t>Joris</a:t>
                      </a:r>
                    </a:p>
                  </a:txBody>
                  <a:tcPr/>
                </a:tc>
                <a:extLst>
                  <a:ext uri="{0D108BD9-81ED-4DB2-BD59-A6C34878D82A}">
                    <a16:rowId xmlns:a16="http://schemas.microsoft.com/office/drawing/2014/main" val="675968710"/>
                  </a:ext>
                </a:extLst>
              </a:tr>
            </a:tbl>
          </a:graphicData>
        </a:graphic>
      </p:graphicFrame>
    </p:spTree>
    <p:extLst>
      <p:ext uri="{BB962C8B-B14F-4D97-AF65-F5344CB8AC3E}">
        <p14:creationId xmlns:p14="http://schemas.microsoft.com/office/powerpoint/2010/main" val="210994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290F5-2922-4743-B69C-4DC0344F376C}"/>
              </a:ext>
            </a:extLst>
          </p:cNvPr>
          <p:cNvSpPr>
            <a:spLocks noGrp="1"/>
          </p:cNvSpPr>
          <p:nvPr>
            <p:ph type="title"/>
          </p:nvPr>
        </p:nvSpPr>
        <p:spPr/>
        <p:txBody>
          <a:bodyPr>
            <a:normAutofit fontScale="90000"/>
          </a:bodyPr>
          <a:lstStyle/>
          <a:p>
            <a:r>
              <a:rPr lang="nl-BE" dirty="0"/>
              <a:t>Verdeling op te maken basismateriaal:</a:t>
            </a:r>
            <a:br>
              <a:rPr lang="nl-BE" dirty="0"/>
            </a:br>
            <a:r>
              <a:rPr lang="nl-BE" dirty="0"/>
              <a:t>deadline Martine</a:t>
            </a:r>
          </a:p>
        </p:txBody>
      </p:sp>
      <p:graphicFrame>
        <p:nvGraphicFramePr>
          <p:cNvPr id="4" name="Tijdelijke aanduiding voor inhoud 3">
            <a:extLst>
              <a:ext uri="{FF2B5EF4-FFF2-40B4-BE49-F238E27FC236}">
                <a16:creationId xmlns:a16="http://schemas.microsoft.com/office/drawing/2014/main" id="{68302022-4762-0B49-AE19-D71C7A89B81F}"/>
              </a:ext>
            </a:extLst>
          </p:cNvPr>
          <p:cNvGraphicFramePr>
            <a:graphicFrameLocks noGrp="1"/>
          </p:cNvGraphicFramePr>
          <p:nvPr>
            <p:ph idx="1"/>
            <p:extLst>
              <p:ext uri="{D42A27DB-BD31-4B8C-83A1-F6EECF244321}">
                <p14:modId xmlns:p14="http://schemas.microsoft.com/office/powerpoint/2010/main" val="3821422793"/>
              </p:ext>
            </p:extLst>
          </p:nvPr>
        </p:nvGraphicFramePr>
        <p:xfrm>
          <a:off x="1096963" y="2108200"/>
          <a:ext cx="10058400" cy="3708400"/>
        </p:xfrm>
        <a:graphic>
          <a:graphicData uri="http://schemas.openxmlformats.org/drawingml/2006/table">
            <a:tbl>
              <a:tblPr firstRow="1" bandRow="1">
                <a:tableStyleId>{00A15C55-8517-42AA-B614-E9B94910E393}</a:tableStyleId>
              </a:tblPr>
              <a:tblGrid>
                <a:gridCol w="5029200">
                  <a:extLst>
                    <a:ext uri="{9D8B030D-6E8A-4147-A177-3AD203B41FA5}">
                      <a16:colId xmlns:a16="http://schemas.microsoft.com/office/drawing/2014/main" val="2488448603"/>
                    </a:ext>
                  </a:extLst>
                </a:gridCol>
                <a:gridCol w="5029200">
                  <a:extLst>
                    <a:ext uri="{9D8B030D-6E8A-4147-A177-3AD203B41FA5}">
                      <a16:colId xmlns:a16="http://schemas.microsoft.com/office/drawing/2014/main" val="1248503896"/>
                    </a:ext>
                  </a:extLst>
                </a:gridCol>
              </a:tblGrid>
              <a:tr h="370840">
                <a:tc>
                  <a:txBody>
                    <a:bodyPr/>
                    <a:lstStyle/>
                    <a:p>
                      <a:endParaRPr lang="nl-BE" dirty="0"/>
                    </a:p>
                  </a:txBody>
                  <a:tcPr/>
                </a:tc>
                <a:tc>
                  <a:txBody>
                    <a:bodyPr/>
                    <a:lstStyle/>
                    <a:p>
                      <a:endParaRPr lang="nl-BE"/>
                    </a:p>
                  </a:txBody>
                  <a:tcPr/>
                </a:tc>
                <a:extLst>
                  <a:ext uri="{0D108BD9-81ED-4DB2-BD59-A6C34878D82A}">
                    <a16:rowId xmlns:a16="http://schemas.microsoft.com/office/drawing/2014/main" val="3263514713"/>
                  </a:ext>
                </a:extLst>
              </a:tr>
              <a:tr h="370840">
                <a:tc>
                  <a:txBody>
                    <a:bodyPr/>
                    <a:lstStyle/>
                    <a:p>
                      <a:r>
                        <a:rPr lang="nl-BE" dirty="0"/>
                        <a:t>Burgerzin: politiek</a:t>
                      </a:r>
                    </a:p>
                  </a:txBody>
                  <a:tcPr/>
                </a:tc>
                <a:tc>
                  <a:txBody>
                    <a:bodyPr/>
                    <a:lstStyle/>
                    <a:p>
                      <a:r>
                        <a:rPr lang="nl-BE" dirty="0"/>
                        <a:t>Bestaand materiaal: Martine</a:t>
                      </a:r>
                    </a:p>
                  </a:txBody>
                  <a:tcPr/>
                </a:tc>
                <a:extLst>
                  <a:ext uri="{0D108BD9-81ED-4DB2-BD59-A6C34878D82A}">
                    <a16:rowId xmlns:a16="http://schemas.microsoft.com/office/drawing/2014/main" val="3546983800"/>
                  </a:ext>
                </a:extLst>
              </a:tr>
              <a:tr h="370840">
                <a:tc>
                  <a:txBody>
                    <a:bodyPr/>
                    <a:lstStyle/>
                    <a:p>
                      <a:r>
                        <a:rPr lang="nl-BE" dirty="0"/>
                        <a:t>Burgerzin: verkiezingen</a:t>
                      </a:r>
                    </a:p>
                  </a:txBody>
                  <a:tcPr/>
                </a:tc>
                <a:tc>
                  <a:txBody>
                    <a:bodyPr/>
                    <a:lstStyle/>
                    <a:p>
                      <a:r>
                        <a:rPr lang="nl-BE" dirty="0"/>
                        <a:t>Bestaand  materiaal: Martine</a:t>
                      </a:r>
                    </a:p>
                  </a:txBody>
                  <a:tcPr/>
                </a:tc>
                <a:extLst>
                  <a:ext uri="{0D108BD9-81ED-4DB2-BD59-A6C34878D82A}">
                    <a16:rowId xmlns:a16="http://schemas.microsoft.com/office/drawing/2014/main" val="3430288758"/>
                  </a:ext>
                </a:extLst>
              </a:tr>
              <a:tr h="370840">
                <a:tc>
                  <a:txBody>
                    <a:bodyPr/>
                    <a:lstStyle/>
                    <a:p>
                      <a:r>
                        <a:rPr lang="nl-BE" dirty="0"/>
                        <a:t>PC; samenwerking BGV</a:t>
                      </a:r>
                    </a:p>
                  </a:txBody>
                  <a:tcPr/>
                </a:tc>
                <a:tc>
                  <a:txBody>
                    <a:bodyPr/>
                    <a:lstStyle/>
                    <a:p>
                      <a:r>
                        <a:rPr lang="nl-BE" dirty="0"/>
                        <a:t>Martine</a:t>
                      </a:r>
                    </a:p>
                  </a:txBody>
                  <a:tcPr/>
                </a:tc>
                <a:extLst>
                  <a:ext uri="{0D108BD9-81ED-4DB2-BD59-A6C34878D82A}">
                    <a16:rowId xmlns:a16="http://schemas.microsoft.com/office/drawing/2014/main" val="3320001492"/>
                  </a:ext>
                </a:extLst>
              </a:tr>
              <a:tr h="370840">
                <a:tc>
                  <a:txBody>
                    <a:bodyPr/>
                    <a:lstStyle/>
                    <a:p>
                      <a:r>
                        <a:rPr lang="nl-BE" dirty="0"/>
                        <a:t>PC: hulplijn wat wat</a:t>
                      </a:r>
                    </a:p>
                  </a:txBody>
                  <a:tcPr/>
                </a:tc>
                <a:tc>
                  <a:txBody>
                    <a:bodyPr/>
                    <a:lstStyle/>
                    <a:p>
                      <a:r>
                        <a:rPr lang="nl-BE" dirty="0"/>
                        <a:t>Martine</a:t>
                      </a:r>
                    </a:p>
                  </a:txBody>
                  <a:tcPr/>
                </a:tc>
                <a:extLst>
                  <a:ext uri="{0D108BD9-81ED-4DB2-BD59-A6C34878D82A}">
                    <a16:rowId xmlns:a16="http://schemas.microsoft.com/office/drawing/2014/main" val="2573729297"/>
                  </a:ext>
                </a:extLst>
              </a:tr>
              <a:tr h="370840">
                <a:tc>
                  <a:txBody>
                    <a:bodyPr/>
                    <a:lstStyle/>
                    <a:p>
                      <a:r>
                        <a:rPr lang="nl-BE" dirty="0"/>
                        <a:t>PC: solliciteren</a:t>
                      </a:r>
                    </a:p>
                  </a:txBody>
                  <a:tcPr/>
                </a:tc>
                <a:tc>
                  <a:txBody>
                    <a:bodyPr/>
                    <a:lstStyle/>
                    <a:p>
                      <a:r>
                        <a:rPr lang="nl-BE" dirty="0"/>
                        <a:t>Maritine</a:t>
                      </a:r>
                    </a:p>
                  </a:txBody>
                  <a:tcPr/>
                </a:tc>
                <a:extLst>
                  <a:ext uri="{0D108BD9-81ED-4DB2-BD59-A6C34878D82A}">
                    <a16:rowId xmlns:a16="http://schemas.microsoft.com/office/drawing/2014/main" val="1764245297"/>
                  </a:ext>
                </a:extLst>
              </a:tr>
              <a:tr h="370840">
                <a:tc>
                  <a:txBody>
                    <a:bodyPr/>
                    <a:lstStyle/>
                    <a:p>
                      <a:endParaRPr lang="nl-BE" dirty="0"/>
                    </a:p>
                  </a:txBody>
                  <a:tcPr/>
                </a:tc>
                <a:tc>
                  <a:txBody>
                    <a:bodyPr/>
                    <a:lstStyle/>
                    <a:p>
                      <a:endParaRPr lang="nl-BE" dirty="0"/>
                    </a:p>
                  </a:txBody>
                  <a:tcPr/>
                </a:tc>
                <a:extLst>
                  <a:ext uri="{0D108BD9-81ED-4DB2-BD59-A6C34878D82A}">
                    <a16:rowId xmlns:a16="http://schemas.microsoft.com/office/drawing/2014/main" val="2234342317"/>
                  </a:ext>
                </a:extLst>
              </a:tr>
              <a:tr h="370840">
                <a:tc>
                  <a:txBody>
                    <a:bodyPr/>
                    <a:lstStyle/>
                    <a:p>
                      <a:endParaRPr lang="nl-BE" dirty="0"/>
                    </a:p>
                  </a:txBody>
                  <a:tcPr/>
                </a:tc>
                <a:tc>
                  <a:txBody>
                    <a:bodyPr/>
                    <a:lstStyle/>
                    <a:p>
                      <a:endParaRPr lang="nl-BE" dirty="0"/>
                    </a:p>
                  </a:txBody>
                  <a:tcPr/>
                </a:tc>
                <a:extLst>
                  <a:ext uri="{0D108BD9-81ED-4DB2-BD59-A6C34878D82A}">
                    <a16:rowId xmlns:a16="http://schemas.microsoft.com/office/drawing/2014/main" val="509189195"/>
                  </a:ext>
                </a:extLst>
              </a:tr>
              <a:tr h="370840">
                <a:tc>
                  <a:txBody>
                    <a:bodyPr/>
                    <a:lstStyle/>
                    <a:p>
                      <a:endParaRPr lang="nl-BE" dirty="0"/>
                    </a:p>
                  </a:txBody>
                  <a:tcPr/>
                </a:tc>
                <a:tc>
                  <a:txBody>
                    <a:bodyPr/>
                    <a:lstStyle/>
                    <a:p>
                      <a:endParaRPr lang="nl-BE" dirty="0"/>
                    </a:p>
                  </a:txBody>
                  <a:tcPr/>
                </a:tc>
                <a:extLst>
                  <a:ext uri="{0D108BD9-81ED-4DB2-BD59-A6C34878D82A}">
                    <a16:rowId xmlns:a16="http://schemas.microsoft.com/office/drawing/2014/main" val="4174182589"/>
                  </a:ext>
                </a:extLst>
              </a:tr>
              <a:tr h="370840">
                <a:tc>
                  <a:txBody>
                    <a:bodyPr/>
                    <a:lstStyle/>
                    <a:p>
                      <a:endParaRPr lang="nl-BE" dirty="0"/>
                    </a:p>
                  </a:txBody>
                  <a:tcPr/>
                </a:tc>
                <a:tc>
                  <a:txBody>
                    <a:bodyPr/>
                    <a:lstStyle/>
                    <a:p>
                      <a:endParaRPr lang="nl-BE" dirty="0"/>
                    </a:p>
                  </a:txBody>
                  <a:tcPr/>
                </a:tc>
                <a:extLst>
                  <a:ext uri="{0D108BD9-81ED-4DB2-BD59-A6C34878D82A}">
                    <a16:rowId xmlns:a16="http://schemas.microsoft.com/office/drawing/2014/main" val="675968710"/>
                  </a:ext>
                </a:extLst>
              </a:tr>
            </a:tbl>
          </a:graphicData>
        </a:graphic>
      </p:graphicFrame>
    </p:spTree>
    <p:extLst>
      <p:ext uri="{BB962C8B-B14F-4D97-AF65-F5344CB8AC3E}">
        <p14:creationId xmlns:p14="http://schemas.microsoft.com/office/powerpoint/2010/main" val="61032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2296D-BDAB-C844-85A0-1573EB23F1BB}"/>
              </a:ext>
            </a:extLst>
          </p:cNvPr>
          <p:cNvSpPr>
            <a:spLocks noGrp="1"/>
          </p:cNvSpPr>
          <p:nvPr>
            <p:ph type="title"/>
          </p:nvPr>
        </p:nvSpPr>
        <p:spPr/>
        <p:txBody>
          <a:bodyPr/>
          <a:lstStyle/>
          <a:p>
            <a:r>
              <a:rPr lang="nl-BE" dirty="0"/>
              <a:t>OBSERVATIEJAAR</a:t>
            </a:r>
          </a:p>
        </p:txBody>
      </p:sp>
      <p:sp>
        <p:nvSpPr>
          <p:cNvPr id="3" name="Tijdelijke aanduiding voor inhoud 2">
            <a:extLst>
              <a:ext uri="{FF2B5EF4-FFF2-40B4-BE49-F238E27FC236}">
                <a16:creationId xmlns:a16="http://schemas.microsoft.com/office/drawing/2014/main" id="{D567893C-BA07-8D42-ABF2-20C911FF07E0}"/>
              </a:ext>
            </a:extLst>
          </p:cNvPr>
          <p:cNvSpPr>
            <a:spLocks noGrp="1"/>
          </p:cNvSpPr>
          <p:nvPr>
            <p:ph idx="1"/>
          </p:nvPr>
        </p:nvSpPr>
        <p:spPr/>
        <p:txBody>
          <a:bodyPr/>
          <a:lstStyle/>
          <a:p>
            <a:r>
              <a:rPr lang="nl-BE" dirty="0"/>
              <a:t>- oplijsting leerlijnen </a:t>
            </a:r>
          </a:p>
          <a:p>
            <a:endParaRPr lang="nl-BE" dirty="0"/>
          </a:p>
          <a:p>
            <a:r>
              <a:rPr lang="nl-BE" dirty="0"/>
              <a:t>- samenwerking rond hervorming buitengewoon onderwijs schooljaar 2020-2021</a:t>
            </a:r>
          </a:p>
          <a:p>
            <a:r>
              <a:rPr lang="nl-BE" dirty="0"/>
              <a:t>	Vergadering met besluiten op 2 april 2020 </a:t>
            </a:r>
          </a:p>
          <a:p>
            <a:endParaRPr lang="nl-BE" dirty="0"/>
          </a:p>
          <a:p>
            <a:r>
              <a:rPr lang="nl-BE" dirty="0"/>
              <a:t>- resultaat luik GASV zie volgende dia’s</a:t>
            </a:r>
          </a:p>
        </p:txBody>
      </p:sp>
    </p:spTree>
    <p:extLst>
      <p:ext uri="{BB962C8B-B14F-4D97-AF65-F5344CB8AC3E}">
        <p14:creationId xmlns:p14="http://schemas.microsoft.com/office/powerpoint/2010/main" val="30254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922A3-3616-AB4A-ABD4-F2BE372FA55C}"/>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err="1">
                <a:solidFill>
                  <a:schemeClr val="tx1"/>
                </a:solidFill>
                <a:latin typeface="+mj-lt"/>
                <a:ea typeface="+mj-ea"/>
                <a:cs typeface="+mj-cs"/>
              </a:rPr>
              <a:t>Voorstelling</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vakinhoud</a:t>
            </a:r>
            <a:r>
              <a:rPr lang="en-US" sz="5400" kern="1200" dirty="0">
                <a:solidFill>
                  <a:schemeClr val="tx1"/>
                </a:solidFill>
                <a:latin typeface="+mj-lt"/>
                <a:ea typeface="+mj-ea"/>
                <a:cs typeface="+mj-cs"/>
              </a:rPr>
              <a:t> </a:t>
            </a:r>
          </a:p>
        </p:txBody>
      </p:sp>
      <p:graphicFrame>
        <p:nvGraphicFramePr>
          <p:cNvPr id="4" name="Tijdelijke aanduiding voor inhoud 3">
            <a:extLst>
              <a:ext uri="{FF2B5EF4-FFF2-40B4-BE49-F238E27FC236}">
                <a16:creationId xmlns:a16="http://schemas.microsoft.com/office/drawing/2014/main" id="{D90B760C-37AB-694C-9375-A1906DD7E3D7}"/>
              </a:ext>
            </a:extLst>
          </p:cNvPr>
          <p:cNvGraphicFramePr>
            <a:graphicFrameLocks noGrp="1"/>
          </p:cNvGraphicFramePr>
          <p:nvPr>
            <p:ph idx="1"/>
          </p:nvPr>
        </p:nvGraphicFramePr>
        <p:xfrm>
          <a:off x="320040" y="2587119"/>
          <a:ext cx="11496822" cy="3678485"/>
        </p:xfrm>
        <a:graphic>
          <a:graphicData uri="http://schemas.openxmlformats.org/drawingml/2006/table">
            <a:tbl>
              <a:tblPr firstRow="1" bandRow="1">
                <a:tableStyleId>{775DCB02-9BB8-47FD-8907-85C794F793BA}</a:tableStyleId>
              </a:tblPr>
              <a:tblGrid>
                <a:gridCol w="7325690">
                  <a:extLst>
                    <a:ext uri="{9D8B030D-6E8A-4147-A177-3AD203B41FA5}">
                      <a16:colId xmlns:a16="http://schemas.microsoft.com/office/drawing/2014/main" val="3062252373"/>
                    </a:ext>
                  </a:extLst>
                </a:gridCol>
                <a:gridCol w="4171132">
                  <a:extLst>
                    <a:ext uri="{9D8B030D-6E8A-4147-A177-3AD203B41FA5}">
                      <a16:colId xmlns:a16="http://schemas.microsoft.com/office/drawing/2014/main" val="1864174009"/>
                    </a:ext>
                  </a:extLst>
                </a:gridCol>
              </a:tblGrid>
              <a:tr h="735697">
                <a:tc>
                  <a:txBody>
                    <a:bodyPr/>
                    <a:lstStyle/>
                    <a:p>
                      <a:r>
                        <a:rPr lang="nl-BE" sz="3300"/>
                        <a:t>vak</a:t>
                      </a:r>
                    </a:p>
                  </a:txBody>
                  <a:tcPr marL="167204" marR="167204" marT="83602" marB="83602"/>
                </a:tc>
                <a:tc>
                  <a:txBody>
                    <a:bodyPr/>
                    <a:lstStyle/>
                    <a:p>
                      <a:r>
                        <a:rPr lang="nl-BE" sz="3300"/>
                        <a:t>Aantal uren</a:t>
                      </a:r>
                    </a:p>
                  </a:txBody>
                  <a:tcPr marL="167204" marR="167204" marT="83602" marB="83602"/>
                </a:tc>
                <a:extLst>
                  <a:ext uri="{0D108BD9-81ED-4DB2-BD59-A6C34878D82A}">
                    <a16:rowId xmlns:a16="http://schemas.microsoft.com/office/drawing/2014/main" val="2726627887"/>
                  </a:ext>
                </a:extLst>
              </a:tr>
              <a:tr h="735697">
                <a:tc>
                  <a:txBody>
                    <a:bodyPr/>
                    <a:lstStyle/>
                    <a:p>
                      <a:r>
                        <a:rPr lang="nl-BE" sz="3300" dirty="0"/>
                        <a:t>Lichamelijke opvoeding</a:t>
                      </a:r>
                    </a:p>
                  </a:txBody>
                  <a:tcPr marL="167204" marR="167204" marT="83602" marB="83602"/>
                </a:tc>
                <a:tc>
                  <a:txBody>
                    <a:bodyPr/>
                    <a:lstStyle/>
                    <a:p>
                      <a:r>
                        <a:rPr lang="nl-BE" sz="3300"/>
                        <a:t>3 uur </a:t>
                      </a:r>
                    </a:p>
                  </a:txBody>
                  <a:tcPr marL="167204" marR="167204" marT="83602" marB="83602"/>
                </a:tc>
                <a:extLst>
                  <a:ext uri="{0D108BD9-81ED-4DB2-BD59-A6C34878D82A}">
                    <a16:rowId xmlns:a16="http://schemas.microsoft.com/office/drawing/2014/main" val="2721185744"/>
                  </a:ext>
                </a:extLst>
              </a:tr>
              <a:tr h="735697">
                <a:tc>
                  <a:txBody>
                    <a:bodyPr/>
                    <a:lstStyle/>
                    <a:p>
                      <a:r>
                        <a:rPr lang="nl-BE" sz="3300" dirty="0"/>
                        <a:t>Functionele taal </a:t>
                      </a:r>
                    </a:p>
                  </a:txBody>
                  <a:tcPr marL="167204" marR="167204" marT="83602" marB="83602"/>
                </a:tc>
                <a:tc>
                  <a:txBody>
                    <a:bodyPr/>
                    <a:lstStyle/>
                    <a:p>
                      <a:r>
                        <a:rPr lang="nl-BE" sz="3300" dirty="0"/>
                        <a:t>1 uur</a:t>
                      </a:r>
                    </a:p>
                  </a:txBody>
                  <a:tcPr marL="167204" marR="167204" marT="83602" marB="83602"/>
                </a:tc>
                <a:extLst>
                  <a:ext uri="{0D108BD9-81ED-4DB2-BD59-A6C34878D82A}">
                    <a16:rowId xmlns:a16="http://schemas.microsoft.com/office/drawing/2014/main" val="1121486801"/>
                  </a:ext>
                </a:extLst>
              </a:tr>
              <a:tr h="735697">
                <a:tc>
                  <a:txBody>
                    <a:bodyPr/>
                    <a:lstStyle/>
                    <a:p>
                      <a:r>
                        <a:rPr lang="nl-BE" sz="3300"/>
                        <a:t>Functioneel rekenen </a:t>
                      </a:r>
                    </a:p>
                  </a:txBody>
                  <a:tcPr marL="167204" marR="167204" marT="83602" marB="83602"/>
                </a:tc>
                <a:tc>
                  <a:txBody>
                    <a:bodyPr/>
                    <a:lstStyle/>
                    <a:p>
                      <a:r>
                        <a:rPr lang="nl-BE" sz="3300" dirty="0"/>
                        <a:t>1 uur</a:t>
                      </a:r>
                    </a:p>
                  </a:txBody>
                  <a:tcPr marL="167204" marR="167204" marT="83602" marB="83602"/>
                </a:tc>
                <a:extLst>
                  <a:ext uri="{0D108BD9-81ED-4DB2-BD59-A6C34878D82A}">
                    <a16:rowId xmlns:a16="http://schemas.microsoft.com/office/drawing/2014/main" val="1711146731"/>
                  </a:ext>
                </a:extLst>
              </a:tr>
              <a:tr h="735697">
                <a:tc>
                  <a:txBody>
                    <a:bodyPr/>
                    <a:lstStyle/>
                    <a:p>
                      <a:r>
                        <a:rPr lang="nl-BE" sz="3300"/>
                        <a:t>GASV </a:t>
                      </a:r>
                    </a:p>
                  </a:txBody>
                  <a:tcPr marL="167204" marR="167204" marT="83602" marB="83602"/>
                </a:tc>
                <a:tc>
                  <a:txBody>
                    <a:bodyPr/>
                    <a:lstStyle/>
                    <a:p>
                      <a:r>
                        <a:rPr lang="nl-BE" sz="3300" dirty="0"/>
                        <a:t>9 uur </a:t>
                      </a:r>
                    </a:p>
                  </a:txBody>
                  <a:tcPr marL="167204" marR="167204" marT="83602" marB="83602"/>
                </a:tc>
                <a:extLst>
                  <a:ext uri="{0D108BD9-81ED-4DB2-BD59-A6C34878D82A}">
                    <a16:rowId xmlns:a16="http://schemas.microsoft.com/office/drawing/2014/main" val="2954873988"/>
                  </a:ext>
                </a:extLst>
              </a:tr>
            </a:tbl>
          </a:graphicData>
        </a:graphic>
      </p:graphicFrame>
    </p:spTree>
    <p:extLst>
      <p:ext uri="{BB962C8B-B14F-4D97-AF65-F5344CB8AC3E}">
        <p14:creationId xmlns:p14="http://schemas.microsoft.com/office/powerpoint/2010/main" val="46916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00E8A-467A-A142-9626-ABE5D3A54D9F}"/>
              </a:ext>
            </a:extLst>
          </p:cNvPr>
          <p:cNvSpPr>
            <a:spLocks noGrp="1"/>
          </p:cNvSpPr>
          <p:nvPr>
            <p:ph type="title"/>
          </p:nvPr>
        </p:nvSpPr>
        <p:spPr>
          <a:xfrm>
            <a:off x="594360" y="640263"/>
            <a:ext cx="5239512" cy="1344975"/>
          </a:xfrm>
        </p:spPr>
        <p:txBody>
          <a:bodyPr>
            <a:normAutofit/>
          </a:bodyPr>
          <a:lstStyle/>
          <a:p>
            <a:r>
              <a:rPr lang="nl-BE" sz="4000" dirty="0">
                <a:solidFill>
                  <a:schemeClr val="tx1"/>
                </a:solidFill>
              </a:rPr>
              <a:t>Functionele taal en functioneel rekenen</a:t>
            </a:r>
          </a:p>
        </p:txBody>
      </p:sp>
      <p:sp>
        <p:nvSpPr>
          <p:cNvPr id="3" name="Tijdelijke aanduiding voor inhoud 2">
            <a:extLst>
              <a:ext uri="{FF2B5EF4-FFF2-40B4-BE49-F238E27FC236}">
                <a16:creationId xmlns:a16="http://schemas.microsoft.com/office/drawing/2014/main" id="{526909B6-7AA6-D24B-B771-C591ADA57193}"/>
              </a:ext>
            </a:extLst>
          </p:cNvPr>
          <p:cNvSpPr>
            <a:spLocks noGrp="1"/>
          </p:cNvSpPr>
          <p:nvPr>
            <p:ph idx="1"/>
          </p:nvPr>
        </p:nvSpPr>
        <p:spPr>
          <a:xfrm>
            <a:off x="593610" y="2121763"/>
            <a:ext cx="5235490" cy="3773010"/>
          </a:xfrm>
        </p:spPr>
        <p:txBody>
          <a:bodyPr>
            <a:normAutofit fontScale="92500" lnSpcReduction="20000"/>
          </a:bodyPr>
          <a:lstStyle/>
          <a:p>
            <a:r>
              <a:rPr lang="nl-BE" sz="2000" dirty="0">
                <a:solidFill>
                  <a:schemeClr val="tx1"/>
                </a:solidFill>
              </a:rPr>
              <a:t>Beiden evenveel gewicht= 1 uur/week : ongeveer even veel ontwikkelingsdoelen te behalen volgens de leerlijnen van de school:</a:t>
            </a:r>
          </a:p>
          <a:p>
            <a:pPr lvl="1"/>
            <a:r>
              <a:rPr lang="nl-BE" sz="2000" dirty="0">
                <a:solidFill>
                  <a:schemeClr val="tx1"/>
                </a:solidFill>
              </a:rPr>
              <a:t>Zie document leerlijnen  + GWP leerkrachten</a:t>
            </a:r>
          </a:p>
          <a:p>
            <a:r>
              <a:rPr lang="nl-BE" sz="2000" dirty="0">
                <a:solidFill>
                  <a:schemeClr val="tx1"/>
                </a:solidFill>
              </a:rPr>
              <a:t>Onderhouden vaardigheden lagere school </a:t>
            </a:r>
          </a:p>
          <a:p>
            <a:r>
              <a:rPr lang="nl-BE" sz="2000" dirty="0">
                <a:solidFill>
                  <a:schemeClr val="tx1"/>
                </a:solidFill>
              </a:rPr>
              <a:t>Functioneel maken van kennis lagere school en aanleren nieuwe functionele vaardigheden</a:t>
            </a:r>
          </a:p>
          <a:p>
            <a:r>
              <a:rPr lang="nl-BE" sz="2000" dirty="0">
                <a:solidFill>
                  <a:schemeClr val="tx1"/>
                </a:solidFill>
              </a:rPr>
              <a:t>Leerlingen kunnen steeds het geleerde, functioneel gebruiken in </a:t>
            </a:r>
            <a:br>
              <a:rPr lang="nl-BE" sz="2000" dirty="0">
                <a:solidFill>
                  <a:schemeClr val="tx1"/>
                </a:solidFill>
              </a:rPr>
            </a:br>
            <a:r>
              <a:rPr lang="nl-BE" sz="2000" dirty="0">
                <a:solidFill>
                  <a:schemeClr val="tx1"/>
                </a:solidFill>
              </a:rPr>
              <a:t>de maatschappij</a:t>
            </a:r>
          </a:p>
          <a:p>
            <a:pPr marL="914400" lvl="2" indent="0">
              <a:buNone/>
            </a:pPr>
            <a:endParaRPr lang="nl-BE" dirty="0">
              <a:solidFill>
                <a:schemeClr val="bg1"/>
              </a:solidFill>
            </a:endParaRPr>
          </a:p>
        </p:txBody>
      </p:sp>
      <p:pic>
        <p:nvPicPr>
          <p:cNvPr id="4" name="Afbeelding 3">
            <a:extLst>
              <a:ext uri="{FF2B5EF4-FFF2-40B4-BE49-F238E27FC236}">
                <a16:creationId xmlns:a16="http://schemas.microsoft.com/office/drawing/2014/main" id="{6CDB0383-0AE1-FB47-8D77-728936A74572}"/>
              </a:ext>
            </a:extLst>
          </p:cNvPr>
          <p:cNvPicPr>
            <a:picLocks noChangeAspect="1"/>
          </p:cNvPicPr>
          <p:nvPr/>
        </p:nvPicPr>
        <p:blipFill>
          <a:blip r:embed="rId2"/>
          <a:stretch>
            <a:fillRect/>
          </a:stretch>
        </p:blipFill>
        <p:spPr>
          <a:xfrm>
            <a:off x="7363664" y="484632"/>
            <a:ext cx="3560672" cy="5733287"/>
          </a:xfrm>
          <a:prstGeom prst="rect">
            <a:avLst/>
          </a:prstGeom>
        </p:spPr>
      </p:pic>
    </p:spTree>
    <p:extLst>
      <p:ext uri="{BB962C8B-B14F-4D97-AF65-F5344CB8AC3E}">
        <p14:creationId xmlns:p14="http://schemas.microsoft.com/office/powerpoint/2010/main" val="221820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D62E4-7843-E746-B6D3-A2521F6EEF47}"/>
              </a:ext>
            </a:extLst>
          </p:cNvPr>
          <p:cNvSpPr>
            <a:spLocks noGrp="1"/>
          </p:cNvSpPr>
          <p:nvPr>
            <p:ph type="title"/>
          </p:nvPr>
        </p:nvSpPr>
        <p:spPr>
          <a:xfrm>
            <a:off x="1097280" y="-178660"/>
            <a:ext cx="10058400" cy="1450757"/>
          </a:xfrm>
        </p:spPr>
        <p:txBody>
          <a:bodyPr/>
          <a:lstStyle/>
          <a:p>
            <a:pPr algn="ctr"/>
            <a:r>
              <a:rPr lang="nl-BE" u="sng" dirty="0">
                <a:solidFill>
                  <a:schemeClr val="tx1"/>
                </a:solidFill>
              </a:rPr>
              <a:t>GASV: projectwerking</a:t>
            </a:r>
          </a:p>
        </p:txBody>
      </p:sp>
      <p:sp>
        <p:nvSpPr>
          <p:cNvPr id="3" name="Tijdelijke aanduiding voor inhoud 2">
            <a:extLst>
              <a:ext uri="{FF2B5EF4-FFF2-40B4-BE49-F238E27FC236}">
                <a16:creationId xmlns:a16="http://schemas.microsoft.com/office/drawing/2014/main" id="{6DDAB8B1-289F-C64C-87B3-AF5303551928}"/>
              </a:ext>
            </a:extLst>
          </p:cNvPr>
          <p:cNvSpPr>
            <a:spLocks noGrp="1"/>
          </p:cNvSpPr>
          <p:nvPr>
            <p:ph idx="1"/>
          </p:nvPr>
        </p:nvSpPr>
        <p:spPr/>
        <p:txBody>
          <a:bodyPr>
            <a:normAutofit/>
          </a:bodyPr>
          <a:lstStyle/>
          <a:p>
            <a:pPr marL="0" indent="0">
              <a:buNone/>
            </a:pPr>
            <a:endParaRPr lang="nl-BE"/>
          </a:p>
          <a:p>
            <a:pPr marL="1828800" lvl="4" indent="0">
              <a:buNone/>
            </a:pPr>
            <a:endParaRPr lang="nl-BE" dirty="0"/>
          </a:p>
        </p:txBody>
      </p:sp>
      <p:graphicFrame>
        <p:nvGraphicFramePr>
          <p:cNvPr id="4" name="Tabel 3">
            <a:extLst>
              <a:ext uri="{FF2B5EF4-FFF2-40B4-BE49-F238E27FC236}">
                <a16:creationId xmlns:a16="http://schemas.microsoft.com/office/drawing/2014/main" id="{6E299A00-B7A7-EC45-B0E8-EF3683D0D611}"/>
              </a:ext>
            </a:extLst>
          </p:cNvPr>
          <p:cNvGraphicFramePr>
            <a:graphicFrameLocks noGrp="1"/>
          </p:cNvGraphicFramePr>
          <p:nvPr/>
        </p:nvGraphicFramePr>
        <p:xfrm>
          <a:off x="0" y="1401097"/>
          <a:ext cx="12192000" cy="6048391"/>
        </p:xfrm>
        <a:graphic>
          <a:graphicData uri="http://schemas.openxmlformats.org/drawingml/2006/table">
            <a:tbl>
              <a:tblPr firstRow="1" bandRow="1">
                <a:tableStyleId>{775DCB02-9BB8-47FD-8907-85C794F793BA}</a:tableStyleId>
              </a:tblPr>
              <a:tblGrid>
                <a:gridCol w="4064000">
                  <a:extLst>
                    <a:ext uri="{9D8B030D-6E8A-4147-A177-3AD203B41FA5}">
                      <a16:colId xmlns:a16="http://schemas.microsoft.com/office/drawing/2014/main" val="733349257"/>
                    </a:ext>
                  </a:extLst>
                </a:gridCol>
                <a:gridCol w="7085153">
                  <a:extLst>
                    <a:ext uri="{9D8B030D-6E8A-4147-A177-3AD203B41FA5}">
                      <a16:colId xmlns:a16="http://schemas.microsoft.com/office/drawing/2014/main" val="1820573210"/>
                    </a:ext>
                  </a:extLst>
                </a:gridCol>
                <a:gridCol w="1042847">
                  <a:extLst>
                    <a:ext uri="{9D8B030D-6E8A-4147-A177-3AD203B41FA5}">
                      <a16:colId xmlns:a16="http://schemas.microsoft.com/office/drawing/2014/main" val="673758413"/>
                    </a:ext>
                  </a:extLst>
                </a:gridCol>
              </a:tblGrid>
              <a:tr h="366828">
                <a:tc>
                  <a:txBody>
                    <a:bodyPr/>
                    <a:lstStyle/>
                    <a:p>
                      <a:r>
                        <a:rPr lang="nl-BE"/>
                        <a:t>Project</a:t>
                      </a:r>
                      <a:endParaRPr lang="nl-BE" dirty="0"/>
                    </a:p>
                  </a:txBody>
                  <a:tcPr/>
                </a:tc>
                <a:tc>
                  <a:txBody>
                    <a:bodyPr/>
                    <a:lstStyle/>
                    <a:p>
                      <a:r>
                        <a:rPr lang="nl-BE" dirty="0"/>
                        <a:t>Omschrijving</a:t>
                      </a:r>
                    </a:p>
                  </a:txBody>
                  <a:tcPr/>
                </a:tc>
                <a:tc>
                  <a:txBody>
                    <a:bodyPr/>
                    <a:lstStyle/>
                    <a:p>
                      <a:r>
                        <a:rPr lang="nl-BE"/>
                        <a:t>vak</a:t>
                      </a:r>
                      <a:endParaRPr lang="nl-BE" dirty="0"/>
                    </a:p>
                  </a:txBody>
                  <a:tcPr/>
                </a:tc>
                <a:extLst>
                  <a:ext uri="{0D108BD9-81ED-4DB2-BD59-A6C34878D82A}">
                    <a16:rowId xmlns:a16="http://schemas.microsoft.com/office/drawing/2014/main" val="903268643"/>
                  </a:ext>
                </a:extLst>
              </a:tr>
              <a:tr h="1192191">
                <a:tc>
                  <a:txBody>
                    <a:bodyPr/>
                    <a:lstStyle/>
                    <a:p>
                      <a:r>
                        <a:rPr lang="nl-BE" dirty="0"/>
                        <a:t>Sociale vaardigheden </a:t>
                      </a:r>
                    </a:p>
                  </a:txBody>
                  <a:tcPr/>
                </a:tc>
                <a:tc>
                  <a:txBody>
                    <a:bodyPr/>
                    <a:lstStyle/>
                    <a:p>
                      <a:r>
                        <a:rPr lang="nl-BE" sz="1800" kern="1200" dirty="0">
                          <a:effectLst/>
                        </a:rPr>
                        <a:t>Omgaan met elkaar: gedragsregels begrijpen, hoe werkt ons gedrag, het oude leefsleutels als basis voor de nieuwe sociale vaardigheden, binnen de sociale vaardigheden gaan we mee in op de actualiteit en gebruiken we de actualiteit om de wereld en de mens beter te leren begrijpen</a:t>
                      </a:r>
                      <a:endParaRPr lang="nl-BE" dirty="0"/>
                    </a:p>
                  </a:txBody>
                  <a:tcPr/>
                </a:tc>
                <a:tc>
                  <a:txBody>
                    <a:bodyPr/>
                    <a:lstStyle/>
                    <a:p>
                      <a:r>
                        <a:rPr lang="nl-BE"/>
                        <a:t>2 uur </a:t>
                      </a:r>
                      <a:endParaRPr lang="nl-BE" dirty="0"/>
                    </a:p>
                  </a:txBody>
                  <a:tcPr/>
                </a:tc>
                <a:extLst>
                  <a:ext uri="{0D108BD9-81ED-4DB2-BD59-A6C34878D82A}">
                    <a16:rowId xmlns:a16="http://schemas.microsoft.com/office/drawing/2014/main" val="1514320391"/>
                  </a:ext>
                </a:extLst>
              </a:tr>
              <a:tr h="1467313">
                <a:tc>
                  <a:txBody>
                    <a:bodyPr/>
                    <a:lstStyle/>
                    <a:p>
                      <a:r>
                        <a:rPr lang="nl-BE" dirty="0"/>
                        <a:t>Zelfredzaamheid</a:t>
                      </a:r>
                    </a:p>
                  </a:txBody>
                  <a:tcPr/>
                </a:tc>
                <a:tc>
                  <a:txBody>
                    <a:bodyPr/>
                    <a:lstStyle/>
                    <a:p>
                      <a:r>
                        <a:rPr lang="nl-BE" sz="1800" kern="1200" dirty="0">
                          <a:effectLst/>
                        </a:rPr>
                        <a:t>Inzetten op hun maatschappelijke redzaamheid start bij depersoonlijke zelfredzaamheid: binnen dit vak willen we kinderen ondersteunen in functie van hun puberteit en groei naar hun zelfstandig leven</a:t>
                      </a:r>
                      <a:endParaRPr lang="nl-BE" dirty="0"/>
                    </a:p>
                  </a:txBody>
                  <a:tcPr/>
                </a:tc>
                <a:tc>
                  <a:txBody>
                    <a:bodyPr/>
                    <a:lstStyle/>
                    <a:p>
                      <a:r>
                        <a:rPr lang="nl-BE"/>
                        <a:t>1 uur </a:t>
                      </a:r>
                      <a:endParaRPr lang="nl-BE" dirty="0"/>
                    </a:p>
                  </a:txBody>
                  <a:tcPr/>
                </a:tc>
                <a:extLst>
                  <a:ext uri="{0D108BD9-81ED-4DB2-BD59-A6C34878D82A}">
                    <a16:rowId xmlns:a16="http://schemas.microsoft.com/office/drawing/2014/main" val="339306152"/>
                  </a:ext>
                </a:extLst>
              </a:tr>
              <a:tr h="917070">
                <a:tc>
                  <a:txBody>
                    <a:bodyPr/>
                    <a:lstStyle/>
                    <a:p>
                      <a:r>
                        <a:rPr lang="nl-BE" dirty="0"/>
                        <a:t>Inleiding digitale wereld </a:t>
                      </a:r>
                    </a:p>
                  </a:txBody>
                  <a:tcPr/>
                </a:tc>
                <a:tc>
                  <a:txBody>
                    <a:bodyPr/>
                    <a:lstStyle/>
                    <a:p>
                      <a:r>
                        <a:rPr lang="nl-BE" dirty="0"/>
                        <a:t>De digitale wereld kunnen we niet wegdenken: vaardigheden in de digtale toepassingen zijn noodzakelijk en willen we aanbieden in nauwe samenwerking met de andere projecten die worden aangeboden</a:t>
                      </a:r>
                    </a:p>
                  </a:txBody>
                  <a:tcPr/>
                </a:tc>
                <a:tc>
                  <a:txBody>
                    <a:bodyPr/>
                    <a:lstStyle/>
                    <a:p>
                      <a:r>
                        <a:rPr lang="nl-BE"/>
                        <a:t>1 uur </a:t>
                      </a:r>
                      <a:endParaRPr lang="nl-BE" dirty="0"/>
                    </a:p>
                  </a:txBody>
                  <a:tcPr/>
                </a:tc>
                <a:extLst>
                  <a:ext uri="{0D108BD9-81ED-4DB2-BD59-A6C34878D82A}">
                    <a16:rowId xmlns:a16="http://schemas.microsoft.com/office/drawing/2014/main" val="736481767"/>
                  </a:ext>
                </a:extLst>
              </a:tr>
              <a:tr h="917070">
                <a:tc>
                  <a:txBody>
                    <a:bodyPr/>
                    <a:lstStyle/>
                    <a:p>
                      <a:r>
                        <a:rPr lang="nl-BE" dirty="0"/>
                        <a:t>Crea </a:t>
                      </a:r>
                    </a:p>
                  </a:txBody>
                  <a:tcPr/>
                </a:tc>
                <a:tc>
                  <a:txBody>
                    <a:bodyPr/>
                    <a:lstStyle/>
                    <a:p>
                      <a:r>
                        <a:rPr lang="nl-BE" dirty="0"/>
                        <a:t>Fijne motoriek stimuleren, de creativiteit ondersteunen en vrijetijdsvaardigheden ontwikkelen: oog ontwikkelen voor details: de basis voor oog voor de stiel</a:t>
                      </a:r>
                    </a:p>
                  </a:txBody>
                  <a:tcPr/>
                </a:tc>
                <a:tc>
                  <a:txBody>
                    <a:bodyPr/>
                    <a:lstStyle/>
                    <a:p>
                      <a:r>
                        <a:rPr lang="nl-BE" dirty="0"/>
                        <a:t>2 uur</a:t>
                      </a:r>
                    </a:p>
                  </a:txBody>
                  <a:tcPr/>
                </a:tc>
                <a:extLst>
                  <a:ext uri="{0D108BD9-81ED-4DB2-BD59-A6C34878D82A}">
                    <a16:rowId xmlns:a16="http://schemas.microsoft.com/office/drawing/2014/main" val="4190370502"/>
                  </a:ext>
                </a:extLst>
              </a:tr>
              <a:tr h="917070">
                <a:tc>
                  <a:txBody>
                    <a:bodyPr/>
                    <a:lstStyle/>
                    <a:p>
                      <a:r>
                        <a:rPr lang="nl-BE" dirty="0"/>
                        <a:t>Praktijk</a:t>
                      </a:r>
                    </a:p>
                  </a:txBody>
                  <a:tcPr/>
                </a:tc>
                <a:tc>
                  <a:txBody>
                    <a:bodyPr/>
                    <a:lstStyle/>
                    <a:p>
                      <a:r>
                        <a:rPr lang="nl-BE" dirty="0"/>
                        <a:t>Nauwe samenwerking met BGV: samen de projecten van BGV ondersteunen en de transfer helpen maken van kennis in GASV  naar vaardigheden in BGV: achtergrond rond het projec etc. </a:t>
                      </a:r>
                    </a:p>
                  </a:txBody>
                  <a:tcPr/>
                </a:tc>
                <a:tc>
                  <a:txBody>
                    <a:bodyPr/>
                    <a:lstStyle/>
                    <a:p>
                      <a:r>
                        <a:rPr lang="nl-BE" dirty="0"/>
                        <a:t>1 uur</a:t>
                      </a:r>
                    </a:p>
                  </a:txBody>
                  <a:tcPr/>
                </a:tc>
                <a:extLst>
                  <a:ext uri="{0D108BD9-81ED-4DB2-BD59-A6C34878D82A}">
                    <a16:rowId xmlns:a16="http://schemas.microsoft.com/office/drawing/2014/main" val="3046308253"/>
                  </a:ext>
                </a:extLst>
              </a:tr>
            </a:tbl>
          </a:graphicData>
        </a:graphic>
      </p:graphicFrame>
      <p:pic>
        <p:nvPicPr>
          <p:cNvPr id="32" name="Afbeelding 31">
            <a:extLst>
              <a:ext uri="{FF2B5EF4-FFF2-40B4-BE49-F238E27FC236}">
                <a16:creationId xmlns:a16="http://schemas.microsoft.com/office/drawing/2014/main" id="{8D7626AE-E5C0-194F-84F5-3E2411F677D8}"/>
              </a:ext>
            </a:extLst>
          </p:cNvPr>
          <p:cNvPicPr>
            <a:picLocks noChangeAspect="1"/>
          </p:cNvPicPr>
          <p:nvPr/>
        </p:nvPicPr>
        <p:blipFill>
          <a:blip r:embed="rId2"/>
          <a:stretch>
            <a:fillRect/>
          </a:stretch>
        </p:blipFill>
        <p:spPr>
          <a:xfrm>
            <a:off x="2233073" y="3138211"/>
            <a:ext cx="1675250" cy="1046010"/>
          </a:xfrm>
          <a:prstGeom prst="rect">
            <a:avLst/>
          </a:prstGeom>
        </p:spPr>
      </p:pic>
      <p:pic>
        <p:nvPicPr>
          <p:cNvPr id="38" name="Afbeelding 37">
            <a:extLst>
              <a:ext uri="{FF2B5EF4-FFF2-40B4-BE49-F238E27FC236}">
                <a16:creationId xmlns:a16="http://schemas.microsoft.com/office/drawing/2014/main" id="{71A6F908-87E1-B043-AC83-14047E481C3B}"/>
              </a:ext>
            </a:extLst>
          </p:cNvPr>
          <p:cNvPicPr>
            <a:picLocks noChangeAspect="1"/>
          </p:cNvPicPr>
          <p:nvPr/>
        </p:nvPicPr>
        <p:blipFill>
          <a:blip r:embed="rId3"/>
          <a:stretch>
            <a:fillRect/>
          </a:stretch>
        </p:blipFill>
        <p:spPr>
          <a:xfrm>
            <a:off x="2987404" y="6056087"/>
            <a:ext cx="920920" cy="1224729"/>
          </a:xfrm>
          <a:prstGeom prst="rect">
            <a:avLst/>
          </a:prstGeom>
        </p:spPr>
      </p:pic>
      <p:pic>
        <p:nvPicPr>
          <p:cNvPr id="39" name="Afbeelding 38">
            <a:extLst>
              <a:ext uri="{FF2B5EF4-FFF2-40B4-BE49-F238E27FC236}">
                <a16:creationId xmlns:a16="http://schemas.microsoft.com/office/drawing/2014/main" id="{6711A272-6B9D-024B-9009-D2B60D1924A8}"/>
              </a:ext>
            </a:extLst>
          </p:cNvPr>
          <p:cNvPicPr>
            <a:picLocks noChangeAspect="1"/>
          </p:cNvPicPr>
          <p:nvPr/>
        </p:nvPicPr>
        <p:blipFill>
          <a:blip r:embed="rId4"/>
          <a:stretch>
            <a:fillRect/>
          </a:stretch>
        </p:blipFill>
        <p:spPr>
          <a:xfrm>
            <a:off x="2655683" y="1823403"/>
            <a:ext cx="1013580" cy="1179871"/>
          </a:xfrm>
          <a:prstGeom prst="rect">
            <a:avLst/>
          </a:prstGeom>
        </p:spPr>
      </p:pic>
      <p:pic>
        <p:nvPicPr>
          <p:cNvPr id="5" name="Afbeelding 4">
            <a:extLst>
              <a:ext uri="{FF2B5EF4-FFF2-40B4-BE49-F238E27FC236}">
                <a16:creationId xmlns:a16="http://schemas.microsoft.com/office/drawing/2014/main" id="{0FFB86BB-28EC-DA4F-98B9-AF57B09C546E}"/>
              </a:ext>
            </a:extLst>
          </p:cNvPr>
          <p:cNvPicPr>
            <a:picLocks noChangeAspect="1"/>
          </p:cNvPicPr>
          <p:nvPr/>
        </p:nvPicPr>
        <p:blipFill>
          <a:blip r:embed="rId5"/>
          <a:stretch>
            <a:fillRect/>
          </a:stretch>
        </p:blipFill>
        <p:spPr>
          <a:xfrm>
            <a:off x="2987403" y="4405672"/>
            <a:ext cx="1011810" cy="1051231"/>
          </a:xfrm>
          <a:prstGeom prst="rect">
            <a:avLst/>
          </a:prstGeom>
        </p:spPr>
      </p:pic>
      <p:pic>
        <p:nvPicPr>
          <p:cNvPr id="6" name="Afbeelding 5">
            <a:extLst>
              <a:ext uri="{FF2B5EF4-FFF2-40B4-BE49-F238E27FC236}">
                <a16:creationId xmlns:a16="http://schemas.microsoft.com/office/drawing/2014/main" id="{E9D32C11-645B-E446-9A5B-3A0BBC56F0A6}"/>
              </a:ext>
            </a:extLst>
          </p:cNvPr>
          <p:cNvPicPr>
            <a:picLocks noChangeAspect="1"/>
          </p:cNvPicPr>
          <p:nvPr/>
        </p:nvPicPr>
        <p:blipFill>
          <a:blip r:embed="rId6"/>
          <a:stretch>
            <a:fillRect/>
          </a:stretch>
        </p:blipFill>
        <p:spPr>
          <a:xfrm>
            <a:off x="1817483" y="5293731"/>
            <a:ext cx="1011810" cy="1182925"/>
          </a:xfrm>
          <a:prstGeom prst="rect">
            <a:avLst/>
          </a:prstGeom>
        </p:spPr>
      </p:pic>
    </p:spTree>
    <p:extLst>
      <p:ext uri="{BB962C8B-B14F-4D97-AF65-F5344CB8AC3E}">
        <p14:creationId xmlns:p14="http://schemas.microsoft.com/office/powerpoint/2010/main" val="383230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D62E4-7843-E746-B6D3-A2521F6EEF47}"/>
              </a:ext>
            </a:extLst>
          </p:cNvPr>
          <p:cNvSpPr>
            <a:spLocks noGrp="1"/>
          </p:cNvSpPr>
          <p:nvPr>
            <p:ph type="title"/>
          </p:nvPr>
        </p:nvSpPr>
        <p:spPr/>
        <p:txBody>
          <a:bodyPr/>
          <a:lstStyle/>
          <a:p>
            <a:pPr algn="ctr"/>
            <a:r>
              <a:rPr lang="nl-BE" u="sng" dirty="0">
                <a:solidFill>
                  <a:schemeClr val="tx1"/>
                </a:solidFill>
              </a:rPr>
              <a:t>GASV: projectwerking</a:t>
            </a:r>
          </a:p>
        </p:txBody>
      </p:sp>
      <p:sp>
        <p:nvSpPr>
          <p:cNvPr id="3" name="Tijdelijke aanduiding voor inhoud 2">
            <a:extLst>
              <a:ext uri="{FF2B5EF4-FFF2-40B4-BE49-F238E27FC236}">
                <a16:creationId xmlns:a16="http://schemas.microsoft.com/office/drawing/2014/main" id="{6DDAB8B1-289F-C64C-87B3-AF5303551928}"/>
              </a:ext>
            </a:extLst>
          </p:cNvPr>
          <p:cNvSpPr>
            <a:spLocks noGrp="1"/>
          </p:cNvSpPr>
          <p:nvPr>
            <p:ph idx="1"/>
          </p:nvPr>
        </p:nvSpPr>
        <p:spPr/>
        <p:txBody>
          <a:bodyPr>
            <a:normAutofit/>
          </a:bodyPr>
          <a:lstStyle/>
          <a:p>
            <a:pPr marL="0" indent="0" algn="ctr">
              <a:buNone/>
            </a:pPr>
            <a:r>
              <a:rPr lang="nl-BE" dirty="0">
                <a:solidFill>
                  <a:schemeClr val="bg1"/>
                </a:solidFill>
              </a:rPr>
              <a:t>Functioneel maatschappelijke thema’s: onmiddellijk toepasbaar: als aanvulling op de grote projecten in het observatiejaar </a:t>
            </a:r>
          </a:p>
          <a:p>
            <a:pPr marL="1828800" lvl="4" indent="0">
              <a:buNone/>
            </a:pPr>
            <a:endParaRPr lang="nl-BE" dirty="0"/>
          </a:p>
        </p:txBody>
      </p:sp>
      <p:graphicFrame>
        <p:nvGraphicFramePr>
          <p:cNvPr id="5" name="Tabel 4">
            <a:extLst>
              <a:ext uri="{FF2B5EF4-FFF2-40B4-BE49-F238E27FC236}">
                <a16:creationId xmlns:a16="http://schemas.microsoft.com/office/drawing/2014/main" id="{9D63A6E7-C5C9-414E-B625-0593F41721C9}"/>
              </a:ext>
            </a:extLst>
          </p:cNvPr>
          <p:cNvGraphicFramePr>
            <a:graphicFrameLocks noGrp="1"/>
          </p:cNvGraphicFramePr>
          <p:nvPr/>
        </p:nvGraphicFramePr>
        <p:xfrm>
          <a:off x="256458" y="2822774"/>
          <a:ext cx="8128000" cy="248920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1981680921"/>
                    </a:ext>
                  </a:extLst>
                </a:gridCol>
                <a:gridCol w="4064000">
                  <a:extLst>
                    <a:ext uri="{9D8B030D-6E8A-4147-A177-3AD203B41FA5}">
                      <a16:colId xmlns:a16="http://schemas.microsoft.com/office/drawing/2014/main" val="3904966592"/>
                    </a:ext>
                  </a:extLst>
                </a:gridCol>
              </a:tblGrid>
              <a:tr h="0">
                <a:tc>
                  <a:txBody>
                    <a:bodyPr/>
                    <a:lstStyle/>
                    <a:p>
                      <a:endParaRPr lang="nl-BE" dirty="0"/>
                    </a:p>
                  </a:txBody>
                  <a:tcPr/>
                </a:tc>
                <a:tc>
                  <a:txBody>
                    <a:bodyPr/>
                    <a:lstStyle/>
                    <a:p>
                      <a:endParaRPr lang="nl-BE"/>
                    </a:p>
                  </a:txBody>
                  <a:tcPr/>
                </a:tc>
                <a:extLst>
                  <a:ext uri="{0D108BD9-81ED-4DB2-BD59-A6C34878D82A}">
                    <a16:rowId xmlns:a16="http://schemas.microsoft.com/office/drawing/2014/main" val="1794784492"/>
                  </a:ext>
                </a:extLst>
              </a:tr>
              <a:tr h="370840">
                <a:tc>
                  <a:txBody>
                    <a:bodyPr/>
                    <a:lstStyle/>
                    <a:p>
                      <a:r>
                        <a:rPr lang="nl-BE" dirty="0"/>
                        <a:t>startesklaar</a:t>
                      </a:r>
                    </a:p>
                  </a:txBody>
                  <a:tcPr/>
                </a:tc>
                <a:tc>
                  <a:txBody>
                    <a:bodyPr/>
                    <a:lstStyle/>
                    <a:p>
                      <a:r>
                        <a:rPr lang="nl-BE" dirty="0"/>
                        <a:t>September- oktober 2u/week</a:t>
                      </a:r>
                    </a:p>
                  </a:txBody>
                  <a:tcPr/>
                </a:tc>
                <a:extLst>
                  <a:ext uri="{0D108BD9-81ED-4DB2-BD59-A6C34878D82A}">
                    <a16:rowId xmlns:a16="http://schemas.microsoft.com/office/drawing/2014/main" val="3309798279"/>
                  </a:ext>
                </a:extLst>
              </a:tr>
              <a:tr h="370840">
                <a:tc>
                  <a:txBody>
                    <a:bodyPr/>
                    <a:lstStyle/>
                    <a:p>
                      <a:r>
                        <a:rPr lang="nl-BE" dirty="0"/>
                        <a:t>Gezondheidszorg en gezonde voeding</a:t>
                      </a:r>
                    </a:p>
                  </a:txBody>
                  <a:tcPr/>
                </a:tc>
                <a:tc>
                  <a:txBody>
                    <a:bodyPr/>
                    <a:lstStyle/>
                    <a:p>
                      <a:r>
                        <a:rPr lang="nl-BE" dirty="0"/>
                        <a:t>November- december 2u/week</a:t>
                      </a:r>
                    </a:p>
                  </a:txBody>
                  <a:tcPr/>
                </a:tc>
                <a:extLst>
                  <a:ext uri="{0D108BD9-81ED-4DB2-BD59-A6C34878D82A}">
                    <a16:rowId xmlns:a16="http://schemas.microsoft.com/office/drawing/2014/main" val="4283901411"/>
                  </a:ext>
                </a:extLst>
              </a:tr>
              <a:tr h="370840">
                <a:tc>
                  <a:txBody>
                    <a:bodyPr/>
                    <a:lstStyle/>
                    <a:p>
                      <a:r>
                        <a:rPr lang="nl-BE" dirty="0"/>
                        <a:t>Reclame en veiligheid</a:t>
                      </a:r>
                    </a:p>
                  </a:txBody>
                  <a:tcPr/>
                </a:tc>
                <a:tc>
                  <a:txBody>
                    <a:bodyPr/>
                    <a:lstStyle/>
                    <a:p>
                      <a:r>
                        <a:rPr lang="nl-BE" dirty="0"/>
                        <a:t>Januari-februari 2u/week</a:t>
                      </a:r>
                    </a:p>
                  </a:txBody>
                  <a:tcPr/>
                </a:tc>
                <a:extLst>
                  <a:ext uri="{0D108BD9-81ED-4DB2-BD59-A6C34878D82A}">
                    <a16:rowId xmlns:a16="http://schemas.microsoft.com/office/drawing/2014/main" val="3795273148"/>
                  </a:ext>
                </a:extLst>
              </a:tr>
              <a:tr h="370840">
                <a:tc>
                  <a:txBody>
                    <a:bodyPr/>
                    <a:lstStyle/>
                    <a:p>
                      <a:r>
                        <a:rPr lang="nl-BE" dirty="0"/>
                        <a:t>verkeer</a:t>
                      </a:r>
                    </a:p>
                  </a:txBody>
                  <a:tcPr/>
                </a:tc>
                <a:tc>
                  <a:txBody>
                    <a:bodyPr/>
                    <a:lstStyle/>
                    <a:p>
                      <a:r>
                        <a:rPr lang="nl-BE" dirty="0"/>
                        <a:t>Februari- maart 2u/week</a:t>
                      </a:r>
                    </a:p>
                  </a:txBody>
                  <a:tcPr/>
                </a:tc>
                <a:extLst>
                  <a:ext uri="{0D108BD9-81ED-4DB2-BD59-A6C34878D82A}">
                    <a16:rowId xmlns:a16="http://schemas.microsoft.com/office/drawing/2014/main" val="2275909981"/>
                  </a:ext>
                </a:extLst>
              </a:tr>
              <a:tr h="370840">
                <a:tc>
                  <a:txBody>
                    <a:bodyPr/>
                    <a:lstStyle/>
                    <a:p>
                      <a:r>
                        <a:rPr lang="nl-BE" dirty="0"/>
                        <a:t>Beroepskeuze</a:t>
                      </a:r>
                    </a:p>
                    <a:p>
                      <a:r>
                        <a:rPr lang="nl-BE" dirty="0"/>
                        <a:t>milieu</a:t>
                      </a:r>
                    </a:p>
                  </a:txBody>
                  <a:tcPr/>
                </a:tc>
                <a:tc>
                  <a:txBody>
                    <a:bodyPr/>
                    <a:lstStyle/>
                    <a:p>
                      <a:r>
                        <a:rPr lang="nl-BE" dirty="0"/>
                        <a:t>April – mei 2u/week</a:t>
                      </a:r>
                    </a:p>
                  </a:txBody>
                  <a:tcPr/>
                </a:tc>
                <a:extLst>
                  <a:ext uri="{0D108BD9-81ED-4DB2-BD59-A6C34878D82A}">
                    <a16:rowId xmlns:a16="http://schemas.microsoft.com/office/drawing/2014/main" val="3489760929"/>
                  </a:ext>
                </a:extLst>
              </a:tr>
            </a:tbl>
          </a:graphicData>
        </a:graphic>
      </p:graphicFrame>
      <p:pic>
        <p:nvPicPr>
          <p:cNvPr id="6" name="Afbeelding 5">
            <a:extLst>
              <a:ext uri="{FF2B5EF4-FFF2-40B4-BE49-F238E27FC236}">
                <a16:creationId xmlns:a16="http://schemas.microsoft.com/office/drawing/2014/main" id="{5E23B4BF-8068-B445-8DFF-05ECD324DF70}"/>
              </a:ext>
            </a:extLst>
          </p:cNvPr>
          <p:cNvPicPr>
            <a:picLocks noChangeAspect="1"/>
          </p:cNvPicPr>
          <p:nvPr/>
        </p:nvPicPr>
        <p:blipFill>
          <a:blip r:embed="rId2"/>
          <a:stretch>
            <a:fillRect/>
          </a:stretch>
        </p:blipFill>
        <p:spPr>
          <a:xfrm>
            <a:off x="7433597" y="4067374"/>
            <a:ext cx="4744065" cy="2790626"/>
          </a:xfrm>
          <a:prstGeom prst="rect">
            <a:avLst/>
          </a:prstGeom>
        </p:spPr>
      </p:pic>
    </p:spTree>
    <p:extLst>
      <p:ext uri="{BB962C8B-B14F-4D97-AF65-F5344CB8AC3E}">
        <p14:creationId xmlns:p14="http://schemas.microsoft.com/office/powerpoint/2010/main" val="13889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9B9A1-F8CE-2049-9F7B-D3DA2D1AA21E}"/>
              </a:ext>
            </a:extLst>
          </p:cNvPr>
          <p:cNvSpPr>
            <a:spLocks noGrp="1"/>
          </p:cNvSpPr>
          <p:nvPr>
            <p:ph type="title"/>
          </p:nvPr>
        </p:nvSpPr>
        <p:spPr>
          <a:xfrm>
            <a:off x="764724" y="-353385"/>
            <a:ext cx="3619017" cy="2900721"/>
          </a:xfrm>
          <a:prstGeom prst="ellipse">
            <a:avLst/>
          </a:prstGeom>
        </p:spPr>
        <p:txBody>
          <a:bodyPr vert="horz" lIns="91440" tIns="45720" rIns="91440" bIns="45720" rtlCol="0" anchor="ctr">
            <a:normAutofit/>
          </a:bodyPr>
          <a:lstStyle/>
          <a:p>
            <a:pPr algn="ctr"/>
            <a:r>
              <a:rPr lang="en-US" sz="4100" kern="1200" dirty="0" err="1">
                <a:solidFill>
                  <a:schemeClr val="tx1"/>
                </a:solidFill>
                <a:latin typeface="+mj-lt"/>
                <a:ea typeface="+mj-ea"/>
                <a:cs typeface="+mj-cs"/>
              </a:rPr>
              <a:t>Voorbeeld</a:t>
            </a:r>
            <a:r>
              <a:rPr lang="en-US" sz="4100" kern="1200" dirty="0">
                <a:solidFill>
                  <a:schemeClr val="tx1"/>
                </a:solidFill>
                <a:latin typeface="+mj-lt"/>
                <a:ea typeface="+mj-ea"/>
                <a:cs typeface="+mj-cs"/>
              </a:rPr>
              <a:t> agenda </a:t>
            </a:r>
          </a:p>
        </p:txBody>
      </p:sp>
      <p:graphicFrame>
        <p:nvGraphicFramePr>
          <p:cNvPr id="7" name="Tijdelijke aanduiding voor inhoud 3">
            <a:extLst>
              <a:ext uri="{FF2B5EF4-FFF2-40B4-BE49-F238E27FC236}">
                <a16:creationId xmlns:a16="http://schemas.microsoft.com/office/drawing/2014/main" id="{B0B1DA74-D2BC-1940-965B-19A0BA85F048}"/>
              </a:ext>
            </a:extLst>
          </p:cNvPr>
          <p:cNvGraphicFramePr>
            <a:graphicFrameLocks/>
          </p:cNvGraphicFramePr>
          <p:nvPr/>
        </p:nvGraphicFramePr>
        <p:xfrm>
          <a:off x="5097031" y="488601"/>
          <a:ext cx="6042904" cy="5880797"/>
        </p:xfrm>
        <a:graphic>
          <a:graphicData uri="http://schemas.openxmlformats.org/drawingml/2006/table">
            <a:tbl>
              <a:tblPr firstRow="1" bandRow="1">
                <a:tableStyleId>{00A15C55-8517-42AA-B614-E9B94910E393}</a:tableStyleId>
              </a:tblPr>
              <a:tblGrid>
                <a:gridCol w="1262772">
                  <a:extLst>
                    <a:ext uri="{9D8B030D-6E8A-4147-A177-3AD203B41FA5}">
                      <a16:colId xmlns:a16="http://schemas.microsoft.com/office/drawing/2014/main" val="1321535534"/>
                    </a:ext>
                  </a:extLst>
                </a:gridCol>
                <a:gridCol w="4780132">
                  <a:extLst>
                    <a:ext uri="{9D8B030D-6E8A-4147-A177-3AD203B41FA5}">
                      <a16:colId xmlns:a16="http://schemas.microsoft.com/office/drawing/2014/main" val="962441751"/>
                    </a:ext>
                  </a:extLst>
                </a:gridCol>
              </a:tblGrid>
              <a:tr h="500285">
                <a:tc>
                  <a:txBody>
                    <a:bodyPr/>
                    <a:lstStyle/>
                    <a:p>
                      <a:endParaRPr lang="nl-BE" sz="2300"/>
                    </a:p>
                  </a:txBody>
                  <a:tcPr marL="118138" marR="118138" marT="59070" marB="59070"/>
                </a:tc>
                <a:tc>
                  <a:txBody>
                    <a:bodyPr/>
                    <a:lstStyle/>
                    <a:p>
                      <a:r>
                        <a:rPr lang="nl-BE" sz="2300"/>
                        <a:t>Donderdag 2 april 2020</a:t>
                      </a:r>
                    </a:p>
                  </a:txBody>
                  <a:tcPr marL="118138" marR="118138" marT="59070" marB="59070"/>
                </a:tc>
                <a:extLst>
                  <a:ext uri="{0D108BD9-81ED-4DB2-BD59-A6C34878D82A}">
                    <a16:rowId xmlns:a16="http://schemas.microsoft.com/office/drawing/2014/main" val="1133582323"/>
                  </a:ext>
                </a:extLst>
              </a:tr>
              <a:tr h="500285">
                <a:tc>
                  <a:txBody>
                    <a:bodyPr/>
                    <a:lstStyle/>
                    <a:p>
                      <a:r>
                        <a:rPr lang="nl-BE" sz="2300"/>
                        <a:t>Rek</a:t>
                      </a:r>
                    </a:p>
                  </a:txBody>
                  <a:tcPr marL="118138" marR="118138" marT="59070" marB="59070"/>
                </a:tc>
                <a:tc>
                  <a:txBody>
                    <a:bodyPr/>
                    <a:lstStyle/>
                    <a:p>
                      <a:r>
                        <a:rPr lang="nl-BE" sz="2300"/>
                        <a:t>Lengtematen: meten </a:t>
                      </a:r>
                    </a:p>
                  </a:txBody>
                  <a:tcPr marL="118138" marR="118138" marT="59070" marB="59070"/>
                </a:tc>
                <a:extLst>
                  <a:ext uri="{0D108BD9-81ED-4DB2-BD59-A6C34878D82A}">
                    <a16:rowId xmlns:a16="http://schemas.microsoft.com/office/drawing/2014/main" val="886674878"/>
                  </a:ext>
                </a:extLst>
              </a:tr>
              <a:tr h="844843">
                <a:tc>
                  <a:txBody>
                    <a:bodyPr/>
                    <a:lstStyle/>
                    <a:p>
                      <a:r>
                        <a:rPr lang="nl-BE" sz="2300" dirty="0"/>
                        <a:t>GASV</a:t>
                      </a:r>
                    </a:p>
                  </a:txBody>
                  <a:tcPr marL="118138" marR="118138" marT="59070" marB="59070"/>
                </a:tc>
                <a:tc>
                  <a:txBody>
                    <a:bodyPr/>
                    <a:lstStyle/>
                    <a:p>
                      <a:r>
                        <a:rPr lang="nl-BE" sz="2300" dirty="0"/>
                        <a:t>Project zelfredzaamheid: de weekplanning</a:t>
                      </a:r>
                    </a:p>
                  </a:txBody>
                  <a:tcPr marL="118138" marR="118138" marT="59070" marB="59070"/>
                </a:tc>
                <a:extLst>
                  <a:ext uri="{0D108BD9-81ED-4DB2-BD59-A6C34878D82A}">
                    <a16:rowId xmlns:a16="http://schemas.microsoft.com/office/drawing/2014/main" val="3729319273"/>
                  </a:ext>
                </a:extLst>
              </a:tr>
              <a:tr h="500285">
                <a:tc>
                  <a:txBody>
                    <a:bodyPr/>
                    <a:lstStyle/>
                    <a:p>
                      <a:r>
                        <a:rPr lang="nl-BE" sz="2300"/>
                        <a:t>GASV</a:t>
                      </a:r>
                    </a:p>
                  </a:txBody>
                  <a:tcPr marL="118138" marR="118138" marT="59070" marB="59070"/>
                </a:tc>
                <a:tc>
                  <a:txBody>
                    <a:bodyPr/>
                    <a:lstStyle/>
                    <a:p>
                      <a:r>
                        <a:rPr lang="nl-BE" sz="2300" dirty="0"/>
                        <a:t>Project reclame</a:t>
                      </a:r>
                    </a:p>
                  </a:txBody>
                  <a:tcPr marL="118138" marR="118138" marT="59070" marB="59070"/>
                </a:tc>
                <a:extLst>
                  <a:ext uri="{0D108BD9-81ED-4DB2-BD59-A6C34878D82A}">
                    <a16:rowId xmlns:a16="http://schemas.microsoft.com/office/drawing/2014/main" val="829857074"/>
                  </a:ext>
                </a:extLst>
              </a:tr>
              <a:tr h="844843">
                <a:tc>
                  <a:txBody>
                    <a:bodyPr/>
                    <a:lstStyle/>
                    <a:p>
                      <a:r>
                        <a:rPr lang="nl-BE" sz="2300"/>
                        <a:t>GASV </a:t>
                      </a:r>
                    </a:p>
                  </a:txBody>
                  <a:tcPr marL="118138" marR="118138" marT="59070" marB="59070"/>
                </a:tc>
                <a:tc>
                  <a:txBody>
                    <a:bodyPr/>
                    <a:lstStyle/>
                    <a:p>
                      <a:r>
                        <a:rPr lang="nl-BE" sz="2300" dirty="0"/>
                        <a:t>Project digitale wereld: online reclamefolders opzoeken</a:t>
                      </a:r>
                    </a:p>
                  </a:txBody>
                  <a:tcPr marL="118138" marR="118138" marT="59070" marB="59070"/>
                </a:tc>
                <a:extLst>
                  <a:ext uri="{0D108BD9-81ED-4DB2-BD59-A6C34878D82A}">
                    <a16:rowId xmlns:a16="http://schemas.microsoft.com/office/drawing/2014/main" val="2098099267"/>
                  </a:ext>
                </a:extLst>
              </a:tr>
              <a:tr h="500285">
                <a:tc>
                  <a:txBody>
                    <a:bodyPr/>
                    <a:lstStyle/>
                    <a:p>
                      <a:r>
                        <a:rPr lang="nl-BE" sz="2300"/>
                        <a:t>Taal</a:t>
                      </a:r>
                    </a:p>
                  </a:txBody>
                  <a:tcPr marL="118138" marR="118138" marT="59070" marB="59070"/>
                </a:tc>
                <a:tc>
                  <a:txBody>
                    <a:bodyPr/>
                    <a:lstStyle/>
                    <a:p>
                      <a:r>
                        <a:rPr lang="nl-BE" sz="2300"/>
                        <a:t>Mijn portefuille: eigen gegevens</a:t>
                      </a:r>
                    </a:p>
                  </a:txBody>
                  <a:tcPr marL="118138" marR="118138" marT="59070" marB="59070"/>
                </a:tc>
                <a:extLst>
                  <a:ext uri="{0D108BD9-81ED-4DB2-BD59-A6C34878D82A}">
                    <a16:rowId xmlns:a16="http://schemas.microsoft.com/office/drawing/2014/main" val="3253395324"/>
                  </a:ext>
                </a:extLst>
              </a:tr>
              <a:tr h="500285">
                <a:tc>
                  <a:txBody>
                    <a:bodyPr/>
                    <a:lstStyle/>
                    <a:p>
                      <a:r>
                        <a:rPr lang="nl-BE" sz="2300"/>
                        <a:t>GASV</a:t>
                      </a:r>
                    </a:p>
                  </a:txBody>
                  <a:tcPr marL="118138" marR="118138" marT="59070" marB="59070"/>
                </a:tc>
                <a:tc>
                  <a:txBody>
                    <a:bodyPr/>
                    <a:lstStyle/>
                    <a:p>
                      <a:r>
                        <a:rPr lang="nl-BE" sz="2300" dirty="0"/>
                        <a:t>Project crea: affiche maken</a:t>
                      </a:r>
                    </a:p>
                  </a:txBody>
                  <a:tcPr marL="118138" marR="118138" marT="59070" marB="59070"/>
                </a:tc>
                <a:extLst>
                  <a:ext uri="{0D108BD9-81ED-4DB2-BD59-A6C34878D82A}">
                    <a16:rowId xmlns:a16="http://schemas.microsoft.com/office/drawing/2014/main" val="2651751766"/>
                  </a:ext>
                </a:extLst>
              </a:tr>
              <a:tr h="844843">
                <a:tc>
                  <a:txBody>
                    <a:bodyPr/>
                    <a:lstStyle/>
                    <a:p>
                      <a:r>
                        <a:rPr lang="nl-BE" sz="2300" dirty="0"/>
                        <a:t>GASV</a:t>
                      </a:r>
                    </a:p>
                  </a:txBody>
                  <a:tcPr marL="118138" marR="118138" marT="59070" marB="59070"/>
                </a:tc>
                <a:tc>
                  <a:txBody>
                    <a:bodyPr/>
                    <a:lstStyle/>
                    <a:p>
                      <a:r>
                        <a:rPr lang="nl-BE" sz="2300" dirty="0"/>
                        <a:t>Project praktijk: materialen grootkeuken</a:t>
                      </a:r>
                    </a:p>
                  </a:txBody>
                  <a:tcPr marL="118138" marR="118138" marT="59070" marB="59070"/>
                </a:tc>
                <a:extLst>
                  <a:ext uri="{0D108BD9-81ED-4DB2-BD59-A6C34878D82A}">
                    <a16:rowId xmlns:a16="http://schemas.microsoft.com/office/drawing/2014/main" val="4155639911"/>
                  </a:ext>
                </a:extLst>
              </a:tr>
              <a:tr h="844843">
                <a:tc>
                  <a:txBody>
                    <a:bodyPr/>
                    <a:lstStyle/>
                    <a:p>
                      <a:r>
                        <a:rPr lang="nl-BE" sz="2300"/>
                        <a:t>GASV</a:t>
                      </a:r>
                    </a:p>
                  </a:txBody>
                  <a:tcPr marL="118138" marR="118138" marT="59070" marB="59070"/>
                </a:tc>
                <a:tc>
                  <a:txBody>
                    <a:bodyPr/>
                    <a:lstStyle/>
                    <a:p>
                      <a:r>
                        <a:rPr lang="nl-BE" sz="2300" dirty="0"/>
                        <a:t>Project  sova: omgaan met sociale media</a:t>
                      </a:r>
                    </a:p>
                  </a:txBody>
                  <a:tcPr marL="118138" marR="118138" marT="59070" marB="59070"/>
                </a:tc>
                <a:extLst>
                  <a:ext uri="{0D108BD9-81ED-4DB2-BD59-A6C34878D82A}">
                    <a16:rowId xmlns:a16="http://schemas.microsoft.com/office/drawing/2014/main" val="318065739"/>
                  </a:ext>
                </a:extLst>
              </a:tr>
            </a:tbl>
          </a:graphicData>
        </a:graphic>
      </p:graphicFrame>
      <p:pic>
        <p:nvPicPr>
          <p:cNvPr id="6" name="Afbeelding 5">
            <a:extLst>
              <a:ext uri="{FF2B5EF4-FFF2-40B4-BE49-F238E27FC236}">
                <a16:creationId xmlns:a16="http://schemas.microsoft.com/office/drawing/2014/main" id="{6D04F77D-0C76-6A42-A03D-6D9137152CE5}"/>
              </a:ext>
            </a:extLst>
          </p:cNvPr>
          <p:cNvPicPr>
            <a:picLocks noChangeAspect="1"/>
          </p:cNvPicPr>
          <p:nvPr/>
        </p:nvPicPr>
        <p:blipFill>
          <a:blip r:embed="rId2"/>
          <a:stretch>
            <a:fillRect/>
          </a:stretch>
        </p:blipFill>
        <p:spPr>
          <a:xfrm>
            <a:off x="336884" y="3590280"/>
            <a:ext cx="4367020" cy="2900721"/>
          </a:xfrm>
          <a:prstGeom prst="rect">
            <a:avLst/>
          </a:prstGeom>
        </p:spPr>
      </p:pic>
    </p:spTree>
    <p:extLst>
      <p:ext uri="{BB962C8B-B14F-4D97-AF65-F5344CB8AC3E}">
        <p14:creationId xmlns:p14="http://schemas.microsoft.com/office/powerpoint/2010/main" val="417854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ACD89-F1CD-6541-9EFA-F74D2B7C5006}"/>
              </a:ext>
            </a:extLst>
          </p:cNvPr>
          <p:cNvSpPr>
            <a:spLocks noGrp="1"/>
          </p:cNvSpPr>
          <p:nvPr>
            <p:ph type="title"/>
          </p:nvPr>
        </p:nvSpPr>
        <p:spPr/>
        <p:txBody>
          <a:bodyPr/>
          <a:lstStyle/>
          <a:p>
            <a:r>
              <a:rPr lang="nl-BE" dirty="0"/>
              <a:t>Materiaal observatiejaar	</a:t>
            </a:r>
          </a:p>
        </p:txBody>
      </p:sp>
      <p:sp>
        <p:nvSpPr>
          <p:cNvPr id="3" name="Tijdelijke aanduiding voor inhoud 2">
            <a:extLst>
              <a:ext uri="{FF2B5EF4-FFF2-40B4-BE49-F238E27FC236}">
                <a16:creationId xmlns:a16="http://schemas.microsoft.com/office/drawing/2014/main" id="{B51BB0BF-846C-3A49-93CC-0FA9CD6C2648}"/>
              </a:ext>
            </a:extLst>
          </p:cNvPr>
          <p:cNvSpPr>
            <a:spLocks noGrp="1"/>
          </p:cNvSpPr>
          <p:nvPr>
            <p:ph idx="1"/>
          </p:nvPr>
        </p:nvSpPr>
        <p:spPr/>
        <p:txBody>
          <a:bodyPr>
            <a:normAutofit lnSpcReduction="10000"/>
          </a:bodyPr>
          <a:lstStyle/>
          <a:p>
            <a:r>
              <a:rPr lang="nl-BE" dirty="0"/>
              <a:t>Materiaal observatiejaar is verzamelt in lokaal 5 in de kast van Isabel. Deze wordt afgestemd op de hervorming en bijgewerkt. Eigenaarschap van de bundels. </a:t>
            </a:r>
          </a:p>
          <a:p>
            <a:r>
              <a:rPr lang="nl-BE" dirty="0"/>
              <a:t>Project zelfredzaamheid: Stefanie </a:t>
            </a:r>
          </a:p>
          <a:p>
            <a:r>
              <a:rPr lang="nl-BE" dirty="0"/>
              <a:t>Project sociale vaardigheden: Isabel </a:t>
            </a:r>
          </a:p>
          <a:p>
            <a:endParaRPr lang="nl-BE" dirty="0"/>
          </a:p>
          <a:p>
            <a:pPr marL="0" indent="0">
              <a:buNone/>
            </a:pPr>
            <a:r>
              <a:rPr lang="nl-BE" dirty="0"/>
              <a:t>Verder materiaal dat vroeger werd uitgewerkt (Isabel) en wordt bijgewerkt door Stefanie en Isabel waar nodig. </a:t>
            </a:r>
          </a:p>
          <a:p>
            <a:pPr marL="0" indent="0">
              <a:buNone/>
            </a:pPr>
            <a:r>
              <a:rPr lang="nl-BE" dirty="0"/>
              <a:t>Nieuwe thema’s reclame en gezondheidszorg worden nog opgebouwd alsook updates waar nodig: samenwerking Stefanie en Isabel</a:t>
            </a:r>
          </a:p>
        </p:txBody>
      </p:sp>
    </p:spTree>
    <p:extLst>
      <p:ext uri="{BB962C8B-B14F-4D97-AF65-F5344CB8AC3E}">
        <p14:creationId xmlns:p14="http://schemas.microsoft.com/office/powerpoint/2010/main" val="120749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2296D-BDAB-C844-85A0-1573EB23F1BB}"/>
              </a:ext>
            </a:extLst>
          </p:cNvPr>
          <p:cNvSpPr>
            <a:spLocks noGrp="1"/>
          </p:cNvSpPr>
          <p:nvPr>
            <p:ph type="title"/>
          </p:nvPr>
        </p:nvSpPr>
        <p:spPr/>
        <p:txBody>
          <a:bodyPr/>
          <a:lstStyle/>
          <a:p>
            <a:r>
              <a:rPr lang="nl-BE" dirty="0"/>
              <a:t>OPLEIDINGSFASE</a:t>
            </a:r>
          </a:p>
        </p:txBody>
      </p:sp>
      <p:sp>
        <p:nvSpPr>
          <p:cNvPr id="3" name="Tijdelijke aanduiding voor inhoud 2">
            <a:extLst>
              <a:ext uri="{FF2B5EF4-FFF2-40B4-BE49-F238E27FC236}">
                <a16:creationId xmlns:a16="http://schemas.microsoft.com/office/drawing/2014/main" id="{D567893C-BA07-8D42-ABF2-20C911FF07E0}"/>
              </a:ext>
            </a:extLst>
          </p:cNvPr>
          <p:cNvSpPr>
            <a:spLocks noGrp="1"/>
          </p:cNvSpPr>
          <p:nvPr>
            <p:ph idx="1"/>
          </p:nvPr>
        </p:nvSpPr>
        <p:spPr>
          <a:xfrm>
            <a:off x="949362" y="2323354"/>
            <a:ext cx="10058400" cy="3760891"/>
          </a:xfrm>
        </p:spPr>
        <p:txBody>
          <a:bodyPr/>
          <a:lstStyle/>
          <a:p>
            <a:r>
              <a:rPr lang="nl-BE" dirty="0"/>
              <a:t>- Oplijsting leerlijnen als basis voor baissmateriaal ontwikkeling</a:t>
            </a:r>
          </a:p>
          <a:p>
            <a:r>
              <a:rPr lang="nl-BE" dirty="0"/>
              <a:t>- overleg GASV leerkrachten rond verdeling opmaak basismateriaal (mail en telefoon)</a:t>
            </a:r>
          </a:p>
          <a:p>
            <a:r>
              <a:rPr lang="nl-BE" dirty="0"/>
              <a:t>- afspraken locatie basismateriaal: af te spreken met Martine op de schijf op school (leraarskamer) En kast ordenen boven met nodige basismateriaal volgens leerlijnen</a:t>
            </a:r>
          </a:p>
          <a:p>
            <a:endParaRPr lang="nl-BE" dirty="0"/>
          </a:p>
        </p:txBody>
      </p:sp>
    </p:spTree>
    <p:extLst>
      <p:ext uri="{BB962C8B-B14F-4D97-AF65-F5344CB8AC3E}">
        <p14:creationId xmlns:p14="http://schemas.microsoft.com/office/powerpoint/2010/main" val="2574061456"/>
      </p:ext>
    </p:extLst>
  </p:cSld>
  <p:clrMapOvr>
    <a:masterClrMapping/>
  </p:clrMapOvr>
</p:sld>
</file>

<file path=ppt/theme/theme1.xml><?xml version="1.0" encoding="utf-8"?>
<a:theme xmlns:a="http://schemas.openxmlformats.org/drawingml/2006/main" name="RetrospectVTI">
  <a:themeElements>
    <a:clrScheme name="AnalogousFromRegularSeed_2SEEDS">
      <a:dk1>
        <a:srgbClr val="000000"/>
      </a:dk1>
      <a:lt1>
        <a:srgbClr val="FFFFFF"/>
      </a:lt1>
      <a:dk2>
        <a:srgbClr val="412429"/>
      </a:dk2>
      <a:lt2>
        <a:srgbClr val="E2E8E7"/>
      </a:lt2>
      <a:accent1>
        <a:srgbClr val="C32941"/>
      </a:accent1>
      <a:accent2>
        <a:srgbClr val="D53B93"/>
      </a:accent2>
      <a:accent3>
        <a:srgbClr val="D5633B"/>
      </a:accent3>
      <a:accent4>
        <a:srgbClr val="27BB6E"/>
      </a:accent4>
      <a:accent5>
        <a:srgbClr val="32B5A8"/>
      </a:accent5>
      <a:accent6>
        <a:srgbClr val="2993C3"/>
      </a:accent6>
      <a:hlink>
        <a:srgbClr val="309283"/>
      </a:hlink>
      <a:folHlink>
        <a:srgbClr val="7F7F7F"/>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1011</Words>
  <Application>Microsoft Macintosh PowerPoint</Application>
  <PresentationFormat>Breedbeeld</PresentationFormat>
  <Paragraphs>230</Paragraphs>
  <Slides>18</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Arial Nova Light</vt:lpstr>
      <vt:lpstr>Bembo</vt:lpstr>
      <vt:lpstr>Calibri</vt:lpstr>
      <vt:lpstr>RetrospectVTI</vt:lpstr>
      <vt:lpstr>Overzicht GASV</vt:lpstr>
      <vt:lpstr>OBSERVATIEJAAR</vt:lpstr>
      <vt:lpstr>Voorstelling vakinhoud </vt:lpstr>
      <vt:lpstr>Functionele taal en functioneel rekenen</vt:lpstr>
      <vt:lpstr>GASV: projectwerking</vt:lpstr>
      <vt:lpstr>GASV: projectwerking</vt:lpstr>
      <vt:lpstr>Voorbeeld agenda </vt:lpstr>
      <vt:lpstr>Materiaal observatiejaar </vt:lpstr>
      <vt:lpstr>OPLEIDINGSFASE</vt:lpstr>
      <vt:lpstr>voorstel vakinhoud 2020-2021 : in vraag te stellen voor hervorming 2021-2022</vt:lpstr>
      <vt:lpstr>Verdeling op te maken basismateriaal: deadline 1 september 2020</vt:lpstr>
      <vt:lpstr>Up te daten basismateriaal indien nodig</vt:lpstr>
      <vt:lpstr>KWALIFICATIEFASE</vt:lpstr>
      <vt:lpstr>Voorstel vakinhoud 2020-2021</vt:lpstr>
      <vt:lpstr>PowerPoint-presentatie</vt:lpstr>
      <vt:lpstr>Verdeling op te maken basismateriaal: deadline Martine</vt:lpstr>
      <vt:lpstr>Verdeling op te maken basismateriaal: deadline Martine</vt:lpstr>
      <vt:lpstr>Verdeling op te maken basismateriaal: deadline Martine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Overzicht GASV</dc:title>
  <dc:creator>roef jolien [student]</dc:creator>
  <cp:lastModifiedBy>roef jolien [student]</cp:lastModifiedBy>
  <cp:revision>5</cp:revision>
  <dcterms:created xsi:type="dcterms:W3CDTF">2020-04-03T13:21:08Z</dcterms:created>
  <dcterms:modified xsi:type="dcterms:W3CDTF">2020-04-03T14:10:49Z</dcterms:modified>
</cp:coreProperties>
</file>