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61" r:id="rId3"/>
    <p:sldId id="257" r:id="rId4"/>
    <p:sldId id="258" r:id="rId5"/>
    <p:sldId id="262" r:id="rId6"/>
    <p:sldId id="263" r:id="rId7"/>
    <p:sldId id="264" r:id="rId8"/>
    <p:sldId id="265" r:id="rId9"/>
    <p:sldId id="267" r:id="rId10"/>
    <p:sldId id="272" r:id="rId11"/>
    <p:sldId id="269" r:id="rId12"/>
    <p:sldId id="270" r:id="rId13"/>
    <p:sldId id="277" r:id="rId14"/>
    <p:sldId id="274" r:id="rId15"/>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929F9F4-4A8F-4326-A1B4-22849713DDAB}" styleName="Stijl, donker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Stijl, licht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Stijl, licht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75DCB02-9BB8-47FD-8907-85C794F793BA}" styleName="Stijl, thema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701"/>
  </p:normalViewPr>
  <p:slideViewPr>
    <p:cSldViewPr snapToGrid="0" snapToObjects="1">
      <p:cViewPr varScale="1">
        <p:scale>
          <a:sx n="89" d="100"/>
          <a:sy n="89" d="100"/>
        </p:scale>
        <p:origin x="89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F14C15-FB20-49B6-B7A3-2372E01A413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2F26128-056E-4754-80BF-8F283511EC67}">
      <dgm:prSet/>
      <dgm:spPr/>
      <dgm:t>
        <a:bodyPr/>
        <a:lstStyle/>
        <a:p>
          <a:r>
            <a:rPr lang="nl-BE" dirty="0"/>
            <a:t>twee grote projectthema’s (inleiding opleidingsfase):</a:t>
          </a:r>
          <a:br>
            <a:rPr lang="nl-BE" dirty="0"/>
          </a:br>
          <a:r>
            <a:rPr lang="nl-BE" dirty="0"/>
            <a:t>	 project BGV STE(A)M</a:t>
          </a:r>
          <a:br>
            <a:rPr lang="nl-BE" dirty="0"/>
          </a:br>
          <a:r>
            <a:rPr lang="nl-BE" dirty="0"/>
            <a:t>	project  BGV mens en maatschappij</a:t>
          </a:r>
          <a:endParaRPr lang="en-US" dirty="0"/>
        </a:p>
      </dgm:t>
    </dgm:pt>
    <dgm:pt modelId="{DB4BE2EC-6726-4967-BF57-019E71C03197}" type="parTrans" cxnId="{E52AAE12-CCE9-42AE-BCD1-9EE5780EA779}">
      <dgm:prSet/>
      <dgm:spPr/>
      <dgm:t>
        <a:bodyPr/>
        <a:lstStyle/>
        <a:p>
          <a:endParaRPr lang="en-US"/>
        </a:p>
      </dgm:t>
    </dgm:pt>
    <dgm:pt modelId="{6B3E4638-D698-4592-9037-55FFEF5E3E83}" type="sibTrans" cxnId="{E52AAE12-CCE9-42AE-BCD1-9EE5780EA779}">
      <dgm:prSet/>
      <dgm:spPr/>
      <dgm:t>
        <a:bodyPr/>
        <a:lstStyle/>
        <a:p>
          <a:endParaRPr lang="en-US"/>
        </a:p>
      </dgm:t>
    </dgm:pt>
    <dgm:pt modelId="{837E2350-3834-4C73-8BF0-717AA43815CF}">
      <dgm:prSet/>
      <dgm:spPr/>
      <dgm:t>
        <a:bodyPr/>
        <a:lstStyle/>
        <a:p>
          <a:endParaRPr lang="en-US" dirty="0"/>
        </a:p>
      </dgm:t>
    </dgm:pt>
    <dgm:pt modelId="{AEE71009-85AF-4956-8ABA-2B285C9F547D}" type="parTrans" cxnId="{8F691D9F-A950-437E-B935-3B5992A151FD}">
      <dgm:prSet/>
      <dgm:spPr/>
      <dgm:t>
        <a:bodyPr/>
        <a:lstStyle/>
        <a:p>
          <a:endParaRPr lang="en-US"/>
        </a:p>
      </dgm:t>
    </dgm:pt>
    <dgm:pt modelId="{F51497DA-9A1C-4F61-963C-83C183729E87}" type="sibTrans" cxnId="{8F691D9F-A950-437E-B935-3B5992A151FD}">
      <dgm:prSet/>
      <dgm:spPr/>
      <dgm:t>
        <a:bodyPr/>
        <a:lstStyle/>
        <a:p>
          <a:endParaRPr lang="en-US"/>
        </a:p>
      </dgm:t>
    </dgm:pt>
    <dgm:pt modelId="{6D52B74F-26D6-4755-A4B2-66E37E126D94}">
      <dgm:prSet/>
      <dgm:spPr/>
      <dgm:t>
        <a:bodyPr/>
        <a:lstStyle/>
        <a:p>
          <a:r>
            <a:rPr lang="nl-BE" dirty="0"/>
            <a:t>Binnen deze projectthema’s kiezen we voor 5 projectperiodes met elk een eigen onderwerp: basis zie sjabloon project</a:t>
          </a:r>
          <a:endParaRPr lang="en-US" dirty="0"/>
        </a:p>
      </dgm:t>
    </dgm:pt>
    <dgm:pt modelId="{BCC17D36-A074-4CD1-87DE-626F1F7EC6AF}" type="parTrans" cxnId="{E5551E2B-0E2F-4462-A5D5-8C513110BC43}">
      <dgm:prSet/>
      <dgm:spPr/>
      <dgm:t>
        <a:bodyPr/>
        <a:lstStyle/>
        <a:p>
          <a:endParaRPr lang="en-US"/>
        </a:p>
      </dgm:t>
    </dgm:pt>
    <dgm:pt modelId="{BEDD43F0-CDB9-4373-96D7-BB3321C84471}" type="sibTrans" cxnId="{E5551E2B-0E2F-4462-A5D5-8C513110BC43}">
      <dgm:prSet/>
      <dgm:spPr/>
      <dgm:t>
        <a:bodyPr/>
        <a:lstStyle/>
        <a:p>
          <a:endParaRPr lang="en-US"/>
        </a:p>
      </dgm:t>
    </dgm:pt>
    <dgm:pt modelId="{C68469AA-AD11-4B57-83BA-7E7DF0B99D63}">
      <dgm:prSet/>
      <dgm:spPr/>
      <dgm:t>
        <a:bodyPr/>
        <a:lstStyle/>
        <a:p>
          <a:r>
            <a:rPr lang="nl-BE" dirty="0"/>
            <a:t>Inleefweken om kennis te maken met de verschillende opleidingen in de opleidingsfase met als eindresultaat een snuffelstage in de opleidingsfase </a:t>
          </a:r>
          <a:endParaRPr lang="en-US" dirty="0"/>
        </a:p>
      </dgm:t>
    </dgm:pt>
    <dgm:pt modelId="{F935B68C-7E1E-4CEA-AF7E-DA03D8E6DE38}" type="parTrans" cxnId="{B2019B23-5B66-401E-A7FA-8354A7C3433E}">
      <dgm:prSet/>
      <dgm:spPr/>
      <dgm:t>
        <a:bodyPr/>
        <a:lstStyle/>
        <a:p>
          <a:endParaRPr lang="en-US"/>
        </a:p>
      </dgm:t>
    </dgm:pt>
    <dgm:pt modelId="{732C926D-3B2E-4FE9-9B12-F73F1B900960}" type="sibTrans" cxnId="{B2019B23-5B66-401E-A7FA-8354A7C3433E}">
      <dgm:prSet/>
      <dgm:spPr/>
      <dgm:t>
        <a:bodyPr/>
        <a:lstStyle/>
        <a:p>
          <a:endParaRPr lang="en-US"/>
        </a:p>
      </dgm:t>
    </dgm:pt>
    <dgm:pt modelId="{1908C4E0-9102-864B-8FA2-2E54F5546329}" type="pres">
      <dgm:prSet presAssocID="{D6F14C15-FB20-49B6-B7A3-2372E01A4133}" presName="linear" presStyleCnt="0">
        <dgm:presLayoutVars>
          <dgm:animLvl val="lvl"/>
          <dgm:resizeHandles val="exact"/>
        </dgm:presLayoutVars>
      </dgm:prSet>
      <dgm:spPr/>
    </dgm:pt>
    <dgm:pt modelId="{1B2EC121-2460-1A4C-B144-78040D21963F}" type="pres">
      <dgm:prSet presAssocID="{D2F26128-056E-4754-80BF-8F283511EC67}" presName="parentText" presStyleLbl="node1" presStyleIdx="0" presStyleCnt="3">
        <dgm:presLayoutVars>
          <dgm:chMax val="0"/>
          <dgm:bulletEnabled val="1"/>
        </dgm:presLayoutVars>
      </dgm:prSet>
      <dgm:spPr/>
    </dgm:pt>
    <dgm:pt modelId="{DC2F4CA9-1CAB-174C-BF3B-D30F6B56A511}" type="pres">
      <dgm:prSet presAssocID="{D2F26128-056E-4754-80BF-8F283511EC67}" presName="childText" presStyleLbl="revTx" presStyleIdx="0" presStyleCnt="1">
        <dgm:presLayoutVars>
          <dgm:bulletEnabled val="1"/>
        </dgm:presLayoutVars>
      </dgm:prSet>
      <dgm:spPr/>
    </dgm:pt>
    <dgm:pt modelId="{4E218013-47B7-9142-9EC6-94834632AAE3}" type="pres">
      <dgm:prSet presAssocID="{6D52B74F-26D6-4755-A4B2-66E37E126D94}" presName="parentText" presStyleLbl="node1" presStyleIdx="1" presStyleCnt="3" custLinFactY="-5361" custLinFactNeighborX="0" custLinFactNeighborY="-100000">
        <dgm:presLayoutVars>
          <dgm:chMax val="0"/>
          <dgm:bulletEnabled val="1"/>
        </dgm:presLayoutVars>
      </dgm:prSet>
      <dgm:spPr/>
    </dgm:pt>
    <dgm:pt modelId="{085B8816-7437-124E-AF5A-D7BA184EDEF7}" type="pres">
      <dgm:prSet presAssocID="{BEDD43F0-CDB9-4373-96D7-BB3321C84471}" presName="spacer" presStyleCnt="0"/>
      <dgm:spPr/>
    </dgm:pt>
    <dgm:pt modelId="{5CD3911D-1F97-1E43-9533-562FC49ABD33}" type="pres">
      <dgm:prSet presAssocID="{C68469AA-AD11-4B57-83BA-7E7DF0B99D63}" presName="parentText" presStyleLbl="node1" presStyleIdx="2" presStyleCnt="3">
        <dgm:presLayoutVars>
          <dgm:chMax val="0"/>
          <dgm:bulletEnabled val="1"/>
        </dgm:presLayoutVars>
      </dgm:prSet>
      <dgm:spPr/>
    </dgm:pt>
  </dgm:ptLst>
  <dgm:cxnLst>
    <dgm:cxn modelId="{35558C0B-B2EB-F34F-9E24-0DD97C9A3828}" type="presOf" srcId="{837E2350-3834-4C73-8BF0-717AA43815CF}" destId="{DC2F4CA9-1CAB-174C-BF3B-D30F6B56A511}" srcOrd="0" destOrd="0" presId="urn:microsoft.com/office/officeart/2005/8/layout/vList2"/>
    <dgm:cxn modelId="{E52AAE12-CCE9-42AE-BCD1-9EE5780EA779}" srcId="{D6F14C15-FB20-49B6-B7A3-2372E01A4133}" destId="{D2F26128-056E-4754-80BF-8F283511EC67}" srcOrd="0" destOrd="0" parTransId="{DB4BE2EC-6726-4967-BF57-019E71C03197}" sibTransId="{6B3E4638-D698-4592-9037-55FFEF5E3E83}"/>
    <dgm:cxn modelId="{4579CA14-831E-3F4F-A3BD-DD7ED4C3B2B1}" type="presOf" srcId="{D2F26128-056E-4754-80BF-8F283511EC67}" destId="{1B2EC121-2460-1A4C-B144-78040D21963F}" srcOrd="0" destOrd="0" presId="urn:microsoft.com/office/officeart/2005/8/layout/vList2"/>
    <dgm:cxn modelId="{B2019B23-5B66-401E-A7FA-8354A7C3433E}" srcId="{D6F14C15-FB20-49B6-B7A3-2372E01A4133}" destId="{C68469AA-AD11-4B57-83BA-7E7DF0B99D63}" srcOrd="2" destOrd="0" parTransId="{F935B68C-7E1E-4CEA-AF7E-DA03D8E6DE38}" sibTransId="{732C926D-3B2E-4FE9-9B12-F73F1B900960}"/>
    <dgm:cxn modelId="{E5551E2B-0E2F-4462-A5D5-8C513110BC43}" srcId="{D6F14C15-FB20-49B6-B7A3-2372E01A4133}" destId="{6D52B74F-26D6-4755-A4B2-66E37E126D94}" srcOrd="1" destOrd="0" parTransId="{BCC17D36-A074-4CD1-87DE-626F1F7EC6AF}" sibTransId="{BEDD43F0-CDB9-4373-96D7-BB3321C84471}"/>
    <dgm:cxn modelId="{CA17C869-7ACF-E74A-AED9-779D14A5C97D}" type="presOf" srcId="{D6F14C15-FB20-49B6-B7A3-2372E01A4133}" destId="{1908C4E0-9102-864B-8FA2-2E54F5546329}" srcOrd="0" destOrd="0" presId="urn:microsoft.com/office/officeart/2005/8/layout/vList2"/>
    <dgm:cxn modelId="{98D3A29B-1866-414D-9767-3D65767B569C}" type="presOf" srcId="{6D52B74F-26D6-4755-A4B2-66E37E126D94}" destId="{4E218013-47B7-9142-9EC6-94834632AAE3}" srcOrd="0" destOrd="0" presId="urn:microsoft.com/office/officeart/2005/8/layout/vList2"/>
    <dgm:cxn modelId="{8F691D9F-A950-437E-B935-3B5992A151FD}" srcId="{D2F26128-056E-4754-80BF-8F283511EC67}" destId="{837E2350-3834-4C73-8BF0-717AA43815CF}" srcOrd="0" destOrd="0" parTransId="{AEE71009-85AF-4956-8ABA-2B285C9F547D}" sibTransId="{F51497DA-9A1C-4F61-963C-83C183729E87}"/>
    <dgm:cxn modelId="{686330FB-5A4A-7A4A-A693-2E09E769166F}" type="presOf" srcId="{C68469AA-AD11-4B57-83BA-7E7DF0B99D63}" destId="{5CD3911D-1F97-1E43-9533-562FC49ABD33}" srcOrd="0" destOrd="0" presId="urn:microsoft.com/office/officeart/2005/8/layout/vList2"/>
    <dgm:cxn modelId="{AC6666BF-D276-404D-B1D2-362DDC8AEC73}" type="presParOf" srcId="{1908C4E0-9102-864B-8FA2-2E54F5546329}" destId="{1B2EC121-2460-1A4C-B144-78040D21963F}" srcOrd="0" destOrd="0" presId="urn:microsoft.com/office/officeart/2005/8/layout/vList2"/>
    <dgm:cxn modelId="{17CAA9E9-721A-9842-936A-6878220A1CE5}" type="presParOf" srcId="{1908C4E0-9102-864B-8FA2-2E54F5546329}" destId="{DC2F4CA9-1CAB-174C-BF3B-D30F6B56A511}" srcOrd="1" destOrd="0" presId="urn:microsoft.com/office/officeart/2005/8/layout/vList2"/>
    <dgm:cxn modelId="{DD9772F7-EE0A-704C-BD43-E6699830D49F}" type="presParOf" srcId="{1908C4E0-9102-864B-8FA2-2E54F5546329}" destId="{4E218013-47B7-9142-9EC6-94834632AAE3}" srcOrd="2" destOrd="0" presId="urn:microsoft.com/office/officeart/2005/8/layout/vList2"/>
    <dgm:cxn modelId="{EDD13C03-24C0-8B4A-A9A5-D62FDC0D0F2E}" type="presParOf" srcId="{1908C4E0-9102-864B-8FA2-2E54F5546329}" destId="{085B8816-7437-124E-AF5A-D7BA184EDEF7}" srcOrd="3" destOrd="0" presId="urn:microsoft.com/office/officeart/2005/8/layout/vList2"/>
    <dgm:cxn modelId="{76871D25-A48D-0347-8274-D95F404C5E74}" type="presParOf" srcId="{1908C4E0-9102-864B-8FA2-2E54F5546329}" destId="{5CD3911D-1F97-1E43-9533-562FC49ABD3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EC121-2460-1A4C-B144-78040D21963F}">
      <dsp:nvSpPr>
        <dsp:cNvPr id="0" name=""/>
        <dsp:cNvSpPr/>
      </dsp:nvSpPr>
      <dsp:spPr>
        <a:xfrm>
          <a:off x="0" y="23338"/>
          <a:ext cx="6513603" cy="178425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BE" sz="2500" kern="1200" dirty="0"/>
            <a:t>twee grote projectthema’s (inleiding opleidingsfase):</a:t>
          </a:r>
          <a:br>
            <a:rPr lang="nl-BE" sz="2500" kern="1200" dirty="0"/>
          </a:br>
          <a:r>
            <a:rPr lang="nl-BE" sz="2500" kern="1200" dirty="0"/>
            <a:t>	 project BGV STE(A)M</a:t>
          </a:r>
          <a:br>
            <a:rPr lang="nl-BE" sz="2500" kern="1200" dirty="0"/>
          </a:br>
          <a:r>
            <a:rPr lang="nl-BE" sz="2500" kern="1200" dirty="0"/>
            <a:t>	project  BGV mens en maatschappij</a:t>
          </a:r>
          <a:endParaRPr lang="en-US" sz="2500" kern="1200" dirty="0"/>
        </a:p>
      </dsp:txBody>
      <dsp:txXfrm>
        <a:off x="87100" y="110438"/>
        <a:ext cx="6339403" cy="1610050"/>
      </dsp:txXfrm>
    </dsp:sp>
    <dsp:sp modelId="{DC2F4CA9-1CAB-174C-BF3B-D30F6B56A511}">
      <dsp:nvSpPr>
        <dsp:cNvPr id="0" name=""/>
        <dsp:cNvSpPr/>
      </dsp:nvSpPr>
      <dsp:spPr>
        <a:xfrm>
          <a:off x="0" y="1807588"/>
          <a:ext cx="6513603"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1750" rIns="177800" bIns="31750" numCol="1" spcCol="1270" anchor="t" anchorCtr="0">
          <a:noAutofit/>
        </a:bodyPr>
        <a:lstStyle/>
        <a:p>
          <a:pPr marL="228600" lvl="1" indent="-228600" algn="l" defTabSz="889000">
            <a:lnSpc>
              <a:spcPct val="90000"/>
            </a:lnSpc>
            <a:spcBef>
              <a:spcPct val="0"/>
            </a:spcBef>
            <a:spcAft>
              <a:spcPct val="20000"/>
            </a:spcAft>
            <a:buChar char="•"/>
          </a:pPr>
          <a:endParaRPr lang="en-US" sz="2000" kern="1200" dirty="0"/>
        </a:p>
      </dsp:txBody>
      <dsp:txXfrm>
        <a:off x="0" y="1807588"/>
        <a:ext cx="6513603" cy="414000"/>
      </dsp:txXfrm>
    </dsp:sp>
    <dsp:sp modelId="{4E218013-47B7-9142-9EC6-94834632AAE3}">
      <dsp:nvSpPr>
        <dsp:cNvPr id="0" name=""/>
        <dsp:cNvSpPr/>
      </dsp:nvSpPr>
      <dsp:spPr>
        <a:xfrm>
          <a:off x="0" y="2053934"/>
          <a:ext cx="6513603" cy="178425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BE" sz="2500" kern="1200" dirty="0"/>
            <a:t>Binnen deze projectthema’s kiezen we voor 5 projectperiodes met elk een eigen onderwerp: basis zie sjabloon project</a:t>
          </a:r>
          <a:endParaRPr lang="en-US" sz="2500" kern="1200" dirty="0"/>
        </a:p>
      </dsp:txBody>
      <dsp:txXfrm>
        <a:off x="87100" y="2141034"/>
        <a:ext cx="6339403" cy="1610050"/>
      </dsp:txXfrm>
    </dsp:sp>
    <dsp:sp modelId="{5CD3911D-1F97-1E43-9533-562FC49ABD33}">
      <dsp:nvSpPr>
        <dsp:cNvPr id="0" name=""/>
        <dsp:cNvSpPr/>
      </dsp:nvSpPr>
      <dsp:spPr>
        <a:xfrm>
          <a:off x="0" y="4077838"/>
          <a:ext cx="6513603" cy="178425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BE" sz="2500" kern="1200" dirty="0"/>
            <a:t>Inleefweken om kennis te maken met de verschillende opleidingen in de opleidingsfase met als eindresultaat een snuffelstage in de opleidingsfase </a:t>
          </a:r>
          <a:endParaRPr lang="en-US" sz="2500" kern="1200" dirty="0"/>
        </a:p>
      </dsp:txBody>
      <dsp:txXfrm>
        <a:off x="87100" y="4164938"/>
        <a:ext cx="6339403" cy="16100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5FB81C-1A9F-1F49-AF4A-0B89707DB517}" type="datetimeFigureOut">
              <a:rPr lang="nl-BE" smtClean="0"/>
              <a:t>27/04/20</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C3E21-6B38-4646-8FCA-38AB338B4700}" type="slidenum">
              <a:rPr lang="nl-BE" smtClean="0"/>
              <a:t>‹nr.›</a:t>
            </a:fld>
            <a:endParaRPr lang="nl-BE"/>
          </a:p>
        </p:txBody>
      </p:sp>
    </p:spTree>
    <p:extLst>
      <p:ext uri="{BB962C8B-B14F-4D97-AF65-F5344CB8AC3E}">
        <p14:creationId xmlns:p14="http://schemas.microsoft.com/office/powerpoint/2010/main" val="2772978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0FCC3E21-6B38-4646-8FCA-38AB338B4700}" type="slidenum">
              <a:rPr lang="nl-BE" smtClean="0"/>
              <a:t>12</a:t>
            </a:fld>
            <a:endParaRPr lang="nl-BE"/>
          </a:p>
        </p:txBody>
      </p:sp>
    </p:spTree>
    <p:extLst>
      <p:ext uri="{BB962C8B-B14F-4D97-AF65-F5344CB8AC3E}">
        <p14:creationId xmlns:p14="http://schemas.microsoft.com/office/powerpoint/2010/main" val="1947382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6FAFE0-245A-A047-9B36-0BDED34B65A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20762421-D171-D944-8121-5AA7488A82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AB8C5E88-A9E6-C74A-96BD-2351BF51AAD2}"/>
              </a:ext>
            </a:extLst>
          </p:cNvPr>
          <p:cNvSpPr>
            <a:spLocks noGrp="1"/>
          </p:cNvSpPr>
          <p:nvPr>
            <p:ph type="dt" sz="half" idx="10"/>
          </p:nvPr>
        </p:nvSpPr>
        <p:spPr/>
        <p:txBody>
          <a:bodyPr/>
          <a:lstStyle/>
          <a:p>
            <a:fld id="{B54458CF-9E29-F44B-89A4-A27AC53370AD}" type="datetimeFigureOut">
              <a:rPr lang="nl-BE" smtClean="0"/>
              <a:t>27/04/20</a:t>
            </a:fld>
            <a:endParaRPr lang="nl-BE"/>
          </a:p>
        </p:txBody>
      </p:sp>
      <p:sp>
        <p:nvSpPr>
          <p:cNvPr id="5" name="Tijdelijke aanduiding voor voettekst 4">
            <a:extLst>
              <a:ext uri="{FF2B5EF4-FFF2-40B4-BE49-F238E27FC236}">
                <a16:creationId xmlns:a16="http://schemas.microsoft.com/office/drawing/2014/main" id="{E045693E-60CF-F347-9C3C-0E37CE533F4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B2BE4F2F-CAB7-6F4F-8384-79014BB19C25}"/>
              </a:ext>
            </a:extLst>
          </p:cNvPr>
          <p:cNvSpPr>
            <a:spLocks noGrp="1"/>
          </p:cNvSpPr>
          <p:nvPr>
            <p:ph type="sldNum" sz="quarter" idx="12"/>
          </p:nvPr>
        </p:nvSpPr>
        <p:spPr/>
        <p:txBody>
          <a:bodyPr/>
          <a:lstStyle/>
          <a:p>
            <a:fld id="{CDFC52A5-0793-7E42-889D-F360571270E6}" type="slidenum">
              <a:rPr lang="nl-BE" smtClean="0"/>
              <a:t>‹nr.›</a:t>
            </a:fld>
            <a:endParaRPr lang="nl-BE"/>
          </a:p>
        </p:txBody>
      </p:sp>
    </p:spTree>
    <p:extLst>
      <p:ext uri="{BB962C8B-B14F-4D97-AF65-F5344CB8AC3E}">
        <p14:creationId xmlns:p14="http://schemas.microsoft.com/office/powerpoint/2010/main" val="3996270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AFD1DF-FA60-AB44-B6F0-6713EB3342FC}"/>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4AD74FB0-BBBD-DC41-AC29-4C01E25CC34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EDD10AE-3D2C-E143-9281-F1BDA9864A1E}"/>
              </a:ext>
            </a:extLst>
          </p:cNvPr>
          <p:cNvSpPr>
            <a:spLocks noGrp="1"/>
          </p:cNvSpPr>
          <p:nvPr>
            <p:ph type="dt" sz="half" idx="10"/>
          </p:nvPr>
        </p:nvSpPr>
        <p:spPr/>
        <p:txBody>
          <a:bodyPr/>
          <a:lstStyle/>
          <a:p>
            <a:fld id="{B54458CF-9E29-F44B-89A4-A27AC53370AD}" type="datetimeFigureOut">
              <a:rPr lang="nl-BE" smtClean="0"/>
              <a:t>27/04/20</a:t>
            </a:fld>
            <a:endParaRPr lang="nl-BE"/>
          </a:p>
        </p:txBody>
      </p:sp>
      <p:sp>
        <p:nvSpPr>
          <p:cNvPr id="5" name="Tijdelijke aanduiding voor voettekst 4">
            <a:extLst>
              <a:ext uri="{FF2B5EF4-FFF2-40B4-BE49-F238E27FC236}">
                <a16:creationId xmlns:a16="http://schemas.microsoft.com/office/drawing/2014/main" id="{2C3068EB-CE8A-F243-824D-40EAE7D0D2A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00C9CAC-C685-5F45-86DD-3D7E2BFBA892}"/>
              </a:ext>
            </a:extLst>
          </p:cNvPr>
          <p:cNvSpPr>
            <a:spLocks noGrp="1"/>
          </p:cNvSpPr>
          <p:nvPr>
            <p:ph type="sldNum" sz="quarter" idx="12"/>
          </p:nvPr>
        </p:nvSpPr>
        <p:spPr/>
        <p:txBody>
          <a:bodyPr/>
          <a:lstStyle/>
          <a:p>
            <a:fld id="{CDFC52A5-0793-7E42-889D-F360571270E6}" type="slidenum">
              <a:rPr lang="nl-BE" smtClean="0"/>
              <a:t>‹nr.›</a:t>
            </a:fld>
            <a:endParaRPr lang="nl-BE"/>
          </a:p>
        </p:txBody>
      </p:sp>
    </p:spTree>
    <p:extLst>
      <p:ext uri="{BB962C8B-B14F-4D97-AF65-F5344CB8AC3E}">
        <p14:creationId xmlns:p14="http://schemas.microsoft.com/office/powerpoint/2010/main" val="1073133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960393D-6242-DC47-A09C-19A76A3B0F1C}"/>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E8A3F921-1D8D-384F-90A8-F23BEB12F892}"/>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D4C6EAE-CDAB-2545-8E7B-6E6F6891D2F5}"/>
              </a:ext>
            </a:extLst>
          </p:cNvPr>
          <p:cNvSpPr>
            <a:spLocks noGrp="1"/>
          </p:cNvSpPr>
          <p:nvPr>
            <p:ph type="dt" sz="half" idx="10"/>
          </p:nvPr>
        </p:nvSpPr>
        <p:spPr/>
        <p:txBody>
          <a:bodyPr/>
          <a:lstStyle/>
          <a:p>
            <a:fld id="{B54458CF-9E29-F44B-89A4-A27AC53370AD}" type="datetimeFigureOut">
              <a:rPr lang="nl-BE" smtClean="0"/>
              <a:t>27/04/20</a:t>
            </a:fld>
            <a:endParaRPr lang="nl-BE"/>
          </a:p>
        </p:txBody>
      </p:sp>
      <p:sp>
        <p:nvSpPr>
          <p:cNvPr id="5" name="Tijdelijke aanduiding voor voettekst 4">
            <a:extLst>
              <a:ext uri="{FF2B5EF4-FFF2-40B4-BE49-F238E27FC236}">
                <a16:creationId xmlns:a16="http://schemas.microsoft.com/office/drawing/2014/main" id="{FFACED74-45B6-2F46-9C4D-AF6B7693AFB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B6B2857-4B47-8847-B03F-77C7D8F244DF}"/>
              </a:ext>
            </a:extLst>
          </p:cNvPr>
          <p:cNvSpPr>
            <a:spLocks noGrp="1"/>
          </p:cNvSpPr>
          <p:nvPr>
            <p:ph type="sldNum" sz="quarter" idx="12"/>
          </p:nvPr>
        </p:nvSpPr>
        <p:spPr/>
        <p:txBody>
          <a:bodyPr/>
          <a:lstStyle/>
          <a:p>
            <a:fld id="{CDFC52A5-0793-7E42-889D-F360571270E6}" type="slidenum">
              <a:rPr lang="nl-BE" smtClean="0"/>
              <a:t>‹nr.›</a:t>
            </a:fld>
            <a:endParaRPr lang="nl-BE"/>
          </a:p>
        </p:txBody>
      </p:sp>
    </p:spTree>
    <p:extLst>
      <p:ext uri="{BB962C8B-B14F-4D97-AF65-F5344CB8AC3E}">
        <p14:creationId xmlns:p14="http://schemas.microsoft.com/office/powerpoint/2010/main" val="4132433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34D5BB-26E4-DE42-896B-9E3864DA04E9}"/>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F4B22ED-F2E4-BA4C-B6E1-39C62DE7D6B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20004F8E-9699-C241-95E3-421E197DC851}"/>
              </a:ext>
            </a:extLst>
          </p:cNvPr>
          <p:cNvSpPr>
            <a:spLocks noGrp="1"/>
          </p:cNvSpPr>
          <p:nvPr>
            <p:ph type="dt" sz="half" idx="10"/>
          </p:nvPr>
        </p:nvSpPr>
        <p:spPr/>
        <p:txBody>
          <a:bodyPr/>
          <a:lstStyle/>
          <a:p>
            <a:fld id="{B54458CF-9E29-F44B-89A4-A27AC53370AD}" type="datetimeFigureOut">
              <a:rPr lang="nl-BE" smtClean="0"/>
              <a:t>27/04/20</a:t>
            </a:fld>
            <a:endParaRPr lang="nl-BE"/>
          </a:p>
        </p:txBody>
      </p:sp>
      <p:sp>
        <p:nvSpPr>
          <p:cNvPr id="5" name="Tijdelijke aanduiding voor voettekst 4">
            <a:extLst>
              <a:ext uri="{FF2B5EF4-FFF2-40B4-BE49-F238E27FC236}">
                <a16:creationId xmlns:a16="http://schemas.microsoft.com/office/drawing/2014/main" id="{5F2FB046-A7E5-C645-AFC1-89919A6A2EB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9679FA2-59E5-E84C-894F-1ADE921316BF}"/>
              </a:ext>
            </a:extLst>
          </p:cNvPr>
          <p:cNvSpPr>
            <a:spLocks noGrp="1"/>
          </p:cNvSpPr>
          <p:nvPr>
            <p:ph type="sldNum" sz="quarter" idx="12"/>
          </p:nvPr>
        </p:nvSpPr>
        <p:spPr/>
        <p:txBody>
          <a:bodyPr/>
          <a:lstStyle/>
          <a:p>
            <a:fld id="{CDFC52A5-0793-7E42-889D-F360571270E6}" type="slidenum">
              <a:rPr lang="nl-BE" smtClean="0"/>
              <a:t>‹nr.›</a:t>
            </a:fld>
            <a:endParaRPr lang="nl-BE"/>
          </a:p>
        </p:txBody>
      </p:sp>
    </p:spTree>
    <p:extLst>
      <p:ext uri="{BB962C8B-B14F-4D97-AF65-F5344CB8AC3E}">
        <p14:creationId xmlns:p14="http://schemas.microsoft.com/office/powerpoint/2010/main" val="3700446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9B85D-FF31-8F4E-B5C8-59336A011F0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FDFC90A4-8577-8D4A-8F95-996C4B1F93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FFE0F20-41BC-B945-BB49-FAB4A951C7E7}"/>
              </a:ext>
            </a:extLst>
          </p:cNvPr>
          <p:cNvSpPr>
            <a:spLocks noGrp="1"/>
          </p:cNvSpPr>
          <p:nvPr>
            <p:ph type="dt" sz="half" idx="10"/>
          </p:nvPr>
        </p:nvSpPr>
        <p:spPr/>
        <p:txBody>
          <a:bodyPr/>
          <a:lstStyle/>
          <a:p>
            <a:fld id="{B54458CF-9E29-F44B-89A4-A27AC53370AD}" type="datetimeFigureOut">
              <a:rPr lang="nl-BE" smtClean="0"/>
              <a:t>27/04/20</a:t>
            </a:fld>
            <a:endParaRPr lang="nl-BE"/>
          </a:p>
        </p:txBody>
      </p:sp>
      <p:sp>
        <p:nvSpPr>
          <p:cNvPr id="5" name="Tijdelijke aanduiding voor voettekst 4">
            <a:extLst>
              <a:ext uri="{FF2B5EF4-FFF2-40B4-BE49-F238E27FC236}">
                <a16:creationId xmlns:a16="http://schemas.microsoft.com/office/drawing/2014/main" id="{03AE07B4-49B7-8A42-852D-AE6A34D3590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28A8EA5-D52A-3D4D-87AE-8D743974F4A2}"/>
              </a:ext>
            </a:extLst>
          </p:cNvPr>
          <p:cNvSpPr>
            <a:spLocks noGrp="1"/>
          </p:cNvSpPr>
          <p:nvPr>
            <p:ph type="sldNum" sz="quarter" idx="12"/>
          </p:nvPr>
        </p:nvSpPr>
        <p:spPr/>
        <p:txBody>
          <a:bodyPr/>
          <a:lstStyle/>
          <a:p>
            <a:fld id="{CDFC52A5-0793-7E42-889D-F360571270E6}" type="slidenum">
              <a:rPr lang="nl-BE" smtClean="0"/>
              <a:t>‹nr.›</a:t>
            </a:fld>
            <a:endParaRPr lang="nl-BE"/>
          </a:p>
        </p:txBody>
      </p:sp>
    </p:spTree>
    <p:extLst>
      <p:ext uri="{BB962C8B-B14F-4D97-AF65-F5344CB8AC3E}">
        <p14:creationId xmlns:p14="http://schemas.microsoft.com/office/powerpoint/2010/main" val="972043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2FDB88-C673-B441-8414-66C7396AEAB2}"/>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577F6653-2002-104B-BAF1-474072A7261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C2DED3EF-257C-4C41-AF79-F878796C1A97}"/>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902DE2E0-0EA6-EB4B-A87B-4AB81FFF7A16}"/>
              </a:ext>
            </a:extLst>
          </p:cNvPr>
          <p:cNvSpPr>
            <a:spLocks noGrp="1"/>
          </p:cNvSpPr>
          <p:nvPr>
            <p:ph type="dt" sz="half" idx="10"/>
          </p:nvPr>
        </p:nvSpPr>
        <p:spPr/>
        <p:txBody>
          <a:bodyPr/>
          <a:lstStyle/>
          <a:p>
            <a:fld id="{B54458CF-9E29-F44B-89A4-A27AC53370AD}" type="datetimeFigureOut">
              <a:rPr lang="nl-BE" smtClean="0"/>
              <a:t>27/04/20</a:t>
            </a:fld>
            <a:endParaRPr lang="nl-BE"/>
          </a:p>
        </p:txBody>
      </p:sp>
      <p:sp>
        <p:nvSpPr>
          <p:cNvPr id="6" name="Tijdelijke aanduiding voor voettekst 5">
            <a:extLst>
              <a:ext uri="{FF2B5EF4-FFF2-40B4-BE49-F238E27FC236}">
                <a16:creationId xmlns:a16="http://schemas.microsoft.com/office/drawing/2014/main" id="{02525D29-64AF-8045-A659-E2496CDFFAC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ED2FC5FA-1F68-8B48-8662-4A8851F8F859}"/>
              </a:ext>
            </a:extLst>
          </p:cNvPr>
          <p:cNvSpPr>
            <a:spLocks noGrp="1"/>
          </p:cNvSpPr>
          <p:nvPr>
            <p:ph type="sldNum" sz="quarter" idx="12"/>
          </p:nvPr>
        </p:nvSpPr>
        <p:spPr/>
        <p:txBody>
          <a:bodyPr/>
          <a:lstStyle/>
          <a:p>
            <a:fld id="{CDFC52A5-0793-7E42-889D-F360571270E6}" type="slidenum">
              <a:rPr lang="nl-BE" smtClean="0"/>
              <a:t>‹nr.›</a:t>
            </a:fld>
            <a:endParaRPr lang="nl-BE"/>
          </a:p>
        </p:txBody>
      </p:sp>
    </p:spTree>
    <p:extLst>
      <p:ext uri="{BB962C8B-B14F-4D97-AF65-F5344CB8AC3E}">
        <p14:creationId xmlns:p14="http://schemas.microsoft.com/office/powerpoint/2010/main" val="4016529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7A175A-FB6D-4546-AAFB-2ED1D2336162}"/>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5AB81125-DD76-0442-90BB-975436A001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0357D90-A3AD-6C4A-90BE-2B0689A067A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A4344283-3101-5343-B068-606EF1945D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6B37C7F-0024-F741-B2F2-1B64EE2CFC5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50DA3C37-7CB5-8F4F-B7D2-607B1E507C32}"/>
              </a:ext>
            </a:extLst>
          </p:cNvPr>
          <p:cNvSpPr>
            <a:spLocks noGrp="1"/>
          </p:cNvSpPr>
          <p:nvPr>
            <p:ph type="dt" sz="half" idx="10"/>
          </p:nvPr>
        </p:nvSpPr>
        <p:spPr/>
        <p:txBody>
          <a:bodyPr/>
          <a:lstStyle/>
          <a:p>
            <a:fld id="{B54458CF-9E29-F44B-89A4-A27AC53370AD}" type="datetimeFigureOut">
              <a:rPr lang="nl-BE" smtClean="0"/>
              <a:t>27/04/20</a:t>
            </a:fld>
            <a:endParaRPr lang="nl-BE"/>
          </a:p>
        </p:txBody>
      </p:sp>
      <p:sp>
        <p:nvSpPr>
          <p:cNvPr id="8" name="Tijdelijke aanduiding voor voettekst 7">
            <a:extLst>
              <a:ext uri="{FF2B5EF4-FFF2-40B4-BE49-F238E27FC236}">
                <a16:creationId xmlns:a16="http://schemas.microsoft.com/office/drawing/2014/main" id="{ACD68D13-4338-CA4B-8C10-5F113BA91613}"/>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7FD67101-115F-A24E-B06A-A296F2433240}"/>
              </a:ext>
            </a:extLst>
          </p:cNvPr>
          <p:cNvSpPr>
            <a:spLocks noGrp="1"/>
          </p:cNvSpPr>
          <p:nvPr>
            <p:ph type="sldNum" sz="quarter" idx="12"/>
          </p:nvPr>
        </p:nvSpPr>
        <p:spPr/>
        <p:txBody>
          <a:bodyPr/>
          <a:lstStyle/>
          <a:p>
            <a:fld id="{CDFC52A5-0793-7E42-889D-F360571270E6}" type="slidenum">
              <a:rPr lang="nl-BE" smtClean="0"/>
              <a:t>‹nr.›</a:t>
            </a:fld>
            <a:endParaRPr lang="nl-BE"/>
          </a:p>
        </p:txBody>
      </p:sp>
    </p:spTree>
    <p:extLst>
      <p:ext uri="{BB962C8B-B14F-4D97-AF65-F5344CB8AC3E}">
        <p14:creationId xmlns:p14="http://schemas.microsoft.com/office/powerpoint/2010/main" val="3985379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4F449E-0BA7-5C4F-91BA-9687F8555CC2}"/>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7617A874-08E5-6846-AA80-0279606D6E48}"/>
              </a:ext>
            </a:extLst>
          </p:cNvPr>
          <p:cNvSpPr>
            <a:spLocks noGrp="1"/>
          </p:cNvSpPr>
          <p:nvPr>
            <p:ph type="dt" sz="half" idx="10"/>
          </p:nvPr>
        </p:nvSpPr>
        <p:spPr/>
        <p:txBody>
          <a:bodyPr/>
          <a:lstStyle/>
          <a:p>
            <a:fld id="{B54458CF-9E29-F44B-89A4-A27AC53370AD}" type="datetimeFigureOut">
              <a:rPr lang="nl-BE" smtClean="0"/>
              <a:t>27/04/20</a:t>
            </a:fld>
            <a:endParaRPr lang="nl-BE"/>
          </a:p>
        </p:txBody>
      </p:sp>
      <p:sp>
        <p:nvSpPr>
          <p:cNvPr id="4" name="Tijdelijke aanduiding voor voettekst 3">
            <a:extLst>
              <a:ext uri="{FF2B5EF4-FFF2-40B4-BE49-F238E27FC236}">
                <a16:creationId xmlns:a16="http://schemas.microsoft.com/office/drawing/2014/main" id="{84D2ACA1-93B4-AB4D-9FEB-FB9529C25EBF}"/>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38B3ED96-78D5-6749-AB0A-ED819E26E959}"/>
              </a:ext>
            </a:extLst>
          </p:cNvPr>
          <p:cNvSpPr>
            <a:spLocks noGrp="1"/>
          </p:cNvSpPr>
          <p:nvPr>
            <p:ph type="sldNum" sz="quarter" idx="12"/>
          </p:nvPr>
        </p:nvSpPr>
        <p:spPr/>
        <p:txBody>
          <a:bodyPr/>
          <a:lstStyle/>
          <a:p>
            <a:fld id="{CDFC52A5-0793-7E42-889D-F360571270E6}" type="slidenum">
              <a:rPr lang="nl-BE" smtClean="0"/>
              <a:t>‹nr.›</a:t>
            </a:fld>
            <a:endParaRPr lang="nl-BE"/>
          </a:p>
        </p:txBody>
      </p:sp>
    </p:spTree>
    <p:extLst>
      <p:ext uri="{BB962C8B-B14F-4D97-AF65-F5344CB8AC3E}">
        <p14:creationId xmlns:p14="http://schemas.microsoft.com/office/powerpoint/2010/main" val="2478689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C17F63E-DD39-954F-85AE-7C728BFAC9E3}"/>
              </a:ext>
            </a:extLst>
          </p:cNvPr>
          <p:cNvSpPr>
            <a:spLocks noGrp="1"/>
          </p:cNvSpPr>
          <p:nvPr>
            <p:ph type="dt" sz="half" idx="10"/>
          </p:nvPr>
        </p:nvSpPr>
        <p:spPr/>
        <p:txBody>
          <a:bodyPr/>
          <a:lstStyle/>
          <a:p>
            <a:fld id="{B54458CF-9E29-F44B-89A4-A27AC53370AD}" type="datetimeFigureOut">
              <a:rPr lang="nl-BE" smtClean="0"/>
              <a:t>27/04/20</a:t>
            </a:fld>
            <a:endParaRPr lang="nl-BE"/>
          </a:p>
        </p:txBody>
      </p:sp>
      <p:sp>
        <p:nvSpPr>
          <p:cNvPr id="3" name="Tijdelijke aanduiding voor voettekst 2">
            <a:extLst>
              <a:ext uri="{FF2B5EF4-FFF2-40B4-BE49-F238E27FC236}">
                <a16:creationId xmlns:a16="http://schemas.microsoft.com/office/drawing/2014/main" id="{FC3024C8-8DB7-894E-AB28-6A9F45C5C394}"/>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60267361-7BE0-384B-B7AF-CABB0E3C15DD}"/>
              </a:ext>
            </a:extLst>
          </p:cNvPr>
          <p:cNvSpPr>
            <a:spLocks noGrp="1"/>
          </p:cNvSpPr>
          <p:nvPr>
            <p:ph type="sldNum" sz="quarter" idx="12"/>
          </p:nvPr>
        </p:nvSpPr>
        <p:spPr/>
        <p:txBody>
          <a:bodyPr/>
          <a:lstStyle/>
          <a:p>
            <a:fld id="{CDFC52A5-0793-7E42-889D-F360571270E6}" type="slidenum">
              <a:rPr lang="nl-BE" smtClean="0"/>
              <a:t>‹nr.›</a:t>
            </a:fld>
            <a:endParaRPr lang="nl-BE"/>
          </a:p>
        </p:txBody>
      </p:sp>
    </p:spTree>
    <p:extLst>
      <p:ext uri="{BB962C8B-B14F-4D97-AF65-F5344CB8AC3E}">
        <p14:creationId xmlns:p14="http://schemas.microsoft.com/office/powerpoint/2010/main" val="3933148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B52135-441E-2B4A-B02F-9557BAD33AF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A03293C-EF00-4245-9218-794235B96B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F4B8F4BA-5030-6E4C-BD69-E92FFEC03E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82F5E01-9CCD-0346-AC97-66A97E7261FA}"/>
              </a:ext>
            </a:extLst>
          </p:cNvPr>
          <p:cNvSpPr>
            <a:spLocks noGrp="1"/>
          </p:cNvSpPr>
          <p:nvPr>
            <p:ph type="dt" sz="half" idx="10"/>
          </p:nvPr>
        </p:nvSpPr>
        <p:spPr/>
        <p:txBody>
          <a:bodyPr/>
          <a:lstStyle/>
          <a:p>
            <a:fld id="{B54458CF-9E29-F44B-89A4-A27AC53370AD}" type="datetimeFigureOut">
              <a:rPr lang="nl-BE" smtClean="0"/>
              <a:t>27/04/20</a:t>
            </a:fld>
            <a:endParaRPr lang="nl-BE"/>
          </a:p>
        </p:txBody>
      </p:sp>
      <p:sp>
        <p:nvSpPr>
          <p:cNvPr id="6" name="Tijdelijke aanduiding voor voettekst 5">
            <a:extLst>
              <a:ext uri="{FF2B5EF4-FFF2-40B4-BE49-F238E27FC236}">
                <a16:creationId xmlns:a16="http://schemas.microsoft.com/office/drawing/2014/main" id="{D2F15BF5-49BD-8E46-B631-DDC03E26E236}"/>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8FDE21F7-6C24-D849-B072-E9CB2D28C66C}"/>
              </a:ext>
            </a:extLst>
          </p:cNvPr>
          <p:cNvSpPr>
            <a:spLocks noGrp="1"/>
          </p:cNvSpPr>
          <p:nvPr>
            <p:ph type="sldNum" sz="quarter" idx="12"/>
          </p:nvPr>
        </p:nvSpPr>
        <p:spPr/>
        <p:txBody>
          <a:bodyPr/>
          <a:lstStyle/>
          <a:p>
            <a:fld id="{CDFC52A5-0793-7E42-889D-F360571270E6}" type="slidenum">
              <a:rPr lang="nl-BE" smtClean="0"/>
              <a:t>‹nr.›</a:t>
            </a:fld>
            <a:endParaRPr lang="nl-BE"/>
          </a:p>
        </p:txBody>
      </p:sp>
    </p:spTree>
    <p:extLst>
      <p:ext uri="{BB962C8B-B14F-4D97-AF65-F5344CB8AC3E}">
        <p14:creationId xmlns:p14="http://schemas.microsoft.com/office/powerpoint/2010/main" val="2809742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ADE660-650C-394F-BC4E-91FF5D05883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4D55A690-B0ED-8545-A008-188746A283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DBF518B6-DB46-BD45-B8C0-B4635D481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55E88F5-DB93-3548-B810-70E8C2D263AF}"/>
              </a:ext>
            </a:extLst>
          </p:cNvPr>
          <p:cNvSpPr>
            <a:spLocks noGrp="1"/>
          </p:cNvSpPr>
          <p:nvPr>
            <p:ph type="dt" sz="half" idx="10"/>
          </p:nvPr>
        </p:nvSpPr>
        <p:spPr/>
        <p:txBody>
          <a:bodyPr/>
          <a:lstStyle/>
          <a:p>
            <a:fld id="{B54458CF-9E29-F44B-89A4-A27AC53370AD}" type="datetimeFigureOut">
              <a:rPr lang="nl-BE" smtClean="0"/>
              <a:t>27/04/20</a:t>
            </a:fld>
            <a:endParaRPr lang="nl-BE"/>
          </a:p>
        </p:txBody>
      </p:sp>
      <p:sp>
        <p:nvSpPr>
          <p:cNvPr id="6" name="Tijdelijke aanduiding voor voettekst 5">
            <a:extLst>
              <a:ext uri="{FF2B5EF4-FFF2-40B4-BE49-F238E27FC236}">
                <a16:creationId xmlns:a16="http://schemas.microsoft.com/office/drawing/2014/main" id="{C65D6BA4-D148-B444-8D87-DD5F1CE602A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7A7F312D-1D17-6147-9202-4361802249F1}"/>
              </a:ext>
            </a:extLst>
          </p:cNvPr>
          <p:cNvSpPr>
            <a:spLocks noGrp="1"/>
          </p:cNvSpPr>
          <p:nvPr>
            <p:ph type="sldNum" sz="quarter" idx="12"/>
          </p:nvPr>
        </p:nvSpPr>
        <p:spPr/>
        <p:txBody>
          <a:bodyPr/>
          <a:lstStyle/>
          <a:p>
            <a:fld id="{CDFC52A5-0793-7E42-889D-F360571270E6}" type="slidenum">
              <a:rPr lang="nl-BE" smtClean="0"/>
              <a:t>‹nr.›</a:t>
            </a:fld>
            <a:endParaRPr lang="nl-BE"/>
          </a:p>
        </p:txBody>
      </p:sp>
    </p:spTree>
    <p:extLst>
      <p:ext uri="{BB962C8B-B14F-4D97-AF65-F5344CB8AC3E}">
        <p14:creationId xmlns:p14="http://schemas.microsoft.com/office/powerpoint/2010/main" val="3248150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728FDD4-DEEE-5148-B256-585DD27438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E746363B-9D01-B445-889B-8ABC1A1F64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4DE8052-0F1A-1F48-88AB-314C38477F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4458CF-9E29-F44B-89A4-A27AC53370AD}" type="datetimeFigureOut">
              <a:rPr lang="nl-BE" smtClean="0"/>
              <a:t>27/04/20</a:t>
            </a:fld>
            <a:endParaRPr lang="nl-BE"/>
          </a:p>
        </p:txBody>
      </p:sp>
      <p:sp>
        <p:nvSpPr>
          <p:cNvPr id="5" name="Tijdelijke aanduiding voor voettekst 4">
            <a:extLst>
              <a:ext uri="{FF2B5EF4-FFF2-40B4-BE49-F238E27FC236}">
                <a16:creationId xmlns:a16="http://schemas.microsoft.com/office/drawing/2014/main" id="{579744E5-4ABC-8C40-B4B8-2051B38A6F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1C7C80D5-8926-444E-A5A8-773BEF7DBB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C52A5-0793-7E42-889D-F360571270E6}" type="slidenum">
              <a:rPr lang="nl-BE" smtClean="0"/>
              <a:t>‹nr.›</a:t>
            </a:fld>
            <a:endParaRPr lang="nl-BE"/>
          </a:p>
        </p:txBody>
      </p:sp>
    </p:spTree>
    <p:extLst>
      <p:ext uri="{BB962C8B-B14F-4D97-AF65-F5344CB8AC3E}">
        <p14:creationId xmlns:p14="http://schemas.microsoft.com/office/powerpoint/2010/main" val="1468468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3_86lFIS7Mk?start=216&amp;feature=oembed" TargetMode="External"/><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https://www.youtube.com/embed/H1wG4t9VAjs?feature=oembed" TargetMode="Externa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FzsAya1yO34?feature=oembed" TargetMode="External"/><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5.tiff"/><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6.tiff"/></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F6AF30-CB53-5B45-9745-AF594F5C546B}"/>
              </a:ext>
            </a:extLst>
          </p:cNvPr>
          <p:cNvSpPr>
            <a:spLocks noGrp="1"/>
          </p:cNvSpPr>
          <p:nvPr>
            <p:ph type="ctrTitle"/>
          </p:nvPr>
        </p:nvSpPr>
        <p:spPr>
          <a:xfrm>
            <a:off x="6746628" y="1783959"/>
            <a:ext cx="4645250" cy="2889114"/>
          </a:xfrm>
        </p:spPr>
        <p:txBody>
          <a:bodyPr anchor="b">
            <a:normAutofit/>
          </a:bodyPr>
          <a:lstStyle/>
          <a:p>
            <a:pPr algn="l"/>
            <a:r>
              <a:rPr lang="nl-BE"/>
              <a:t>Voorstelling observatiejaar </a:t>
            </a:r>
          </a:p>
        </p:txBody>
      </p:sp>
      <p:sp>
        <p:nvSpPr>
          <p:cNvPr id="3" name="Ondertitel 2">
            <a:extLst>
              <a:ext uri="{FF2B5EF4-FFF2-40B4-BE49-F238E27FC236}">
                <a16:creationId xmlns:a16="http://schemas.microsoft.com/office/drawing/2014/main" id="{A12BDBE4-CF8D-6542-B3DC-DD2ED497D3D1}"/>
              </a:ext>
            </a:extLst>
          </p:cNvPr>
          <p:cNvSpPr>
            <a:spLocks noGrp="1"/>
          </p:cNvSpPr>
          <p:nvPr>
            <p:ph type="subTitle" idx="1"/>
          </p:nvPr>
        </p:nvSpPr>
        <p:spPr>
          <a:xfrm>
            <a:off x="6746627" y="4750893"/>
            <a:ext cx="4645250" cy="1147863"/>
          </a:xfrm>
        </p:spPr>
        <p:txBody>
          <a:bodyPr anchor="t">
            <a:normAutofit/>
          </a:bodyPr>
          <a:lstStyle/>
          <a:p>
            <a:pPr algn="l"/>
            <a:r>
              <a:rPr lang="nl-BE" sz="2000"/>
              <a:t>Hervorming </a:t>
            </a:r>
            <a:br>
              <a:rPr lang="nl-BE" sz="2000"/>
            </a:br>
            <a:r>
              <a:rPr lang="nl-BE" sz="2000"/>
              <a:t>2020-2021</a:t>
            </a:r>
          </a:p>
        </p:txBody>
      </p:sp>
      <p:sp>
        <p:nvSpPr>
          <p:cNvPr id="32" name="Freeform: Shape 2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AFF6FAC5-819C-FD41-8A10-13DCE1CA74AD}"/>
              </a:ext>
            </a:extLst>
          </p:cNvPr>
          <p:cNvPicPr>
            <a:picLocks noChangeAspect="1"/>
          </p:cNvPicPr>
          <p:nvPr/>
        </p:nvPicPr>
        <p:blipFill rotWithShape="1">
          <a:blip r:embed="rId2"/>
          <a:srcRect l="38161" r="12428"/>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427064291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39BCD708-29E1-5241-8708-8313F8A71EE1}"/>
              </a:ext>
            </a:extLst>
          </p:cNvPr>
          <p:cNvSpPr>
            <a:spLocks noGrp="1"/>
          </p:cNvSpPr>
          <p:nvPr>
            <p:ph type="ctrTitle"/>
          </p:nvPr>
        </p:nvSpPr>
        <p:spPr>
          <a:xfrm>
            <a:off x="1524000" y="1122362"/>
            <a:ext cx="9144000" cy="2840037"/>
          </a:xfrm>
        </p:spPr>
        <p:txBody>
          <a:bodyPr>
            <a:normAutofit/>
          </a:bodyPr>
          <a:lstStyle/>
          <a:p>
            <a:r>
              <a:rPr lang="nl-BE" sz="5800" dirty="0"/>
              <a:t>BGV</a:t>
            </a:r>
          </a:p>
        </p:txBody>
      </p:sp>
      <p:sp>
        <p:nvSpPr>
          <p:cNvPr id="5" name="Ondertitel 4">
            <a:extLst>
              <a:ext uri="{FF2B5EF4-FFF2-40B4-BE49-F238E27FC236}">
                <a16:creationId xmlns:a16="http://schemas.microsoft.com/office/drawing/2014/main" id="{08D3127B-D96C-0248-BF62-5AEB13938E37}"/>
              </a:ext>
            </a:extLst>
          </p:cNvPr>
          <p:cNvSpPr>
            <a:spLocks noGrp="1"/>
          </p:cNvSpPr>
          <p:nvPr>
            <p:ph type="subTitle" idx="1"/>
          </p:nvPr>
        </p:nvSpPr>
        <p:spPr>
          <a:xfrm>
            <a:off x="1524000" y="4256436"/>
            <a:ext cx="9144000" cy="1600818"/>
          </a:xfrm>
        </p:spPr>
        <p:txBody>
          <a:bodyPr>
            <a:normAutofit/>
          </a:bodyPr>
          <a:lstStyle/>
          <a:p>
            <a:r>
              <a:rPr lang="nl-BE" dirty="0">
                <a:solidFill>
                  <a:schemeClr val="accent1">
                    <a:lumMod val="60000"/>
                    <a:lumOff val="40000"/>
                  </a:schemeClr>
                </a:solidFill>
              </a:rPr>
              <a:t>Initiatie in de opleidingsprofielen en ontwikkelen algemene competenties</a:t>
            </a:r>
          </a:p>
        </p:txBody>
      </p:sp>
      <p:cxnSp>
        <p:nvCxnSpPr>
          <p:cNvPr id="14" name="Straight Connector 13">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Afbeelding 7">
            <a:extLst>
              <a:ext uri="{FF2B5EF4-FFF2-40B4-BE49-F238E27FC236}">
                <a16:creationId xmlns:a16="http://schemas.microsoft.com/office/drawing/2014/main" id="{947362A8-CDB1-EB4B-8939-9B4AA757C851}"/>
              </a:ext>
            </a:extLst>
          </p:cNvPr>
          <p:cNvPicPr>
            <a:picLocks noChangeAspect="1"/>
          </p:cNvPicPr>
          <p:nvPr/>
        </p:nvPicPr>
        <p:blipFill>
          <a:blip r:embed="rId2"/>
          <a:stretch>
            <a:fillRect/>
          </a:stretch>
        </p:blipFill>
        <p:spPr>
          <a:xfrm>
            <a:off x="321734" y="321733"/>
            <a:ext cx="2962877" cy="3934701"/>
          </a:xfrm>
          <a:prstGeom prst="rect">
            <a:avLst/>
          </a:prstGeom>
        </p:spPr>
      </p:pic>
    </p:spTree>
    <p:extLst>
      <p:ext uri="{BB962C8B-B14F-4D97-AF65-F5344CB8AC3E}">
        <p14:creationId xmlns:p14="http://schemas.microsoft.com/office/powerpoint/2010/main" val="396995412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267A33-45E6-644C-8023-88B8CECA920D}"/>
              </a:ext>
            </a:extLst>
          </p:cNvPr>
          <p:cNvSpPr>
            <a:spLocks noGrp="1"/>
          </p:cNvSpPr>
          <p:nvPr>
            <p:ph type="title"/>
          </p:nvPr>
        </p:nvSpPr>
        <p:spPr/>
        <p:txBody>
          <a:bodyPr/>
          <a:lstStyle/>
          <a:p>
            <a:pPr algn="ctr"/>
            <a:r>
              <a:rPr lang="nl-BE" u="sng" dirty="0">
                <a:solidFill>
                  <a:schemeClr val="bg1"/>
                </a:solidFill>
              </a:rPr>
              <a:t>BGV</a:t>
            </a:r>
          </a:p>
        </p:txBody>
      </p:sp>
      <p:sp>
        <p:nvSpPr>
          <p:cNvPr id="3" name="Tijdelijke aanduiding voor inhoud 2">
            <a:extLst>
              <a:ext uri="{FF2B5EF4-FFF2-40B4-BE49-F238E27FC236}">
                <a16:creationId xmlns:a16="http://schemas.microsoft.com/office/drawing/2014/main" id="{E4621480-955F-674C-BF8D-DAC25BC1F310}"/>
              </a:ext>
            </a:extLst>
          </p:cNvPr>
          <p:cNvSpPr>
            <a:spLocks noGrp="1"/>
          </p:cNvSpPr>
          <p:nvPr>
            <p:ph idx="1"/>
          </p:nvPr>
        </p:nvSpPr>
        <p:spPr/>
        <p:txBody>
          <a:bodyPr/>
          <a:lstStyle/>
          <a:p>
            <a:pPr marL="0" indent="0" algn="ctr">
              <a:buNone/>
            </a:pPr>
            <a:r>
              <a:rPr lang="nl-BE" dirty="0"/>
              <a:t>     </a:t>
            </a:r>
            <a:r>
              <a:rPr lang="nl-BE" dirty="0">
                <a:solidFill>
                  <a:schemeClr val="bg1"/>
                </a:solidFill>
              </a:rPr>
              <a:t>Kinderen die graag naar school gaan</a:t>
            </a:r>
          </a:p>
        </p:txBody>
      </p:sp>
      <p:sp>
        <p:nvSpPr>
          <p:cNvPr id="4" name="Pijl omlaag 3">
            <a:extLst>
              <a:ext uri="{FF2B5EF4-FFF2-40B4-BE49-F238E27FC236}">
                <a16:creationId xmlns:a16="http://schemas.microsoft.com/office/drawing/2014/main" id="{7FA7316F-3198-0C4E-B9CC-D1117CC85ECF}"/>
              </a:ext>
            </a:extLst>
          </p:cNvPr>
          <p:cNvSpPr/>
          <p:nvPr/>
        </p:nvSpPr>
        <p:spPr>
          <a:xfrm rot="16200000">
            <a:off x="4630637" y="2270894"/>
            <a:ext cx="1268361" cy="3097875"/>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4643DD42-CADE-B34A-A262-A50F2CDF4E7E}"/>
              </a:ext>
            </a:extLst>
          </p:cNvPr>
          <p:cNvSpPr txBox="1"/>
          <p:nvPr/>
        </p:nvSpPr>
        <p:spPr>
          <a:xfrm>
            <a:off x="3746090" y="4984955"/>
            <a:ext cx="4468762" cy="954107"/>
          </a:xfrm>
          <a:prstGeom prst="rect">
            <a:avLst/>
          </a:prstGeom>
          <a:noFill/>
        </p:spPr>
        <p:txBody>
          <a:bodyPr wrap="square" rtlCol="0">
            <a:spAutoFit/>
          </a:bodyPr>
          <a:lstStyle/>
          <a:p>
            <a:pPr algn="just"/>
            <a:r>
              <a:rPr lang="nl-BE" sz="2800" dirty="0">
                <a:solidFill>
                  <a:schemeClr val="bg1"/>
                </a:solidFill>
              </a:rPr>
              <a:t>Projecten blijven prikkelen en bieden afwisseling</a:t>
            </a:r>
          </a:p>
        </p:txBody>
      </p:sp>
      <p:pic>
        <p:nvPicPr>
          <p:cNvPr id="6" name="Afbeelding 5">
            <a:extLst>
              <a:ext uri="{FF2B5EF4-FFF2-40B4-BE49-F238E27FC236}">
                <a16:creationId xmlns:a16="http://schemas.microsoft.com/office/drawing/2014/main" id="{498E089F-33EC-6B48-B5D6-48B0BE1BC5EA}"/>
              </a:ext>
            </a:extLst>
          </p:cNvPr>
          <p:cNvPicPr>
            <a:picLocks noChangeAspect="1"/>
          </p:cNvPicPr>
          <p:nvPr/>
        </p:nvPicPr>
        <p:blipFill>
          <a:blip r:embed="rId2"/>
          <a:stretch>
            <a:fillRect/>
          </a:stretch>
        </p:blipFill>
        <p:spPr>
          <a:xfrm>
            <a:off x="296504" y="1944303"/>
            <a:ext cx="3097877" cy="4113981"/>
          </a:xfrm>
          <a:prstGeom prst="rect">
            <a:avLst/>
          </a:prstGeom>
        </p:spPr>
      </p:pic>
      <p:pic>
        <p:nvPicPr>
          <p:cNvPr id="7" name="Afbeelding 6">
            <a:extLst>
              <a:ext uri="{FF2B5EF4-FFF2-40B4-BE49-F238E27FC236}">
                <a16:creationId xmlns:a16="http://schemas.microsoft.com/office/drawing/2014/main" id="{E4FF58AE-1559-274B-B0A8-FC4CA47CE74A}"/>
              </a:ext>
            </a:extLst>
          </p:cNvPr>
          <p:cNvPicPr>
            <a:picLocks noChangeAspect="1"/>
          </p:cNvPicPr>
          <p:nvPr/>
        </p:nvPicPr>
        <p:blipFill>
          <a:blip r:embed="rId3"/>
          <a:stretch>
            <a:fillRect/>
          </a:stretch>
        </p:blipFill>
        <p:spPr>
          <a:xfrm>
            <a:off x="6975986" y="2259168"/>
            <a:ext cx="5216013" cy="2725787"/>
          </a:xfrm>
          <a:prstGeom prst="rect">
            <a:avLst/>
          </a:prstGeom>
        </p:spPr>
      </p:pic>
      <p:sp>
        <p:nvSpPr>
          <p:cNvPr id="8" name="Pijl omlaag 7">
            <a:extLst>
              <a:ext uri="{FF2B5EF4-FFF2-40B4-BE49-F238E27FC236}">
                <a16:creationId xmlns:a16="http://schemas.microsoft.com/office/drawing/2014/main" id="{A788DBD1-5E95-004F-92AD-812A709E4891}"/>
              </a:ext>
            </a:extLst>
          </p:cNvPr>
          <p:cNvSpPr/>
          <p:nvPr/>
        </p:nvSpPr>
        <p:spPr>
          <a:xfrm>
            <a:off x="4409768" y="2462981"/>
            <a:ext cx="1312606" cy="2521974"/>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525203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DCFA497-9A48-7549-965B-82E538FB541E}"/>
              </a:ext>
            </a:extLst>
          </p:cNvPr>
          <p:cNvSpPr>
            <a:spLocks noGrp="1"/>
          </p:cNvSpPr>
          <p:nvPr>
            <p:ph type="title"/>
          </p:nvPr>
        </p:nvSpPr>
        <p:spPr>
          <a:xfrm>
            <a:off x="1275983" y="200843"/>
            <a:ext cx="3416158" cy="4795408"/>
          </a:xfrm>
        </p:spPr>
        <p:txBody>
          <a:bodyPr>
            <a:normAutofit/>
          </a:bodyPr>
          <a:lstStyle/>
          <a:p>
            <a:r>
              <a:rPr lang="nl-BE" dirty="0">
                <a:solidFill>
                  <a:srgbClr val="FFFFFF"/>
                </a:solidFill>
              </a:rPr>
              <a:t>BGV: project</a:t>
            </a:r>
          </a:p>
        </p:txBody>
      </p:sp>
      <p:graphicFrame>
        <p:nvGraphicFramePr>
          <p:cNvPr id="59" name="Tijdelijke aanduiding voor inhoud 2">
            <a:extLst>
              <a:ext uri="{FF2B5EF4-FFF2-40B4-BE49-F238E27FC236}">
                <a16:creationId xmlns:a16="http://schemas.microsoft.com/office/drawing/2014/main" id="{DD02EE58-E82B-44B3-8F0B-8D8DC835B5B0}"/>
              </a:ext>
            </a:extLst>
          </p:cNvPr>
          <p:cNvGraphicFramePr>
            <a:graphicFrameLocks noGrp="1"/>
          </p:cNvGraphicFramePr>
          <p:nvPr>
            <p:ph idx="1"/>
            <p:extLst>
              <p:ext uri="{D42A27DB-BD31-4B8C-83A1-F6EECF244321}">
                <p14:modId xmlns:p14="http://schemas.microsoft.com/office/powerpoint/2010/main" val="116061405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Afbeelding 10">
            <a:extLst>
              <a:ext uri="{FF2B5EF4-FFF2-40B4-BE49-F238E27FC236}">
                <a16:creationId xmlns:a16="http://schemas.microsoft.com/office/drawing/2014/main" id="{B911E110-283E-CD46-9BAD-DDE5F76B5A3D}"/>
              </a:ext>
            </a:extLst>
          </p:cNvPr>
          <p:cNvPicPr>
            <a:picLocks noChangeAspect="1"/>
          </p:cNvPicPr>
          <p:nvPr/>
        </p:nvPicPr>
        <p:blipFill>
          <a:blip r:embed="rId8"/>
          <a:stretch>
            <a:fillRect/>
          </a:stretch>
        </p:blipFill>
        <p:spPr>
          <a:xfrm>
            <a:off x="1014141" y="3594305"/>
            <a:ext cx="3556000" cy="2324100"/>
          </a:xfrm>
          <a:prstGeom prst="rect">
            <a:avLst/>
          </a:prstGeom>
        </p:spPr>
      </p:pic>
    </p:spTree>
    <p:extLst>
      <p:ext uri="{BB962C8B-B14F-4D97-AF65-F5344CB8AC3E}">
        <p14:creationId xmlns:p14="http://schemas.microsoft.com/office/powerpoint/2010/main" val="2200464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A7922A3-3616-AB4A-ABD4-F2BE372FA55C}"/>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a:solidFill>
                  <a:schemeClr val="bg1"/>
                </a:solidFill>
                <a:latin typeface="+mj-lt"/>
                <a:ea typeface="+mj-ea"/>
                <a:cs typeface="+mj-cs"/>
              </a:rPr>
              <a:t>Voorstelling vakinhoud </a:t>
            </a:r>
          </a:p>
        </p:txBody>
      </p:sp>
      <p:cxnSp>
        <p:nvCxnSpPr>
          <p:cNvPr id="13" name="Straight Connector 1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Tijdelijke aanduiding voor inhoud 3">
            <a:extLst>
              <a:ext uri="{FF2B5EF4-FFF2-40B4-BE49-F238E27FC236}">
                <a16:creationId xmlns:a16="http://schemas.microsoft.com/office/drawing/2014/main" id="{D90B760C-37AB-694C-9375-A1906DD7E3D7}"/>
              </a:ext>
            </a:extLst>
          </p:cNvPr>
          <p:cNvGraphicFramePr>
            <a:graphicFrameLocks noGrp="1"/>
          </p:cNvGraphicFramePr>
          <p:nvPr>
            <p:ph idx="1"/>
            <p:extLst>
              <p:ext uri="{D42A27DB-BD31-4B8C-83A1-F6EECF244321}">
                <p14:modId xmlns:p14="http://schemas.microsoft.com/office/powerpoint/2010/main" val="143189364"/>
              </p:ext>
            </p:extLst>
          </p:nvPr>
        </p:nvGraphicFramePr>
        <p:xfrm>
          <a:off x="320040" y="2587119"/>
          <a:ext cx="11496822" cy="3380135"/>
        </p:xfrm>
        <a:graphic>
          <a:graphicData uri="http://schemas.openxmlformats.org/drawingml/2006/table">
            <a:tbl>
              <a:tblPr firstRow="1" bandRow="1">
                <a:tableStyleId>{775DCB02-9BB8-47FD-8907-85C794F793BA}</a:tableStyleId>
              </a:tblPr>
              <a:tblGrid>
                <a:gridCol w="7325690">
                  <a:extLst>
                    <a:ext uri="{9D8B030D-6E8A-4147-A177-3AD203B41FA5}">
                      <a16:colId xmlns:a16="http://schemas.microsoft.com/office/drawing/2014/main" val="3062252373"/>
                    </a:ext>
                  </a:extLst>
                </a:gridCol>
                <a:gridCol w="4171132">
                  <a:extLst>
                    <a:ext uri="{9D8B030D-6E8A-4147-A177-3AD203B41FA5}">
                      <a16:colId xmlns:a16="http://schemas.microsoft.com/office/drawing/2014/main" val="1864174009"/>
                    </a:ext>
                  </a:extLst>
                </a:gridCol>
              </a:tblGrid>
              <a:tr h="735697">
                <a:tc>
                  <a:txBody>
                    <a:bodyPr/>
                    <a:lstStyle/>
                    <a:p>
                      <a:r>
                        <a:rPr lang="nl-BE" sz="3300"/>
                        <a:t>vak</a:t>
                      </a:r>
                    </a:p>
                  </a:txBody>
                  <a:tcPr marL="167204" marR="167204" marT="83602" marB="83602"/>
                </a:tc>
                <a:tc>
                  <a:txBody>
                    <a:bodyPr/>
                    <a:lstStyle/>
                    <a:p>
                      <a:r>
                        <a:rPr lang="nl-BE" sz="3300"/>
                        <a:t>Aantal uren</a:t>
                      </a:r>
                    </a:p>
                  </a:txBody>
                  <a:tcPr marL="167204" marR="167204" marT="83602" marB="83602"/>
                </a:tc>
                <a:extLst>
                  <a:ext uri="{0D108BD9-81ED-4DB2-BD59-A6C34878D82A}">
                    <a16:rowId xmlns:a16="http://schemas.microsoft.com/office/drawing/2014/main" val="2726627887"/>
                  </a:ext>
                </a:extLst>
              </a:tr>
              <a:tr h="735697">
                <a:tc>
                  <a:txBody>
                    <a:bodyPr/>
                    <a:lstStyle/>
                    <a:p>
                      <a:r>
                        <a:rPr lang="nl-BE" sz="3300" dirty="0"/>
                        <a:t>Project mens en maatschappij</a:t>
                      </a:r>
                    </a:p>
                  </a:txBody>
                  <a:tcPr marL="167204" marR="167204" marT="83602" marB="83602"/>
                </a:tc>
                <a:tc>
                  <a:txBody>
                    <a:bodyPr/>
                    <a:lstStyle/>
                    <a:p>
                      <a:r>
                        <a:rPr lang="nl-BE" sz="3300" dirty="0"/>
                        <a:t>8 uur</a:t>
                      </a:r>
                    </a:p>
                  </a:txBody>
                  <a:tcPr marL="167204" marR="167204" marT="83602" marB="83602"/>
                </a:tc>
                <a:extLst>
                  <a:ext uri="{0D108BD9-81ED-4DB2-BD59-A6C34878D82A}">
                    <a16:rowId xmlns:a16="http://schemas.microsoft.com/office/drawing/2014/main" val="2721185744"/>
                  </a:ext>
                </a:extLst>
              </a:tr>
              <a:tr h="735697">
                <a:tc>
                  <a:txBody>
                    <a:bodyPr/>
                    <a:lstStyle/>
                    <a:p>
                      <a:r>
                        <a:rPr lang="nl-BE" sz="3300" dirty="0"/>
                        <a:t>Project STE(A)M</a:t>
                      </a:r>
                    </a:p>
                  </a:txBody>
                  <a:tcPr marL="167204" marR="167204" marT="83602" marB="83602"/>
                </a:tc>
                <a:tc>
                  <a:txBody>
                    <a:bodyPr/>
                    <a:lstStyle/>
                    <a:p>
                      <a:r>
                        <a:rPr lang="nl-BE" sz="3300" dirty="0"/>
                        <a:t>8 uur</a:t>
                      </a:r>
                    </a:p>
                  </a:txBody>
                  <a:tcPr marL="167204" marR="167204" marT="83602" marB="83602"/>
                </a:tc>
                <a:extLst>
                  <a:ext uri="{0D108BD9-81ED-4DB2-BD59-A6C34878D82A}">
                    <a16:rowId xmlns:a16="http://schemas.microsoft.com/office/drawing/2014/main" val="1121486801"/>
                  </a:ext>
                </a:extLst>
              </a:tr>
              <a:tr h="735697">
                <a:tc>
                  <a:txBody>
                    <a:bodyPr/>
                    <a:lstStyle/>
                    <a:p>
                      <a:r>
                        <a:rPr lang="nl-BE" sz="3300" dirty="0"/>
                        <a:t>Inleefweken</a:t>
                      </a:r>
                    </a:p>
                  </a:txBody>
                  <a:tcPr marL="167204" marR="167204" marT="83602" marB="83602"/>
                </a:tc>
                <a:tc>
                  <a:txBody>
                    <a:bodyPr/>
                    <a:lstStyle/>
                    <a:p>
                      <a:r>
                        <a:rPr lang="nl-BE" sz="3300" dirty="0"/>
                        <a:t>1 week (16u BGV) na ieder deelproject</a:t>
                      </a:r>
                    </a:p>
                  </a:txBody>
                  <a:tcPr marL="167204" marR="167204" marT="83602" marB="83602"/>
                </a:tc>
                <a:extLst>
                  <a:ext uri="{0D108BD9-81ED-4DB2-BD59-A6C34878D82A}">
                    <a16:rowId xmlns:a16="http://schemas.microsoft.com/office/drawing/2014/main" val="1910043759"/>
                  </a:ext>
                </a:extLst>
              </a:tr>
            </a:tbl>
          </a:graphicData>
        </a:graphic>
      </p:graphicFrame>
    </p:spTree>
    <p:extLst>
      <p:ext uri="{BB962C8B-B14F-4D97-AF65-F5344CB8AC3E}">
        <p14:creationId xmlns:p14="http://schemas.microsoft.com/office/powerpoint/2010/main" val="1261625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39BCD708-29E1-5241-8708-8313F8A71EE1}"/>
              </a:ext>
            </a:extLst>
          </p:cNvPr>
          <p:cNvSpPr>
            <a:spLocks noGrp="1"/>
          </p:cNvSpPr>
          <p:nvPr>
            <p:ph type="ctrTitle"/>
          </p:nvPr>
        </p:nvSpPr>
        <p:spPr>
          <a:xfrm>
            <a:off x="1524000" y="1122362"/>
            <a:ext cx="9144000" cy="2840037"/>
          </a:xfrm>
        </p:spPr>
        <p:txBody>
          <a:bodyPr>
            <a:normAutofit/>
          </a:bodyPr>
          <a:lstStyle/>
          <a:p>
            <a:r>
              <a:rPr lang="nl-BE" sz="5800" dirty="0"/>
              <a:t>BGV en GASV hand in hand</a:t>
            </a:r>
          </a:p>
        </p:txBody>
      </p:sp>
      <p:sp>
        <p:nvSpPr>
          <p:cNvPr id="5" name="Ondertitel 4">
            <a:extLst>
              <a:ext uri="{FF2B5EF4-FFF2-40B4-BE49-F238E27FC236}">
                <a16:creationId xmlns:a16="http://schemas.microsoft.com/office/drawing/2014/main" id="{08D3127B-D96C-0248-BF62-5AEB13938E37}"/>
              </a:ext>
            </a:extLst>
          </p:cNvPr>
          <p:cNvSpPr>
            <a:spLocks noGrp="1"/>
          </p:cNvSpPr>
          <p:nvPr>
            <p:ph type="subTitle" idx="1"/>
          </p:nvPr>
        </p:nvSpPr>
        <p:spPr>
          <a:xfrm>
            <a:off x="1524000" y="4256436"/>
            <a:ext cx="9144000" cy="1600818"/>
          </a:xfrm>
        </p:spPr>
        <p:txBody>
          <a:bodyPr>
            <a:normAutofit/>
          </a:bodyPr>
          <a:lstStyle/>
          <a:p>
            <a:r>
              <a:rPr lang="nl-BE" dirty="0">
                <a:solidFill>
                  <a:schemeClr val="accent1">
                    <a:lumMod val="60000"/>
                    <a:lumOff val="40000"/>
                  </a:schemeClr>
                </a:solidFill>
              </a:rPr>
              <a:t>Samenwerking als kern: een tijdslijn in overleg</a:t>
            </a:r>
          </a:p>
        </p:txBody>
      </p:sp>
      <p:cxnSp>
        <p:nvCxnSpPr>
          <p:cNvPr id="14" name="Straight Connector 13">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35951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B0710FF4-C592-9F49-B119-A4BE4C600896}"/>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l-BE" sz="2800" dirty="0"/>
              <a:t>Activeren naar de praktijk</a:t>
            </a:r>
          </a:p>
        </p:txBody>
      </p:sp>
      <p:sp>
        <p:nvSpPr>
          <p:cNvPr id="8" name="Content Placeholder 7">
            <a:extLst>
              <a:ext uri="{FF2B5EF4-FFF2-40B4-BE49-F238E27FC236}">
                <a16:creationId xmlns:a16="http://schemas.microsoft.com/office/drawing/2014/main" id="{830F0471-C34D-4411-97C2-87D228CA2BAA}"/>
              </a:ext>
            </a:extLst>
          </p:cNvPr>
          <p:cNvSpPr>
            <a:spLocks noGrp="1"/>
          </p:cNvSpPr>
          <p:nvPr>
            <p:ph idx="1"/>
          </p:nvPr>
        </p:nvSpPr>
        <p:spPr>
          <a:xfrm>
            <a:off x="643468" y="2638043"/>
            <a:ext cx="3363974" cy="3415623"/>
          </a:xfrm>
        </p:spPr>
        <p:txBody>
          <a:bodyPr>
            <a:normAutofit fontScale="92500" lnSpcReduction="20000"/>
          </a:bodyPr>
          <a:lstStyle/>
          <a:p>
            <a:r>
              <a:rPr lang="en-US" sz="2000" dirty="0" err="1"/>
              <a:t>Nadruk</a:t>
            </a:r>
            <a:r>
              <a:rPr lang="en-US" sz="2000" dirty="0"/>
              <a:t> op het </a:t>
            </a:r>
            <a:r>
              <a:rPr lang="en-US" sz="2000" dirty="0" err="1"/>
              <a:t>functionele</a:t>
            </a:r>
            <a:r>
              <a:rPr lang="en-US" sz="2000" dirty="0"/>
              <a:t>: wat we </a:t>
            </a:r>
            <a:r>
              <a:rPr lang="en-US" sz="2000" dirty="0" err="1"/>
              <a:t>leren</a:t>
            </a:r>
            <a:r>
              <a:rPr lang="en-US" sz="2000" dirty="0"/>
              <a:t> </a:t>
            </a:r>
            <a:r>
              <a:rPr lang="en-US" sz="2000" dirty="0" err="1"/>
              <a:t>willen</a:t>
            </a:r>
            <a:r>
              <a:rPr lang="en-US" sz="2000" dirty="0"/>
              <a:t> we </a:t>
            </a:r>
            <a:r>
              <a:rPr lang="en-US" sz="2000" dirty="0" err="1"/>
              <a:t>kunnen</a:t>
            </a:r>
            <a:r>
              <a:rPr lang="en-US" sz="2000" dirty="0"/>
              <a:t> </a:t>
            </a:r>
            <a:r>
              <a:rPr lang="en-US" sz="2000" dirty="0" err="1"/>
              <a:t>toepassen</a:t>
            </a:r>
            <a:r>
              <a:rPr lang="en-US" sz="2000" dirty="0"/>
              <a:t> </a:t>
            </a:r>
          </a:p>
          <a:p>
            <a:r>
              <a:rPr lang="en-US" sz="2000" dirty="0" err="1"/>
              <a:t>Zonder</a:t>
            </a:r>
            <a:r>
              <a:rPr lang="en-US" sz="2000" dirty="0"/>
              <a:t> </a:t>
            </a:r>
            <a:r>
              <a:rPr lang="en-US" sz="2000" dirty="0" err="1"/>
              <a:t>kennis</a:t>
            </a:r>
            <a:r>
              <a:rPr lang="en-US" sz="2000" dirty="0"/>
              <a:t> </a:t>
            </a:r>
            <a:r>
              <a:rPr lang="en-US" sz="2000" dirty="0" err="1"/>
              <a:t>te</a:t>
            </a:r>
            <a:r>
              <a:rPr lang="en-US" sz="2000" dirty="0"/>
              <a:t> </a:t>
            </a:r>
            <a:r>
              <a:rPr lang="en-US" sz="2000" dirty="0" err="1"/>
              <a:t>vergeten</a:t>
            </a:r>
            <a:r>
              <a:rPr lang="en-US" sz="2000" dirty="0"/>
              <a:t> </a:t>
            </a:r>
            <a:r>
              <a:rPr lang="en-US" sz="2000" dirty="0" err="1"/>
              <a:t>leggen</a:t>
            </a:r>
            <a:r>
              <a:rPr lang="en-US" sz="2000" dirty="0"/>
              <a:t> we de </a:t>
            </a:r>
            <a:r>
              <a:rPr lang="en-US" sz="2000" dirty="0" err="1"/>
              <a:t>nadruk</a:t>
            </a:r>
            <a:r>
              <a:rPr lang="en-US" sz="2000" dirty="0"/>
              <a:t> op </a:t>
            </a:r>
            <a:r>
              <a:rPr lang="en-US" sz="2000" dirty="0" err="1"/>
              <a:t>vaardigheden</a:t>
            </a:r>
            <a:r>
              <a:rPr lang="en-US" sz="2000" dirty="0"/>
              <a:t> </a:t>
            </a:r>
            <a:r>
              <a:rPr lang="en-US" sz="2000" dirty="0" err="1"/>
              <a:t>binnen</a:t>
            </a:r>
            <a:r>
              <a:rPr lang="en-US" sz="2000" dirty="0"/>
              <a:t> de BGV lessen: </a:t>
            </a:r>
            <a:r>
              <a:rPr lang="en-US" sz="2000" dirty="0" err="1"/>
              <a:t>aan</a:t>
            </a:r>
            <a:r>
              <a:rPr lang="en-US" sz="2000" dirty="0"/>
              <a:t> de slag met de </a:t>
            </a:r>
            <a:r>
              <a:rPr lang="en-US" sz="2000" dirty="0" err="1"/>
              <a:t>handen</a:t>
            </a:r>
            <a:endParaRPr lang="en-US" sz="2000" dirty="0"/>
          </a:p>
          <a:p>
            <a:r>
              <a:rPr lang="en-US" sz="2000" dirty="0" err="1"/>
              <a:t>Leerlingen</a:t>
            </a:r>
            <a:r>
              <a:rPr lang="en-US" sz="2000" dirty="0"/>
              <a:t> </a:t>
            </a:r>
            <a:r>
              <a:rPr lang="en-US" sz="2000" dirty="0" err="1"/>
              <a:t>blijven</a:t>
            </a:r>
            <a:r>
              <a:rPr lang="en-US" sz="2000" dirty="0"/>
              <a:t> </a:t>
            </a:r>
            <a:r>
              <a:rPr lang="en-US" sz="2000" dirty="0" err="1"/>
              <a:t>activeren</a:t>
            </a:r>
            <a:r>
              <a:rPr lang="en-US" sz="2000" dirty="0"/>
              <a:t> om </a:t>
            </a:r>
            <a:r>
              <a:rPr lang="en-US" sz="2000" dirty="0" err="1"/>
              <a:t>actief</a:t>
            </a:r>
            <a:r>
              <a:rPr lang="en-US" sz="2000" dirty="0"/>
              <a:t> </a:t>
            </a:r>
            <a:r>
              <a:rPr lang="en-US" sz="2000" dirty="0" err="1"/>
              <a:t>te</a:t>
            </a:r>
            <a:r>
              <a:rPr lang="en-US" sz="2000" dirty="0"/>
              <a:t> </a:t>
            </a:r>
            <a:r>
              <a:rPr lang="en-US" sz="2000" dirty="0" err="1"/>
              <a:t>participeren</a:t>
            </a:r>
            <a:r>
              <a:rPr lang="en-US" sz="2000" dirty="0"/>
              <a:t> </a:t>
            </a:r>
            <a:r>
              <a:rPr lang="en-US" sz="2000" dirty="0" err="1"/>
              <a:t>aan</a:t>
            </a:r>
            <a:r>
              <a:rPr lang="en-US" sz="2000" dirty="0"/>
              <a:t> de </a:t>
            </a:r>
            <a:r>
              <a:rPr lang="en-US" sz="2000" dirty="0" err="1"/>
              <a:t>maatschappij</a:t>
            </a:r>
            <a:endParaRPr lang="en-US" sz="2000" dirty="0"/>
          </a:p>
          <a:p>
            <a:r>
              <a:rPr lang="en-US" sz="2000" dirty="0"/>
              <a:t>Met </a:t>
            </a:r>
            <a:r>
              <a:rPr lang="en-US" sz="2000" dirty="0" err="1"/>
              <a:t>oog</a:t>
            </a:r>
            <a:r>
              <a:rPr lang="en-US" sz="2000" dirty="0"/>
              <a:t> </a:t>
            </a:r>
            <a:r>
              <a:rPr lang="en-US" sz="2000" dirty="0" err="1"/>
              <a:t>voor</a:t>
            </a:r>
            <a:r>
              <a:rPr lang="en-US" sz="2000" dirty="0"/>
              <a:t> de kunst van de </a:t>
            </a:r>
            <a:r>
              <a:rPr lang="en-US" sz="2000" dirty="0" err="1"/>
              <a:t>stielen</a:t>
            </a:r>
            <a:r>
              <a:rPr lang="en-US" sz="2000" dirty="0"/>
              <a:t> </a:t>
            </a:r>
          </a:p>
        </p:txBody>
      </p:sp>
      <p:pic>
        <p:nvPicPr>
          <p:cNvPr id="4" name="Onlinemedia 3" descr="Garfield Quickie Collection 4">
            <a:hlinkClick r:id="" action="ppaction://media"/>
            <a:extLst>
              <a:ext uri="{FF2B5EF4-FFF2-40B4-BE49-F238E27FC236}">
                <a16:creationId xmlns:a16="http://schemas.microsoft.com/office/drawing/2014/main" id="{55F8E17A-9C33-DD44-AF16-52F79AEE6493}"/>
              </a:ext>
            </a:extLst>
          </p:cNvPr>
          <p:cNvPicPr>
            <a:picLocks noRot="1" noChangeAspect="1"/>
          </p:cNvPicPr>
          <p:nvPr>
            <a:videoFile r:link="rId1"/>
          </p:nvPr>
        </p:nvPicPr>
        <p:blipFill>
          <a:blip r:embed="rId3"/>
          <a:stretch>
            <a:fillRect/>
          </a:stretch>
        </p:blipFill>
        <p:spPr>
          <a:xfrm>
            <a:off x="5297763" y="1004528"/>
            <a:ext cx="6250769" cy="4688076"/>
          </a:xfrm>
          <a:prstGeom prst="rect">
            <a:avLst/>
          </a:prstGeom>
        </p:spPr>
      </p:pic>
      <p:pic>
        <p:nvPicPr>
          <p:cNvPr id="5" name="Afbeelding 4">
            <a:extLst>
              <a:ext uri="{FF2B5EF4-FFF2-40B4-BE49-F238E27FC236}">
                <a16:creationId xmlns:a16="http://schemas.microsoft.com/office/drawing/2014/main" id="{F36A6620-3A16-134F-B14E-4C7C884677F0}"/>
              </a:ext>
            </a:extLst>
          </p:cNvPr>
          <p:cNvPicPr>
            <a:picLocks noChangeAspect="1"/>
          </p:cNvPicPr>
          <p:nvPr/>
        </p:nvPicPr>
        <p:blipFill>
          <a:blip r:embed="rId4"/>
          <a:stretch>
            <a:fillRect/>
          </a:stretch>
        </p:blipFill>
        <p:spPr>
          <a:xfrm>
            <a:off x="4007442" y="5161934"/>
            <a:ext cx="1286425" cy="1710813"/>
          </a:xfrm>
          <a:prstGeom prst="rect">
            <a:avLst/>
          </a:prstGeom>
        </p:spPr>
      </p:pic>
    </p:spTree>
    <p:extLst>
      <p:ext uri="{BB962C8B-B14F-4D97-AF65-F5344CB8AC3E}">
        <p14:creationId xmlns:p14="http://schemas.microsoft.com/office/powerpoint/2010/main" val="2299279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D8604DB4-AD6E-0549-9BDE-1888C5D1CF38}"/>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l-BE" sz="2800"/>
              <a:t>Zelfredzaamheid </a:t>
            </a:r>
          </a:p>
        </p:txBody>
      </p:sp>
      <p:sp>
        <p:nvSpPr>
          <p:cNvPr id="3" name="Tijdelijke aanduiding voor inhoud 2">
            <a:extLst>
              <a:ext uri="{FF2B5EF4-FFF2-40B4-BE49-F238E27FC236}">
                <a16:creationId xmlns:a16="http://schemas.microsoft.com/office/drawing/2014/main" id="{4B8693F4-D80B-284C-9FCB-D4CAE30DC170}"/>
              </a:ext>
            </a:extLst>
          </p:cNvPr>
          <p:cNvSpPr>
            <a:spLocks noGrp="1"/>
          </p:cNvSpPr>
          <p:nvPr>
            <p:ph idx="1"/>
          </p:nvPr>
        </p:nvSpPr>
        <p:spPr>
          <a:xfrm>
            <a:off x="643468" y="2638043"/>
            <a:ext cx="3363974" cy="3415623"/>
          </a:xfrm>
        </p:spPr>
        <p:txBody>
          <a:bodyPr>
            <a:normAutofit/>
          </a:bodyPr>
          <a:lstStyle/>
          <a:p>
            <a:endParaRPr lang="nl-BE" sz="2000" dirty="0"/>
          </a:p>
          <a:p>
            <a:r>
              <a:rPr lang="nl-BE" sz="2000" dirty="0"/>
              <a:t>Leerlingen moeten voor zichzelf kunnen instaan. De weg naar zelfstandigheid start in het observatiejaar </a:t>
            </a:r>
          </a:p>
        </p:txBody>
      </p:sp>
      <p:pic>
        <p:nvPicPr>
          <p:cNvPr id="4" name="Onlinemedia 3" descr="Garfield the lazy cat interaction - All Kids Toys Collector">
            <a:hlinkClick r:id="" action="ppaction://media"/>
            <a:extLst>
              <a:ext uri="{FF2B5EF4-FFF2-40B4-BE49-F238E27FC236}">
                <a16:creationId xmlns:a16="http://schemas.microsoft.com/office/drawing/2014/main" id="{AC6EB8C2-A59D-F144-A918-F99367A98009}"/>
              </a:ext>
            </a:extLst>
          </p:cNvPr>
          <p:cNvPicPr>
            <a:picLocks noRot="1" noChangeAspect="1"/>
          </p:cNvPicPr>
          <p:nvPr>
            <a:videoFile r:link="rId1"/>
          </p:nvPr>
        </p:nvPicPr>
        <p:blipFill>
          <a:blip r:embed="rId3"/>
          <a:stretch>
            <a:fillRect/>
          </a:stretch>
        </p:blipFill>
        <p:spPr>
          <a:xfrm>
            <a:off x="5297763" y="1590539"/>
            <a:ext cx="6250769" cy="3516055"/>
          </a:xfrm>
          <a:prstGeom prst="rect">
            <a:avLst/>
          </a:prstGeom>
        </p:spPr>
      </p:pic>
      <p:pic>
        <p:nvPicPr>
          <p:cNvPr id="6" name="Afbeelding 5">
            <a:extLst>
              <a:ext uri="{FF2B5EF4-FFF2-40B4-BE49-F238E27FC236}">
                <a16:creationId xmlns:a16="http://schemas.microsoft.com/office/drawing/2014/main" id="{B21A38AE-C713-9841-AD1D-0608EB4C7102}"/>
              </a:ext>
            </a:extLst>
          </p:cNvPr>
          <p:cNvPicPr>
            <a:picLocks noChangeAspect="1"/>
          </p:cNvPicPr>
          <p:nvPr/>
        </p:nvPicPr>
        <p:blipFill>
          <a:blip r:embed="rId4"/>
          <a:stretch>
            <a:fillRect/>
          </a:stretch>
        </p:blipFill>
        <p:spPr>
          <a:xfrm>
            <a:off x="1023705" y="4697137"/>
            <a:ext cx="2603500" cy="1625600"/>
          </a:xfrm>
          <a:prstGeom prst="rect">
            <a:avLst/>
          </a:prstGeom>
        </p:spPr>
      </p:pic>
    </p:spTree>
    <p:extLst>
      <p:ext uri="{BB962C8B-B14F-4D97-AF65-F5344CB8AC3E}">
        <p14:creationId xmlns:p14="http://schemas.microsoft.com/office/powerpoint/2010/main" val="12792932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DF363B81-8AC1-8B4E-BF40-322A5F147154}"/>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l-BE" sz="2800"/>
              <a:t>Sociale vaardigheden</a:t>
            </a:r>
          </a:p>
        </p:txBody>
      </p:sp>
      <p:sp>
        <p:nvSpPr>
          <p:cNvPr id="14" name="Content Placeholder 7">
            <a:extLst>
              <a:ext uri="{FF2B5EF4-FFF2-40B4-BE49-F238E27FC236}">
                <a16:creationId xmlns:a16="http://schemas.microsoft.com/office/drawing/2014/main" id="{BC55FD5B-3144-4E8C-AC87-999BFE0ED146}"/>
              </a:ext>
            </a:extLst>
          </p:cNvPr>
          <p:cNvSpPr>
            <a:spLocks noGrp="1"/>
          </p:cNvSpPr>
          <p:nvPr>
            <p:ph idx="1"/>
          </p:nvPr>
        </p:nvSpPr>
        <p:spPr>
          <a:xfrm>
            <a:off x="643468" y="2638043"/>
            <a:ext cx="3363974" cy="3415623"/>
          </a:xfrm>
        </p:spPr>
        <p:txBody>
          <a:bodyPr>
            <a:normAutofit/>
          </a:bodyPr>
          <a:lstStyle/>
          <a:p>
            <a:pPr>
              <a:buFontTx/>
              <a:buChar char="-"/>
            </a:pPr>
            <a:r>
              <a:rPr lang="en-US" sz="2000" dirty="0"/>
              <a:t>Het </a:t>
            </a:r>
            <a:r>
              <a:rPr lang="en-US" sz="2000" dirty="0" err="1"/>
              <a:t>observatiejaar</a:t>
            </a:r>
            <a:r>
              <a:rPr lang="en-US" sz="2000" dirty="0"/>
              <a:t> is de </a:t>
            </a:r>
            <a:r>
              <a:rPr lang="en-US" sz="2000" dirty="0" err="1"/>
              <a:t>blauwdruk</a:t>
            </a:r>
            <a:r>
              <a:rPr lang="en-US" sz="2000" dirty="0"/>
              <a:t> van </a:t>
            </a:r>
            <a:r>
              <a:rPr lang="en-US" sz="2000" dirty="0" err="1"/>
              <a:t>gedrag</a:t>
            </a:r>
            <a:r>
              <a:rPr lang="en-US" sz="2000" dirty="0"/>
              <a:t> </a:t>
            </a:r>
            <a:r>
              <a:rPr lang="en-US" sz="2000" dirty="0" err="1"/>
              <a:t>binnen</a:t>
            </a:r>
            <a:r>
              <a:rPr lang="en-US" sz="2000" dirty="0"/>
              <a:t> de school: attitudes </a:t>
            </a:r>
            <a:r>
              <a:rPr lang="en-US" sz="2000" dirty="0" err="1"/>
              <a:t>worden</a:t>
            </a:r>
            <a:r>
              <a:rPr lang="en-US" sz="2000" dirty="0"/>
              <a:t> </a:t>
            </a:r>
            <a:r>
              <a:rPr lang="en-US" sz="2000" dirty="0" err="1"/>
              <a:t>aangeleerd</a:t>
            </a:r>
            <a:endParaRPr lang="en-US" sz="2000" dirty="0"/>
          </a:p>
          <a:p>
            <a:pPr>
              <a:buFontTx/>
              <a:buChar char="-"/>
            </a:pPr>
            <a:r>
              <a:rPr lang="en-US" sz="2000" dirty="0" err="1"/>
              <a:t>Sociale</a:t>
            </a:r>
            <a:r>
              <a:rPr lang="en-US" sz="2000" dirty="0"/>
              <a:t> </a:t>
            </a:r>
            <a:r>
              <a:rPr lang="en-US" sz="2000" dirty="0" err="1"/>
              <a:t>vaardigheden</a:t>
            </a:r>
            <a:r>
              <a:rPr lang="en-US" sz="2000" dirty="0"/>
              <a:t>: </a:t>
            </a:r>
            <a:r>
              <a:rPr lang="en-US" sz="2000" dirty="0" err="1"/>
              <a:t>vrienden</a:t>
            </a:r>
            <a:r>
              <a:rPr lang="en-US" sz="2000" dirty="0"/>
              <a:t> </a:t>
            </a:r>
            <a:r>
              <a:rPr lang="en-US" sz="2000" dirty="0" err="1"/>
              <a:t>maken</a:t>
            </a:r>
            <a:r>
              <a:rPr lang="en-US" sz="2000" dirty="0"/>
              <a:t>, </a:t>
            </a:r>
            <a:r>
              <a:rPr lang="en-US" sz="2000" dirty="0" err="1"/>
              <a:t>gepast</a:t>
            </a:r>
            <a:r>
              <a:rPr lang="en-US" sz="2000" dirty="0"/>
              <a:t> </a:t>
            </a:r>
            <a:r>
              <a:rPr lang="en-US" sz="2000" dirty="0" err="1"/>
              <a:t>gedrag</a:t>
            </a:r>
            <a:r>
              <a:rPr lang="en-US" sz="2000" dirty="0"/>
              <a:t> ten </a:t>
            </a:r>
            <a:r>
              <a:rPr lang="en-US" sz="2000" dirty="0" err="1"/>
              <a:t>opzichte</a:t>
            </a:r>
            <a:r>
              <a:rPr lang="en-US" sz="2000" dirty="0"/>
              <a:t> van </a:t>
            </a:r>
            <a:r>
              <a:rPr lang="en-US" sz="2000" dirty="0" err="1"/>
              <a:t>leerkrachten</a:t>
            </a:r>
            <a:r>
              <a:rPr lang="en-US" sz="2000" dirty="0"/>
              <a:t> </a:t>
            </a:r>
            <a:r>
              <a:rPr lang="en-US" sz="2000" dirty="0" err="1"/>
              <a:t>en</a:t>
            </a:r>
            <a:r>
              <a:rPr lang="en-US" sz="2000" dirty="0"/>
              <a:t> </a:t>
            </a:r>
            <a:r>
              <a:rPr lang="en-US" sz="2000" dirty="0" err="1"/>
              <a:t>leerlingen</a:t>
            </a:r>
            <a:r>
              <a:rPr lang="en-US" sz="2000" dirty="0"/>
              <a:t> </a:t>
            </a:r>
            <a:r>
              <a:rPr lang="en-US" sz="2000" dirty="0" err="1"/>
              <a:t>voorop</a:t>
            </a:r>
            <a:endParaRPr lang="en-US" sz="2000" dirty="0"/>
          </a:p>
        </p:txBody>
      </p:sp>
      <p:pic>
        <p:nvPicPr>
          <p:cNvPr id="4" name="Onlinemedia 3" descr="Garfield And Friends - Nighty Nightmare">
            <a:hlinkClick r:id="" action="ppaction://media"/>
            <a:extLst>
              <a:ext uri="{FF2B5EF4-FFF2-40B4-BE49-F238E27FC236}">
                <a16:creationId xmlns:a16="http://schemas.microsoft.com/office/drawing/2014/main" id="{CCA7125F-B4AA-9842-AA83-03978829114A}"/>
              </a:ext>
            </a:extLst>
          </p:cNvPr>
          <p:cNvPicPr>
            <a:picLocks noRot="1" noChangeAspect="1"/>
          </p:cNvPicPr>
          <p:nvPr>
            <a:videoFile r:link="rId1"/>
          </p:nvPr>
        </p:nvPicPr>
        <p:blipFill>
          <a:blip r:embed="rId3"/>
          <a:stretch>
            <a:fillRect/>
          </a:stretch>
        </p:blipFill>
        <p:spPr>
          <a:xfrm>
            <a:off x="5297763" y="1004528"/>
            <a:ext cx="6250769" cy="4688076"/>
          </a:xfrm>
          <a:prstGeom prst="rect">
            <a:avLst/>
          </a:prstGeom>
        </p:spPr>
      </p:pic>
      <p:pic>
        <p:nvPicPr>
          <p:cNvPr id="5" name="Afbeelding 4">
            <a:extLst>
              <a:ext uri="{FF2B5EF4-FFF2-40B4-BE49-F238E27FC236}">
                <a16:creationId xmlns:a16="http://schemas.microsoft.com/office/drawing/2014/main" id="{B3805930-09A3-6142-8F5A-DFE7AD4E47CD}"/>
              </a:ext>
            </a:extLst>
          </p:cNvPr>
          <p:cNvPicPr>
            <a:picLocks noChangeAspect="1"/>
          </p:cNvPicPr>
          <p:nvPr/>
        </p:nvPicPr>
        <p:blipFill>
          <a:blip r:embed="rId4"/>
          <a:stretch>
            <a:fillRect/>
          </a:stretch>
        </p:blipFill>
        <p:spPr>
          <a:xfrm>
            <a:off x="2537630" y="4965700"/>
            <a:ext cx="1625600" cy="1892300"/>
          </a:xfrm>
          <a:prstGeom prst="rect">
            <a:avLst/>
          </a:prstGeom>
        </p:spPr>
      </p:pic>
    </p:spTree>
    <p:extLst>
      <p:ext uri="{BB962C8B-B14F-4D97-AF65-F5344CB8AC3E}">
        <p14:creationId xmlns:p14="http://schemas.microsoft.com/office/powerpoint/2010/main" val="10788977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39BCD708-29E1-5241-8708-8313F8A71EE1}"/>
              </a:ext>
            </a:extLst>
          </p:cNvPr>
          <p:cNvSpPr>
            <a:spLocks noGrp="1"/>
          </p:cNvSpPr>
          <p:nvPr>
            <p:ph type="ctrTitle"/>
          </p:nvPr>
        </p:nvSpPr>
        <p:spPr>
          <a:xfrm>
            <a:off x="1524000" y="1122362"/>
            <a:ext cx="9144000" cy="2840037"/>
          </a:xfrm>
        </p:spPr>
        <p:txBody>
          <a:bodyPr>
            <a:normAutofit/>
          </a:bodyPr>
          <a:lstStyle/>
          <a:p>
            <a:r>
              <a:rPr lang="nl-BE" sz="5800"/>
              <a:t>GASV</a:t>
            </a:r>
          </a:p>
        </p:txBody>
      </p:sp>
      <p:sp>
        <p:nvSpPr>
          <p:cNvPr id="5" name="Ondertitel 4">
            <a:extLst>
              <a:ext uri="{FF2B5EF4-FFF2-40B4-BE49-F238E27FC236}">
                <a16:creationId xmlns:a16="http://schemas.microsoft.com/office/drawing/2014/main" id="{08D3127B-D96C-0248-BF62-5AEB13938E37}"/>
              </a:ext>
            </a:extLst>
          </p:cNvPr>
          <p:cNvSpPr>
            <a:spLocks noGrp="1"/>
          </p:cNvSpPr>
          <p:nvPr>
            <p:ph type="subTitle" idx="1"/>
          </p:nvPr>
        </p:nvSpPr>
        <p:spPr>
          <a:xfrm>
            <a:off x="1524000" y="4256436"/>
            <a:ext cx="9144000" cy="1600818"/>
          </a:xfrm>
        </p:spPr>
        <p:txBody>
          <a:bodyPr>
            <a:normAutofit/>
          </a:bodyPr>
          <a:lstStyle/>
          <a:p>
            <a:r>
              <a:rPr lang="nl-BE" dirty="0">
                <a:solidFill>
                  <a:schemeClr val="accent1">
                    <a:lumMod val="60000"/>
                    <a:lumOff val="40000"/>
                  </a:schemeClr>
                </a:solidFill>
              </a:rPr>
              <a:t>Functionele vaardigheden en ondersteuning BGV</a:t>
            </a:r>
          </a:p>
        </p:txBody>
      </p:sp>
      <p:cxnSp>
        <p:nvCxnSpPr>
          <p:cNvPr id="14" name="Straight Connector 13">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pic>
        <p:nvPicPr>
          <p:cNvPr id="6" name="Afbeelding 5">
            <a:extLst>
              <a:ext uri="{FF2B5EF4-FFF2-40B4-BE49-F238E27FC236}">
                <a16:creationId xmlns:a16="http://schemas.microsoft.com/office/drawing/2014/main" id="{47019185-D2C4-AF40-8D35-773BCA7DD9B0}"/>
              </a:ext>
            </a:extLst>
          </p:cNvPr>
          <p:cNvPicPr>
            <a:picLocks noChangeAspect="1"/>
          </p:cNvPicPr>
          <p:nvPr/>
        </p:nvPicPr>
        <p:blipFill>
          <a:blip r:embed="rId2"/>
          <a:stretch>
            <a:fillRect/>
          </a:stretch>
        </p:blipFill>
        <p:spPr>
          <a:xfrm>
            <a:off x="3208065" y="4763028"/>
            <a:ext cx="6032500" cy="1790700"/>
          </a:xfrm>
          <a:prstGeom prst="rect">
            <a:avLst/>
          </a:prstGeom>
        </p:spPr>
      </p:pic>
    </p:spTree>
    <p:extLst>
      <p:ext uri="{BB962C8B-B14F-4D97-AF65-F5344CB8AC3E}">
        <p14:creationId xmlns:p14="http://schemas.microsoft.com/office/powerpoint/2010/main" val="400790104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A7922A3-3616-AB4A-ABD4-F2BE372FA55C}"/>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dirty="0" err="1">
                <a:solidFill>
                  <a:schemeClr val="bg1"/>
                </a:solidFill>
                <a:latin typeface="+mj-lt"/>
                <a:ea typeface="+mj-ea"/>
                <a:cs typeface="+mj-cs"/>
              </a:rPr>
              <a:t>Voorstelling</a:t>
            </a:r>
            <a:r>
              <a:rPr lang="en-US" sz="5400" kern="1200" dirty="0">
                <a:solidFill>
                  <a:schemeClr val="bg1"/>
                </a:solidFill>
                <a:latin typeface="+mj-lt"/>
                <a:ea typeface="+mj-ea"/>
                <a:cs typeface="+mj-cs"/>
              </a:rPr>
              <a:t> </a:t>
            </a:r>
            <a:r>
              <a:rPr lang="en-US" sz="5400" kern="1200" dirty="0" err="1">
                <a:solidFill>
                  <a:schemeClr val="bg1"/>
                </a:solidFill>
                <a:latin typeface="+mj-lt"/>
                <a:ea typeface="+mj-ea"/>
                <a:cs typeface="+mj-cs"/>
              </a:rPr>
              <a:t>vakinhoud</a:t>
            </a:r>
            <a:r>
              <a:rPr lang="en-US" sz="5400" kern="1200" dirty="0">
                <a:solidFill>
                  <a:schemeClr val="bg1"/>
                </a:solidFill>
                <a:latin typeface="+mj-lt"/>
                <a:ea typeface="+mj-ea"/>
                <a:cs typeface="+mj-cs"/>
              </a:rPr>
              <a:t> </a:t>
            </a:r>
          </a:p>
        </p:txBody>
      </p:sp>
      <p:cxnSp>
        <p:nvCxnSpPr>
          <p:cNvPr id="13" name="Straight Connector 1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Tijdelijke aanduiding voor inhoud 3">
            <a:extLst>
              <a:ext uri="{FF2B5EF4-FFF2-40B4-BE49-F238E27FC236}">
                <a16:creationId xmlns:a16="http://schemas.microsoft.com/office/drawing/2014/main" id="{D90B760C-37AB-694C-9375-A1906DD7E3D7}"/>
              </a:ext>
            </a:extLst>
          </p:cNvPr>
          <p:cNvGraphicFramePr>
            <a:graphicFrameLocks noGrp="1"/>
          </p:cNvGraphicFramePr>
          <p:nvPr>
            <p:ph idx="1"/>
            <p:extLst>
              <p:ext uri="{D42A27DB-BD31-4B8C-83A1-F6EECF244321}">
                <p14:modId xmlns:p14="http://schemas.microsoft.com/office/powerpoint/2010/main" val="2402549765"/>
              </p:ext>
            </p:extLst>
          </p:nvPr>
        </p:nvGraphicFramePr>
        <p:xfrm>
          <a:off x="320040" y="2587119"/>
          <a:ext cx="11496822" cy="3678485"/>
        </p:xfrm>
        <a:graphic>
          <a:graphicData uri="http://schemas.openxmlformats.org/drawingml/2006/table">
            <a:tbl>
              <a:tblPr firstRow="1" bandRow="1">
                <a:tableStyleId>{775DCB02-9BB8-47FD-8907-85C794F793BA}</a:tableStyleId>
              </a:tblPr>
              <a:tblGrid>
                <a:gridCol w="7325690">
                  <a:extLst>
                    <a:ext uri="{9D8B030D-6E8A-4147-A177-3AD203B41FA5}">
                      <a16:colId xmlns:a16="http://schemas.microsoft.com/office/drawing/2014/main" val="3062252373"/>
                    </a:ext>
                  </a:extLst>
                </a:gridCol>
                <a:gridCol w="4171132">
                  <a:extLst>
                    <a:ext uri="{9D8B030D-6E8A-4147-A177-3AD203B41FA5}">
                      <a16:colId xmlns:a16="http://schemas.microsoft.com/office/drawing/2014/main" val="1864174009"/>
                    </a:ext>
                  </a:extLst>
                </a:gridCol>
              </a:tblGrid>
              <a:tr h="735697">
                <a:tc>
                  <a:txBody>
                    <a:bodyPr/>
                    <a:lstStyle/>
                    <a:p>
                      <a:r>
                        <a:rPr lang="nl-BE" sz="3300"/>
                        <a:t>vak</a:t>
                      </a:r>
                    </a:p>
                  </a:txBody>
                  <a:tcPr marL="167204" marR="167204" marT="83602" marB="83602"/>
                </a:tc>
                <a:tc>
                  <a:txBody>
                    <a:bodyPr/>
                    <a:lstStyle/>
                    <a:p>
                      <a:r>
                        <a:rPr lang="nl-BE" sz="3300"/>
                        <a:t>Aantal uren</a:t>
                      </a:r>
                    </a:p>
                  </a:txBody>
                  <a:tcPr marL="167204" marR="167204" marT="83602" marB="83602"/>
                </a:tc>
                <a:extLst>
                  <a:ext uri="{0D108BD9-81ED-4DB2-BD59-A6C34878D82A}">
                    <a16:rowId xmlns:a16="http://schemas.microsoft.com/office/drawing/2014/main" val="2726627887"/>
                  </a:ext>
                </a:extLst>
              </a:tr>
              <a:tr h="735697">
                <a:tc>
                  <a:txBody>
                    <a:bodyPr/>
                    <a:lstStyle/>
                    <a:p>
                      <a:r>
                        <a:rPr lang="nl-BE" sz="3300" dirty="0"/>
                        <a:t>Lichamelijke opvoeding</a:t>
                      </a:r>
                    </a:p>
                  </a:txBody>
                  <a:tcPr marL="167204" marR="167204" marT="83602" marB="83602"/>
                </a:tc>
                <a:tc>
                  <a:txBody>
                    <a:bodyPr/>
                    <a:lstStyle/>
                    <a:p>
                      <a:r>
                        <a:rPr lang="nl-BE" sz="3300"/>
                        <a:t>3 uur </a:t>
                      </a:r>
                    </a:p>
                  </a:txBody>
                  <a:tcPr marL="167204" marR="167204" marT="83602" marB="83602"/>
                </a:tc>
                <a:extLst>
                  <a:ext uri="{0D108BD9-81ED-4DB2-BD59-A6C34878D82A}">
                    <a16:rowId xmlns:a16="http://schemas.microsoft.com/office/drawing/2014/main" val="2721185744"/>
                  </a:ext>
                </a:extLst>
              </a:tr>
              <a:tr h="735697">
                <a:tc>
                  <a:txBody>
                    <a:bodyPr/>
                    <a:lstStyle/>
                    <a:p>
                      <a:r>
                        <a:rPr lang="nl-BE" sz="3300" dirty="0"/>
                        <a:t>Functionele taal </a:t>
                      </a:r>
                    </a:p>
                  </a:txBody>
                  <a:tcPr marL="167204" marR="167204" marT="83602" marB="83602"/>
                </a:tc>
                <a:tc>
                  <a:txBody>
                    <a:bodyPr/>
                    <a:lstStyle/>
                    <a:p>
                      <a:r>
                        <a:rPr lang="nl-BE" sz="3300" dirty="0"/>
                        <a:t>1 uur</a:t>
                      </a:r>
                    </a:p>
                  </a:txBody>
                  <a:tcPr marL="167204" marR="167204" marT="83602" marB="83602"/>
                </a:tc>
                <a:extLst>
                  <a:ext uri="{0D108BD9-81ED-4DB2-BD59-A6C34878D82A}">
                    <a16:rowId xmlns:a16="http://schemas.microsoft.com/office/drawing/2014/main" val="1121486801"/>
                  </a:ext>
                </a:extLst>
              </a:tr>
              <a:tr h="735697">
                <a:tc>
                  <a:txBody>
                    <a:bodyPr/>
                    <a:lstStyle/>
                    <a:p>
                      <a:r>
                        <a:rPr lang="nl-BE" sz="3300"/>
                        <a:t>Functioneel rekenen </a:t>
                      </a:r>
                    </a:p>
                  </a:txBody>
                  <a:tcPr marL="167204" marR="167204" marT="83602" marB="83602"/>
                </a:tc>
                <a:tc>
                  <a:txBody>
                    <a:bodyPr/>
                    <a:lstStyle/>
                    <a:p>
                      <a:r>
                        <a:rPr lang="nl-BE" sz="3300" dirty="0"/>
                        <a:t>1 uur</a:t>
                      </a:r>
                    </a:p>
                  </a:txBody>
                  <a:tcPr marL="167204" marR="167204" marT="83602" marB="83602"/>
                </a:tc>
                <a:extLst>
                  <a:ext uri="{0D108BD9-81ED-4DB2-BD59-A6C34878D82A}">
                    <a16:rowId xmlns:a16="http://schemas.microsoft.com/office/drawing/2014/main" val="1711146731"/>
                  </a:ext>
                </a:extLst>
              </a:tr>
              <a:tr h="735697">
                <a:tc>
                  <a:txBody>
                    <a:bodyPr/>
                    <a:lstStyle/>
                    <a:p>
                      <a:r>
                        <a:rPr lang="nl-BE" sz="3300"/>
                        <a:t>GASV </a:t>
                      </a:r>
                    </a:p>
                  </a:txBody>
                  <a:tcPr marL="167204" marR="167204" marT="83602" marB="83602"/>
                </a:tc>
                <a:tc>
                  <a:txBody>
                    <a:bodyPr/>
                    <a:lstStyle/>
                    <a:p>
                      <a:r>
                        <a:rPr lang="nl-BE" sz="3300" dirty="0"/>
                        <a:t>9 uur </a:t>
                      </a:r>
                    </a:p>
                  </a:txBody>
                  <a:tcPr marL="167204" marR="167204" marT="83602" marB="83602"/>
                </a:tc>
                <a:extLst>
                  <a:ext uri="{0D108BD9-81ED-4DB2-BD59-A6C34878D82A}">
                    <a16:rowId xmlns:a16="http://schemas.microsoft.com/office/drawing/2014/main" val="2954873988"/>
                  </a:ext>
                </a:extLst>
              </a:tr>
            </a:tbl>
          </a:graphicData>
        </a:graphic>
      </p:graphicFrame>
    </p:spTree>
    <p:extLst>
      <p:ext uri="{BB962C8B-B14F-4D97-AF65-F5344CB8AC3E}">
        <p14:creationId xmlns:p14="http://schemas.microsoft.com/office/powerpoint/2010/main" val="1305489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573559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2000E8A-467A-A142-9626-ABE5D3A54D9F}"/>
              </a:ext>
            </a:extLst>
          </p:cNvPr>
          <p:cNvSpPr>
            <a:spLocks noGrp="1"/>
          </p:cNvSpPr>
          <p:nvPr>
            <p:ph type="title"/>
          </p:nvPr>
        </p:nvSpPr>
        <p:spPr>
          <a:xfrm>
            <a:off x="594360" y="640263"/>
            <a:ext cx="5239512" cy="1344975"/>
          </a:xfrm>
        </p:spPr>
        <p:txBody>
          <a:bodyPr>
            <a:normAutofit/>
          </a:bodyPr>
          <a:lstStyle/>
          <a:p>
            <a:r>
              <a:rPr lang="nl-BE" sz="4000">
                <a:solidFill>
                  <a:schemeClr val="bg1"/>
                </a:solidFill>
              </a:rPr>
              <a:t>Functionele taal en functioneel rekenen</a:t>
            </a:r>
          </a:p>
        </p:txBody>
      </p:sp>
      <p:cxnSp>
        <p:nvCxnSpPr>
          <p:cNvPr id="11" name="Straight Connector 1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7023" y="2050687"/>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526909B6-7AA6-D24B-B771-C591ADA57193}"/>
              </a:ext>
            </a:extLst>
          </p:cNvPr>
          <p:cNvSpPr>
            <a:spLocks noGrp="1"/>
          </p:cNvSpPr>
          <p:nvPr>
            <p:ph idx="1"/>
          </p:nvPr>
        </p:nvSpPr>
        <p:spPr>
          <a:xfrm>
            <a:off x="593610" y="2121763"/>
            <a:ext cx="5235490" cy="3773010"/>
          </a:xfrm>
        </p:spPr>
        <p:txBody>
          <a:bodyPr>
            <a:normAutofit/>
          </a:bodyPr>
          <a:lstStyle/>
          <a:p>
            <a:r>
              <a:rPr lang="nl-BE" sz="2000" dirty="0">
                <a:solidFill>
                  <a:schemeClr val="bg1"/>
                </a:solidFill>
              </a:rPr>
              <a:t>Onderhouden vaardigheden lagere school </a:t>
            </a:r>
          </a:p>
          <a:p>
            <a:r>
              <a:rPr lang="nl-BE" sz="2000" dirty="0">
                <a:solidFill>
                  <a:schemeClr val="bg1"/>
                </a:solidFill>
              </a:rPr>
              <a:t>Functioneel maken van kennis lagere school en aanleren nieuwe functionele vaardigheden</a:t>
            </a:r>
          </a:p>
          <a:p>
            <a:r>
              <a:rPr lang="nl-BE" sz="2000" dirty="0">
                <a:solidFill>
                  <a:schemeClr val="bg1"/>
                </a:solidFill>
              </a:rPr>
              <a:t>Leerlingen kunnen steeds het geleerde, functioneel gebruiken in </a:t>
            </a:r>
            <a:br>
              <a:rPr lang="nl-BE" sz="2000" dirty="0">
                <a:solidFill>
                  <a:schemeClr val="bg1"/>
                </a:solidFill>
              </a:rPr>
            </a:br>
            <a:r>
              <a:rPr lang="nl-BE" sz="2000" dirty="0">
                <a:solidFill>
                  <a:schemeClr val="bg1"/>
                </a:solidFill>
              </a:rPr>
              <a:t>de maatschappij</a:t>
            </a:r>
          </a:p>
          <a:p>
            <a:pPr marL="914400" lvl="2" indent="0">
              <a:buNone/>
            </a:pPr>
            <a:endParaRPr lang="nl-BE" dirty="0">
              <a:solidFill>
                <a:schemeClr val="bg1"/>
              </a:solidFill>
            </a:endParaRPr>
          </a:p>
        </p:txBody>
      </p:sp>
      <p:pic>
        <p:nvPicPr>
          <p:cNvPr id="4" name="Afbeelding 3">
            <a:extLst>
              <a:ext uri="{FF2B5EF4-FFF2-40B4-BE49-F238E27FC236}">
                <a16:creationId xmlns:a16="http://schemas.microsoft.com/office/drawing/2014/main" id="{6CDB0383-0AE1-FB47-8D77-728936A74572}"/>
              </a:ext>
            </a:extLst>
          </p:cNvPr>
          <p:cNvPicPr>
            <a:picLocks noChangeAspect="1"/>
          </p:cNvPicPr>
          <p:nvPr/>
        </p:nvPicPr>
        <p:blipFill>
          <a:blip r:embed="rId2"/>
          <a:stretch>
            <a:fillRect/>
          </a:stretch>
        </p:blipFill>
        <p:spPr>
          <a:xfrm>
            <a:off x="7363664" y="484632"/>
            <a:ext cx="3560672" cy="5733287"/>
          </a:xfrm>
          <a:prstGeom prst="rect">
            <a:avLst/>
          </a:prstGeom>
        </p:spPr>
      </p:pic>
    </p:spTree>
    <p:extLst>
      <p:ext uri="{BB962C8B-B14F-4D97-AF65-F5344CB8AC3E}">
        <p14:creationId xmlns:p14="http://schemas.microsoft.com/office/powerpoint/2010/main" val="1678288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4D62E4-7843-E746-B6D3-A2521F6EEF47}"/>
              </a:ext>
            </a:extLst>
          </p:cNvPr>
          <p:cNvSpPr>
            <a:spLocks noGrp="1"/>
          </p:cNvSpPr>
          <p:nvPr>
            <p:ph type="title"/>
          </p:nvPr>
        </p:nvSpPr>
        <p:spPr/>
        <p:txBody>
          <a:bodyPr/>
          <a:lstStyle/>
          <a:p>
            <a:pPr algn="ctr"/>
            <a:r>
              <a:rPr lang="nl-BE" u="sng" dirty="0">
                <a:solidFill>
                  <a:schemeClr val="bg1"/>
                </a:solidFill>
              </a:rPr>
              <a:t>GASV: projectwerking</a:t>
            </a:r>
          </a:p>
        </p:txBody>
      </p:sp>
      <p:sp>
        <p:nvSpPr>
          <p:cNvPr id="3" name="Tijdelijke aanduiding voor inhoud 2">
            <a:extLst>
              <a:ext uri="{FF2B5EF4-FFF2-40B4-BE49-F238E27FC236}">
                <a16:creationId xmlns:a16="http://schemas.microsoft.com/office/drawing/2014/main" id="{6DDAB8B1-289F-C64C-87B3-AF5303551928}"/>
              </a:ext>
            </a:extLst>
          </p:cNvPr>
          <p:cNvSpPr>
            <a:spLocks noGrp="1"/>
          </p:cNvSpPr>
          <p:nvPr>
            <p:ph idx="1"/>
          </p:nvPr>
        </p:nvSpPr>
        <p:spPr/>
        <p:txBody>
          <a:bodyPr>
            <a:normAutofit/>
          </a:bodyPr>
          <a:lstStyle/>
          <a:p>
            <a:pPr marL="0" indent="0">
              <a:buNone/>
            </a:pPr>
            <a:endParaRPr lang="nl-BE"/>
          </a:p>
          <a:p>
            <a:pPr marL="1828800" lvl="4" indent="0">
              <a:buNone/>
            </a:pPr>
            <a:endParaRPr lang="nl-BE" dirty="0"/>
          </a:p>
        </p:txBody>
      </p:sp>
      <p:graphicFrame>
        <p:nvGraphicFramePr>
          <p:cNvPr id="4" name="Tabel 3">
            <a:extLst>
              <a:ext uri="{FF2B5EF4-FFF2-40B4-BE49-F238E27FC236}">
                <a16:creationId xmlns:a16="http://schemas.microsoft.com/office/drawing/2014/main" id="{6E299A00-B7A7-EC45-B0E8-EF3683D0D611}"/>
              </a:ext>
            </a:extLst>
          </p:cNvPr>
          <p:cNvGraphicFramePr>
            <a:graphicFrameLocks noGrp="1"/>
          </p:cNvGraphicFramePr>
          <p:nvPr>
            <p:extLst>
              <p:ext uri="{D42A27DB-BD31-4B8C-83A1-F6EECF244321}">
                <p14:modId xmlns:p14="http://schemas.microsoft.com/office/powerpoint/2010/main" val="880216842"/>
              </p:ext>
            </p:extLst>
          </p:nvPr>
        </p:nvGraphicFramePr>
        <p:xfrm>
          <a:off x="0" y="1401097"/>
          <a:ext cx="12192000" cy="5777542"/>
        </p:xfrm>
        <a:graphic>
          <a:graphicData uri="http://schemas.openxmlformats.org/drawingml/2006/table">
            <a:tbl>
              <a:tblPr firstRow="1" bandRow="1">
                <a:tableStyleId>{775DCB02-9BB8-47FD-8907-85C794F793BA}</a:tableStyleId>
              </a:tblPr>
              <a:tblGrid>
                <a:gridCol w="4064000">
                  <a:extLst>
                    <a:ext uri="{9D8B030D-6E8A-4147-A177-3AD203B41FA5}">
                      <a16:colId xmlns:a16="http://schemas.microsoft.com/office/drawing/2014/main" val="733349257"/>
                    </a:ext>
                  </a:extLst>
                </a:gridCol>
                <a:gridCol w="7085153">
                  <a:extLst>
                    <a:ext uri="{9D8B030D-6E8A-4147-A177-3AD203B41FA5}">
                      <a16:colId xmlns:a16="http://schemas.microsoft.com/office/drawing/2014/main" val="1820573210"/>
                    </a:ext>
                  </a:extLst>
                </a:gridCol>
                <a:gridCol w="1042847">
                  <a:extLst>
                    <a:ext uri="{9D8B030D-6E8A-4147-A177-3AD203B41FA5}">
                      <a16:colId xmlns:a16="http://schemas.microsoft.com/office/drawing/2014/main" val="673758413"/>
                    </a:ext>
                  </a:extLst>
                </a:gridCol>
              </a:tblGrid>
              <a:tr h="366828">
                <a:tc>
                  <a:txBody>
                    <a:bodyPr/>
                    <a:lstStyle/>
                    <a:p>
                      <a:r>
                        <a:rPr lang="nl-BE"/>
                        <a:t>Project</a:t>
                      </a:r>
                      <a:endParaRPr lang="nl-BE" dirty="0"/>
                    </a:p>
                  </a:txBody>
                  <a:tcPr/>
                </a:tc>
                <a:tc>
                  <a:txBody>
                    <a:bodyPr/>
                    <a:lstStyle/>
                    <a:p>
                      <a:r>
                        <a:rPr lang="nl-BE" dirty="0"/>
                        <a:t>Omschrijving</a:t>
                      </a:r>
                    </a:p>
                  </a:txBody>
                  <a:tcPr/>
                </a:tc>
                <a:tc>
                  <a:txBody>
                    <a:bodyPr/>
                    <a:lstStyle/>
                    <a:p>
                      <a:r>
                        <a:rPr lang="nl-BE"/>
                        <a:t>vak</a:t>
                      </a:r>
                      <a:endParaRPr lang="nl-BE" dirty="0"/>
                    </a:p>
                  </a:txBody>
                  <a:tcPr/>
                </a:tc>
                <a:extLst>
                  <a:ext uri="{0D108BD9-81ED-4DB2-BD59-A6C34878D82A}">
                    <a16:rowId xmlns:a16="http://schemas.microsoft.com/office/drawing/2014/main" val="903268643"/>
                  </a:ext>
                </a:extLst>
              </a:tr>
              <a:tr h="1192191">
                <a:tc>
                  <a:txBody>
                    <a:bodyPr/>
                    <a:lstStyle/>
                    <a:p>
                      <a:r>
                        <a:rPr lang="nl-BE" dirty="0"/>
                        <a:t>Sociale vaardigheden </a:t>
                      </a:r>
                    </a:p>
                  </a:txBody>
                  <a:tcPr/>
                </a:tc>
                <a:tc>
                  <a:txBody>
                    <a:bodyPr/>
                    <a:lstStyle/>
                    <a:p>
                      <a:r>
                        <a:rPr lang="nl-BE" sz="1800" kern="1200" dirty="0">
                          <a:effectLst/>
                        </a:rPr>
                        <a:t>Omgaan met elkaar: gedragsregels begrijpen, hoe werkt ons gedrag, het oude leefsleutels als basis voor de nieuwe sociale vaardigheden, binnen de sociale vaardigheden gaan we mee in op de actualiteit en gebruiken we de actualiteit om de wereld en de mens beter te leren begrijpen</a:t>
                      </a:r>
                      <a:endParaRPr lang="nl-BE" dirty="0"/>
                    </a:p>
                  </a:txBody>
                  <a:tcPr/>
                </a:tc>
                <a:tc>
                  <a:txBody>
                    <a:bodyPr/>
                    <a:lstStyle/>
                    <a:p>
                      <a:r>
                        <a:rPr lang="nl-BE"/>
                        <a:t>2 uur </a:t>
                      </a:r>
                      <a:endParaRPr lang="nl-BE" dirty="0"/>
                    </a:p>
                  </a:txBody>
                  <a:tcPr/>
                </a:tc>
                <a:extLst>
                  <a:ext uri="{0D108BD9-81ED-4DB2-BD59-A6C34878D82A}">
                    <a16:rowId xmlns:a16="http://schemas.microsoft.com/office/drawing/2014/main" val="1514320391"/>
                  </a:ext>
                </a:extLst>
              </a:tr>
              <a:tr h="1467313">
                <a:tc>
                  <a:txBody>
                    <a:bodyPr/>
                    <a:lstStyle/>
                    <a:p>
                      <a:r>
                        <a:rPr lang="nl-BE" dirty="0"/>
                        <a:t>Zelfredzaamheid</a:t>
                      </a:r>
                    </a:p>
                  </a:txBody>
                  <a:tcPr/>
                </a:tc>
                <a:tc>
                  <a:txBody>
                    <a:bodyPr/>
                    <a:lstStyle/>
                    <a:p>
                      <a:r>
                        <a:rPr lang="nl-BE" sz="1800" kern="1200" dirty="0">
                          <a:effectLst/>
                        </a:rPr>
                        <a:t>Inzetten op hun maatschappelijke redzaamheid start bij depersoonlijke zelfredzaamheid: binnen dit vak willen we kinderen ondersteunen in functie van hun puberteit en groei naar hun zelfstandig leven</a:t>
                      </a:r>
                      <a:endParaRPr lang="nl-BE" dirty="0"/>
                    </a:p>
                  </a:txBody>
                  <a:tcPr/>
                </a:tc>
                <a:tc>
                  <a:txBody>
                    <a:bodyPr/>
                    <a:lstStyle/>
                    <a:p>
                      <a:r>
                        <a:rPr lang="nl-BE"/>
                        <a:t>1 uur </a:t>
                      </a:r>
                      <a:endParaRPr lang="nl-BE" dirty="0"/>
                    </a:p>
                  </a:txBody>
                  <a:tcPr/>
                </a:tc>
                <a:extLst>
                  <a:ext uri="{0D108BD9-81ED-4DB2-BD59-A6C34878D82A}">
                    <a16:rowId xmlns:a16="http://schemas.microsoft.com/office/drawing/2014/main" val="339306152"/>
                  </a:ext>
                </a:extLst>
              </a:tr>
              <a:tr h="917070">
                <a:tc>
                  <a:txBody>
                    <a:bodyPr/>
                    <a:lstStyle/>
                    <a:p>
                      <a:r>
                        <a:rPr lang="nl-BE" dirty="0"/>
                        <a:t>Inleiding digitale wereld </a:t>
                      </a:r>
                    </a:p>
                  </a:txBody>
                  <a:tcPr/>
                </a:tc>
                <a:tc>
                  <a:txBody>
                    <a:bodyPr/>
                    <a:lstStyle/>
                    <a:p>
                      <a:r>
                        <a:rPr lang="nl-BE" dirty="0"/>
                        <a:t>De digitale wereld kunnen we niet wegdenken: vaardigheden in de digtale toepassingen zijn noodzakelijk en willen we aanbieden in nauwe samenwerking met de andere projecten die worden aangeboden</a:t>
                      </a:r>
                    </a:p>
                  </a:txBody>
                  <a:tcPr/>
                </a:tc>
                <a:tc>
                  <a:txBody>
                    <a:bodyPr/>
                    <a:lstStyle/>
                    <a:p>
                      <a:r>
                        <a:rPr lang="nl-BE"/>
                        <a:t>1 uur </a:t>
                      </a:r>
                      <a:endParaRPr lang="nl-BE" dirty="0"/>
                    </a:p>
                  </a:txBody>
                  <a:tcPr/>
                </a:tc>
                <a:extLst>
                  <a:ext uri="{0D108BD9-81ED-4DB2-BD59-A6C34878D82A}">
                    <a16:rowId xmlns:a16="http://schemas.microsoft.com/office/drawing/2014/main" val="736481767"/>
                  </a:ext>
                </a:extLst>
              </a:tr>
              <a:tr h="917070">
                <a:tc>
                  <a:txBody>
                    <a:bodyPr/>
                    <a:lstStyle/>
                    <a:p>
                      <a:r>
                        <a:rPr lang="nl-BE" dirty="0"/>
                        <a:t>Crea </a:t>
                      </a:r>
                    </a:p>
                  </a:txBody>
                  <a:tcPr/>
                </a:tc>
                <a:tc>
                  <a:txBody>
                    <a:bodyPr/>
                    <a:lstStyle/>
                    <a:p>
                      <a:r>
                        <a:rPr lang="nl-BE" dirty="0"/>
                        <a:t>Fijne motoriek stimuleren, de creativiteit ondersteunen en vrijetijdsvaardigheden ontwikkelen: oog ontwikkelen voor details: de basis voor oog voor de stiel</a:t>
                      </a:r>
                    </a:p>
                  </a:txBody>
                  <a:tcPr/>
                </a:tc>
                <a:tc>
                  <a:txBody>
                    <a:bodyPr/>
                    <a:lstStyle/>
                    <a:p>
                      <a:r>
                        <a:rPr lang="nl-BE" dirty="0"/>
                        <a:t>2 uur</a:t>
                      </a:r>
                    </a:p>
                  </a:txBody>
                  <a:tcPr/>
                </a:tc>
                <a:extLst>
                  <a:ext uri="{0D108BD9-81ED-4DB2-BD59-A6C34878D82A}">
                    <a16:rowId xmlns:a16="http://schemas.microsoft.com/office/drawing/2014/main" val="4190370502"/>
                  </a:ext>
                </a:extLst>
              </a:tr>
              <a:tr h="917070">
                <a:tc>
                  <a:txBody>
                    <a:bodyPr/>
                    <a:lstStyle/>
                    <a:p>
                      <a:r>
                        <a:rPr lang="nl-BE" dirty="0"/>
                        <a:t>Praktijk</a:t>
                      </a:r>
                    </a:p>
                  </a:txBody>
                  <a:tcPr/>
                </a:tc>
                <a:tc>
                  <a:txBody>
                    <a:bodyPr/>
                    <a:lstStyle/>
                    <a:p>
                      <a:r>
                        <a:rPr lang="nl-BE" dirty="0"/>
                        <a:t>Nauwe samenwerking met BGV: samen de projecten van BGV ondersteunen en de transfer helpen maken van kennis in GASV  naar vaardigheden in BGV: achtergrond rond het projec etc. </a:t>
                      </a:r>
                    </a:p>
                  </a:txBody>
                  <a:tcPr/>
                </a:tc>
                <a:tc>
                  <a:txBody>
                    <a:bodyPr/>
                    <a:lstStyle/>
                    <a:p>
                      <a:r>
                        <a:rPr lang="nl-BE" dirty="0"/>
                        <a:t>1 uur</a:t>
                      </a:r>
                    </a:p>
                  </a:txBody>
                  <a:tcPr/>
                </a:tc>
                <a:extLst>
                  <a:ext uri="{0D108BD9-81ED-4DB2-BD59-A6C34878D82A}">
                    <a16:rowId xmlns:a16="http://schemas.microsoft.com/office/drawing/2014/main" val="3046308253"/>
                  </a:ext>
                </a:extLst>
              </a:tr>
            </a:tbl>
          </a:graphicData>
        </a:graphic>
      </p:graphicFrame>
      <p:pic>
        <p:nvPicPr>
          <p:cNvPr id="32" name="Afbeelding 31">
            <a:extLst>
              <a:ext uri="{FF2B5EF4-FFF2-40B4-BE49-F238E27FC236}">
                <a16:creationId xmlns:a16="http://schemas.microsoft.com/office/drawing/2014/main" id="{8D7626AE-E5C0-194F-84F5-3E2411F677D8}"/>
              </a:ext>
            </a:extLst>
          </p:cNvPr>
          <p:cNvPicPr>
            <a:picLocks noChangeAspect="1"/>
          </p:cNvPicPr>
          <p:nvPr/>
        </p:nvPicPr>
        <p:blipFill>
          <a:blip r:embed="rId2"/>
          <a:stretch>
            <a:fillRect/>
          </a:stretch>
        </p:blipFill>
        <p:spPr>
          <a:xfrm>
            <a:off x="2233073" y="3138211"/>
            <a:ext cx="1675250" cy="1046010"/>
          </a:xfrm>
          <a:prstGeom prst="rect">
            <a:avLst/>
          </a:prstGeom>
        </p:spPr>
      </p:pic>
      <p:pic>
        <p:nvPicPr>
          <p:cNvPr id="38" name="Afbeelding 37">
            <a:extLst>
              <a:ext uri="{FF2B5EF4-FFF2-40B4-BE49-F238E27FC236}">
                <a16:creationId xmlns:a16="http://schemas.microsoft.com/office/drawing/2014/main" id="{71A6F908-87E1-B043-AC83-14047E481C3B}"/>
              </a:ext>
            </a:extLst>
          </p:cNvPr>
          <p:cNvPicPr>
            <a:picLocks noChangeAspect="1"/>
          </p:cNvPicPr>
          <p:nvPr/>
        </p:nvPicPr>
        <p:blipFill>
          <a:blip r:embed="rId3"/>
          <a:stretch>
            <a:fillRect/>
          </a:stretch>
        </p:blipFill>
        <p:spPr>
          <a:xfrm>
            <a:off x="2987404" y="6056087"/>
            <a:ext cx="920920" cy="1224729"/>
          </a:xfrm>
          <a:prstGeom prst="rect">
            <a:avLst/>
          </a:prstGeom>
        </p:spPr>
      </p:pic>
      <p:pic>
        <p:nvPicPr>
          <p:cNvPr id="39" name="Afbeelding 38">
            <a:extLst>
              <a:ext uri="{FF2B5EF4-FFF2-40B4-BE49-F238E27FC236}">
                <a16:creationId xmlns:a16="http://schemas.microsoft.com/office/drawing/2014/main" id="{6711A272-6B9D-024B-9009-D2B60D1924A8}"/>
              </a:ext>
            </a:extLst>
          </p:cNvPr>
          <p:cNvPicPr>
            <a:picLocks noChangeAspect="1"/>
          </p:cNvPicPr>
          <p:nvPr/>
        </p:nvPicPr>
        <p:blipFill>
          <a:blip r:embed="rId4"/>
          <a:stretch>
            <a:fillRect/>
          </a:stretch>
        </p:blipFill>
        <p:spPr>
          <a:xfrm>
            <a:off x="2655683" y="1823403"/>
            <a:ext cx="1013580" cy="1179871"/>
          </a:xfrm>
          <a:prstGeom prst="rect">
            <a:avLst/>
          </a:prstGeom>
        </p:spPr>
      </p:pic>
      <p:pic>
        <p:nvPicPr>
          <p:cNvPr id="5" name="Afbeelding 4">
            <a:extLst>
              <a:ext uri="{FF2B5EF4-FFF2-40B4-BE49-F238E27FC236}">
                <a16:creationId xmlns:a16="http://schemas.microsoft.com/office/drawing/2014/main" id="{0FFB86BB-28EC-DA4F-98B9-AF57B09C546E}"/>
              </a:ext>
            </a:extLst>
          </p:cNvPr>
          <p:cNvPicPr>
            <a:picLocks noChangeAspect="1"/>
          </p:cNvPicPr>
          <p:nvPr/>
        </p:nvPicPr>
        <p:blipFill>
          <a:blip r:embed="rId5"/>
          <a:stretch>
            <a:fillRect/>
          </a:stretch>
        </p:blipFill>
        <p:spPr>
          <a:xfrm>
            <a:off x="2987403" y="4405672"/>
            <a:ext cx="1011810" cy="1051231"/>
          </a:xfrm>
          <a:prstGeom prst="rect">
            <a:avLst/>
          </a:prstGeom>
        </p:spPr>
      </p:pic>
      <p:pic>
        <p:nvPicPr>
          <p:cNvPr id="6" name="Afbeelding 5">
            <a:extLst>
              <a:ext uri="{FF2B5EF4-FFF2-40B4-BE49-F238E27FC236}">
                <a16:creationId xmlns:a16="http://schemas.microsoft.com/office/drawing/2014/main" id="{E9D32C11-645B-E446-9A5B-3A0BBC56F0A6}"/>
              </a:ext>
            </a:extLst>
          </p:cNvPr>
          <p:cNvPicPr>
            <a:picLocks noChangeAspect="1"/>
          </p:cNvPicPr>
          <p:nvPr/>
        </p:nvPicPr>
        <p:blipFill>
          <a:blip r:embed="rId6"/>
          <a:stretch>
            <a:fillRect/>
          </a:stretch>
        </p:blipFill>
        <p:spPr>
          <a:xfrm>
            <a:off x="1817483" y="5293731"/>
            <a:ext cx="1011810" cy="1182925"/>
          </a:xfrm>
          <a:prstGeom prst="rect">
            <a:avLst/>
          </a:prstGeom>
        </p:spPr>
      </p:pic>
    </p:spTree>
    <p:extLst>
      <p:ext uri="{BB962C8B-B14F-4D97-AF65-F5344CB8AC3E}">
        <p14:creationId xmlns:p14="http://schemas.microsoft.com/office/powerpoint/2010/main" val="2276481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4D62E4-7843-E746-B6D3-A2521F6EEF47}"/>
              </a:ext>
            </a:extLst>
          </p:cNvPr>
          <p:cNvSpPr>
            <a:spLocks noGrp="1"/>
          </p:cNvSpPr>
          <p:nvPr>
            <p:ph type="title"/>
          </p:nvPr>
        </p:nvSpPr>
        <p:spPr/>
        <p:txBody>
          <a:bodyPr/>
          <a:lstStyle/>
          <a:p>
            <a:pPr algn="ctr"/>
            <a:r>
              <a:rPr lang="nl-BE" u="sng" dirty="0">
                <a:solidFill>
                  <a:schemeClr val="bg1"/>
                </a:solidFill>
              </a:rPr>
              <a:t>GASV: projectwerking</a:t>
            </a:r>
          </a:p>
        </p:txBody>
      </p:sp>
      <p:sp>
        <p:nvSpPr>
          <p:cNvPr id="3" name="Tijdelijke aanduiding voor inhoud 2">
            <a:extLst>
              <a:ext uri="{FF2B5EF4-FFF2-40B4-BE49-F238E27FC236}">
                <a16:creationId xmlns:a16="http://schemas.microsoft.com/office/drawing/2014/main" id="{6DDAB8B1-289F-C64C-87B3-AF5303551928}"/>
              </a:ext>
            </a:extLst>
          </p:cNvPr>
          <p:cNvSpPr>
            <a:spLocks noGrp="1"/>
          </p:cNvSpPr>
          <p:nvPr>
            <p:ph idx="1"/>
          </p:nvPr>
        </p:nvSpPr>
        <p:spPr/>
        <p:txBody>
          <a:bodyPr>
            <a:normAutofit/>
          </a:bodyPr>
          <a:lstStyle/>
          <a:p>
            <a:pPr marL="0" indent="0" algn="ctr">
              <a:buNone/>
            </a:pPr>
            <a:r>
              <a:rPr lang="nl-BE" dirty="0">
                <a:solidFill>
                  <a:schemeClr val="bg1"/>
                </a:solidFill>
              </a:rPr>
              <a:t>Functioneel maatschappelijke thema’s: onmiddellijk toepasbaar: als aanvulling op de grote projecten in het observatiejaar </a:t>
            </a:r>
          </a:p>
          <a:p>
            <a:pPr marL="1828800" lvl="4" indent="0">
              <a:buNone/>
            </a:pPr>
            <a:endParaRPr lang="nl-BE" dirty="0"/>
          </a:p>
        </p:txBody>
      </p:sp>
      <p:graphicFrame>
        <p:nvGraphicFramePr>
          <p:cNvPr id="5" name="Tabel 4">
            <a:extLst>
              <a:ext uri="{FF2B5EF4-FFF2-40B4-BE49-F238E27FC236}">
                <a16:creationId xmlns:a16="http://schemas.microsoft.com/office/drawing/2014/main" id="{9D63A6E7-C5C9-414E-B625-0593F41721C9}"/>
              </a:ext>
            </a:extLst>
          </p:cNvPr>
          <p:cNvGraphicFramePr>
            <a:graphicFrameLocks noGrp="1"/>
          </p:cNvGraphicFramePr>
          <p:nvPr>
            <p:extLst>
              <p:ext uri="{D42A27DB-BD31-4B8C-83A1-F6EECF244321}">
                <p14:modId xmlns:p14="http://schemas.microsoft.com/office/powerpoint/2010/main" val="254420864"/>
              </p:ext>
            </p:extLst>
          </p:nvPr>
        </p:nvGraphicFramePr>
        <p:xfrm>
          <a:off x="256458" y="2822774"/>
          <a:ext cx="8128000" cy="2489200"/>
        </p:xfrm>
        <a:graphic>
          <a:graphicData uri="http://schemas.openxmlformats.org/drawingml/2006/table">
            <a:tbl>
              <a:tblPr firstRow="1" bandRow="1">
                <a:tableStyleId>{00A15C55-8517-42AA-B614-E9B94910E393}</a:tableStyleId>
              </a:tblPr>
              <a:tblGrid>
                <a:gridCol w="4064000">
                  <a:extLst>
                    <a:ext uri="{9D8B030D-6E8A-4147-A177-3AD203B41FA5}">
                      <a16:colId xmlns:a16="http://schemas.microsoft.com/office/drawing/2014/main" val="1981680921"/>
                    </a:ext>
                  </a:extLst>
                </a:gridCol>
                <a:gridCol w="4064000">
                  <a:extLst>
                    <a:ext uri="{9D8B030D-6E8A-4147-A177-3AD203B41FA5}">
                      <a16:colId xmlns:a16="http://schemas.microsoft.com/office/drawing/2014/main" val="3904966592"/>
                    </a:ext>
                  </a:extLst>
                </a:gridCol>
              </a:tblGrid>
              <a:tr h="0">
                <a:tc>
                  <a:txBody>
                    <a:bodyPr/>
                    <a:lstStyle/>
                    <a:p>
                      <a:endParaRPr lang="nl-BE" dirty="0"/>
                    </a:p>
                  </a:txBody>
                  <a:tcPr/>
                </a:tc>
                <a:tc>
                  <a:txBody>
                    <a:bodyPr/>
                    <a:lstStyle/>
                    <a:p>
                      <a:endParaRPr lang="nl-BE"/>
                    </a:p>
                  </a:txBody>
                  <a:tcPr/>
                </a:tc>
                <a:extLst>
                  <a:ext uri="{0D108BD9-81ED-4DB2-BD59-A6C34878D82A}">
                    <a16:rowId xmlns:a16="http://schemas.microsoft.com/office/drawing/2014/main" val="1794784492"/>
                  </a:ext>
                </a:extLst>
              </a:tr>
              <a:tr h="370840">
                <a:tc>
                  <a:txBody>
                    <a:bodyPr/>
                    <a:lstStyle/>
                    <a:p>
                      <a:r>
                        <a:rPr lang="nl-BE" dirty="0"/>
                        <a:t>startesklaar</a:t>
                      </a:r>
                    </a:p>
                  </a:txBody>
                  <a:tcPr/>
                </a:tc>
                <a:tc>
                  <a:txBody>
                    <a:bodyPr/>
                    <a:lstStyle/>
                    <a:p>
                      <a:r>
                        <a:rPr lang="nl-BE" dirty="0"/>
                        <a:t>September- oktober 2u/week</a:t>
                      </a:r>
                    </a:p>
                  </a:txBody>
                  <a:tcPr/>
                </a:tc>
                <a:extLst>
                  <a:ext uri="{0D108BD9-81ED-4DB2-BD59-A6C34878D82A}">
                    <a16:rowId xmlns:a16="http://schemas.microsoft.com/office/drawing/2014/main" val="3309798279"/>
                  </a:ext>
                </a:extLst>
              </a:tr>
              <a:tr h="370840">
                <a:tc>
                  <a:txBody>
                    <a:bodyPr/>
                    <a:lstStyle/>
                    <a:p>
                      <a:r>
                        <a:rPr lang="nl-BE" dirty="0"/>
                        <a:t>Gezondheidszorg en gezonde voeding</a:t>
                      </a:r>
                    </a:p>
                  </a:txBody>
                  <a:tcPr/>
                </a:tc>
                <a:tc>
                  <a:txBody>
                    <a:bodyPr/>
                    <a:lstStyle/>
                    <a:p>
                      <a:r>
                        <a:rPr lang="nl-BE" dirty="0"/>
                        <a:t>November- december 2u/week</a:t>
                      </a:r>
                    </a:p>
                  </a:txBody>
                  <a:tcPr/>
                </a:tc>
                <a:extLst>
                  <a:ext uri="{0D108BD9-81ED-4DB2-BD59-A6C34878D82A}">
                    <a16:rowId xmlns:a16="http://schemas.microsoft.com/office/drawing/2014/main" val="4283901411"/>
                  </a:ext>
                </a:extLst>
              </a:tr>
              <a:tr h="370840">
                <a:tc>
                  <a:txBody>
                    <a:bodyPr/>
                    <a:lstStyle/>
                    <a:p>
                      <a:r>
                        <a:rPr lang="nl-BE" dirty="0"/>
                        <a:t>Reclame en veiligheid</a:t>
                      </a:r>
                    </a:p>
                  </a:txBody>
                  <a:tcPr/>
                </a:tc>
                <a:tc>
                  <a:txBody>
                    <a:bodyPr/>
                    <a:lstStyle/>
                    <a:p>
                      <a:r>
                        <a:rPr lang="nl-BE" dirty="0"/>
                        <a:t>Januari-februari 2u/week</a:t>
                      </a:r>
                    </a:p>
                  </a:txBody>
                  <a:tcPr/>
                </a:tc>
                <a:extLst>
                  <a:ext uri="{0D108BD9-81ED-4DB2-BD59-A6C34878D82A}">
                    <a16:rowId xmlns:a16="http://schemas.microsoft.com/office/drawing/2014/main" val="3795273148"/>
                  </a:ext>
                </a:extLst>
              </a:tr>
              <a:tr h="370840">
                <a:tc>
                  <a:txBody>
                    <a:bodyPr/>
                    <a:lstStyle/>
                    <a:p>
                      <a:r>
                        <a:rPr lang="nl-BE" dirty="0"/>
                        <a:t>verkeer</a:t>
                      </a:r>
                    </a:p>
                  </a:txBody>
                  <a:tcPr/>
                </a:tc>
                <a:tc>
                  <a:txBody>
                    <a:bodyPr/>
                    <a:lstStyle/>
                    <a:p>
                      <a:r>
                        <a:rPr lang="nl-BE" dirty="0"/>
                        <a:t>Februari- maart 2u/week</a:t>
                      </a:r>
                    </a:p>
                  </a:txBody>
                  <a:tcPr/>
                </a:tc>
                <a:extLst>
                  <a:ext uri="{0D108BD9-81ED-4DB2-BD59-A6C34878D82A}">
                    <a16:rowId xmlns:a16="http://schemas.microsoft.com/office/drawing/2014/main" val="2275909981"/>
                  </a:ext>
                </a:extLst>
              </a:tr>
              <a:tr h="370840">
                <a:tc>
                  <a:txBody>
                    <a:bodyPr/>
                    <a:lstStyle/>
                    <a:p>
                      <a:r>
                        <a:rPr lang="nl-BE" dirty="0"/>
                        <a:t>Beroepskeuze</a:t>
                      </a:r>
                    </a:p>
                    <a:p>
                      <a:r>
                        <a:rPr lang="nl-BE" dirty="0"/>
                        <a:t>milieu</a:t>
                      </a:r>
                    </a:p>
                  </a:txBody>
                  <a:tcPr/>
                </a:tc>
                <a:tc>
                  <a:txBody>
                    <a:bodyPr/>
                    <a:lstStyle/>
                    <a:p>
                      <a:r>
                        <a:rPr lang="nl-BE" dirty="0"/>
                        <a:t>April – mei 2u/week</a:t>
                      </a:r>
                    </a:p>
                  </a:txBody>
                  <a:tcPr/>
                </a:tc>
                <a:extLst>
                  <a:ext uri="{0D108BD9-81ED-4DB2-BD59-A6C34878D82A}">
                    <a16:rowId xmlns:a16="http://schemas.microsoft.com/office/drawing/2014/main" val="3489760929"/>
                  </a:ext>
                </a:extLst>
              </a:tr>
            </a:tbl>
          </a:graphicData>
        </a:graphic>
      </p:graphicFrame>
      <p:pic>
        <p:nvPicPr>
          <p:cNvPr id="6" name="Afbeelding 5">
            <a:extLst>
              <a:ext uri="{FF2B5EF4-FFF2-40B4-BE49-F238E27FC236}">
                <a16:creationId xmlns:a16="http://schemas.microsoft.com/office/drawing/2014/main" id="{5E23B4BF-8068-B445-8DFF-05ECD324DF70}"/>
              </a:ext>
            </a:extLst>
          </p:cNvPr>
          <p:cNvPicPr>
            <a:picLocks noChangeAspect="1"/>
          </p:cNvPicPr>
          <p:nvPr/>
        </p:nvPicPr>
        <p:blipFill>
          <a:blip r:embed="rId2"/>
          <a:stretch>
            <a:fillRect/>
          </a:stretch>
        </p:blipFill>
        <p:spPr>
          <a:xfrm>
            <a:off x="7433597" y="4067374"/>
            <a:ext cx="4744065" cy="2790626"/>
          </a:xfrm>
          <a:prstGeom prst="rect">
            <a:avLst/>
          </a:prstGeom>
        </p:spPr>
      </p:pic>
    </p:spTree>
    <p:extLst>
      <p:ext uri="{BB962C8B-B14F-4D97-AF65-F5344CB8AC3E}">
        <p14:creationId xmlns:p14="http://schemas.microsoft.com/office/powerpoint/2010/main" val="137873170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536</Words>
  <Application>Microsoft Macintosh PowerPoint</Application>
  <PresentationFormat>Breedbeeld</PresentationFormat>
  <Paragraphs>83</Paragraphs>
  <Slides>14</Slides>
  <Notes>1</Notes>
  <HiddenSlides>0</HiddenSlides>
  <MMClips>3</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14</vt:i4>
      </vt:variant>
    </vt:vector>
  </HeadingPairs>
  <TitlesOfParts>
    <vt:vector size="18" baseType="lpstr">
      <vt:lpstr>Arial</vt:lpstr>
      <vt:lpstr>Calibri</vt:lpstr>
      <vt:lpstr>Calibri Light</vt:lpstr>
      <vt:lpstr>Kantoorthema</vt:lpstr>
      <vt:lpstr>Voorstelling observatiejaar </vt:lpstr>
      <vt:lpstr>Activeren naar de praktijk</vt:lpstr>
      <vt:lpstr>Zelfredzaamheid </vt:lpstr>
      <vt:lpstr>Sociale vaardigheden</vt:lpstr>
      <vt:lpstr>GASV</vt:lpstr>
      <vt:lpstr>Voorstelling vakinhoud </vt:lpstr>
      <vt:lpstr>Functionele taal en functioneel rekenen</vt:lpstr>
      <vt:lpstr>GASV: projectwerking</vt:lpstr>
      <vt:lpstr>GASV: projectwerking</vt:lpstr>
      <vt:lpstr>BGV</vt:lpstr>
      <vt:lpstr>BGV</vt:lpstr>
      <vt:lpstr>BGV: project</vt:lpstr>
      <vt:lpstr>Voorstelling vakinhoud </vt:lpstr>
      <vt:lpstr>BGV en GASV hand in hand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Voorstelling observatiejaar</dc:title>
  <dc:creator>roef jolien [student]</dc:creator>
  <cp:lastModifiedBy>roef jolien [student]</cp:lastModifiedBy>
  <cp:revision>4</cp:revision>
  <dcterms:created xsi:type="dcterms:W3CDTF">2020-04-02T21:17:57Z</dcterms:created>
  <dcterms:modified xsi:type="dcterms:W3CDTF">2020-04-27T10:45:33Z</dcterms:modified>
</cp:coreProperties>
</file>