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5" autoAdjust="0"/>
    <p:restoredTop sz="94660"/>
  </p:normalViewPr>
  <p:slideViewPr>
    <p:cSldViewPr snapToGrid="0">
      <p:cViewPr varScale="1">
        <p:scale>
          <a:sx n="89" d="100"/>
          <a:sy n="89" d="100"/>
        </p:scale>
        <p:origin x="120" y="1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nl-NL" smtClean="0"/>
              <a:t>Klik om de stijl te bewerken</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smtClean="0"/>
              <a:t>Klik om de ondertitelstijl van het model te bewerken</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1/11/2021</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‹nr.›</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‹nr.›</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nl-NL" smtClean="0"/>
              <a:t>Klik om de stijl te bewerken</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‹nr.›</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dirty="0"/>
          </a:p>
        </p:txBody>
      </p:sp>
      <p:sp>
        <p:nvSpPr>
          <p:cNvPr id="3" name="Content Placeholder 2"/>
          <p:cNvSpPr>
            <a:spLocks noGrp="1"/>
          </p:cNvSpPr>
          <p:nvPr>
            <p:ph idx="1"/>
          </p:nvPr>
        </p:nvSpPr>
        <p:spPr/>
        <p:txBody>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‹nr.›</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ekop">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nl-NL" smtClean="0"/>
              <a:t>Klik om de stijl te bewerken</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smtClean="0"/>
              <a:t>Tekststijl van het model bewerken</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1/11/2021</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‹nr.›</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nl-NL" smtClean="0"/>
              <a:t>Klik om de stijl te bewerken</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1/11/2021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‹nr.›</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nl-NL" smtClean="0"/>
              <a:t>Klik om de stijl te bewerken</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Tekststijl van het model bewerken</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Tekststijl van het model bewerken</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1/11/2021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‹nr.›</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1/11/2021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‹nr.›</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1/11/2021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‹nr.›</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oud met bijschrift">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nl-NL" smtClean="0"/>
              <a:t>Klik om de stijl te bewerken</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smtClean="0"/>
              <a:t>Tekststijl van het model bewerken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1/11/2021</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‹nr.›</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Afbeelding met bijschrift">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nl-NL" smtClean="0"/>
              <a:t>Klik om de stijl te bewerken</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smtClean="0"/>
              <a:t>Klik op het pictogram als u een afbeelding wilt toevoegen</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smtClean="0"/>
              <a:t>Tekststijl van het model bewerken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1/11/2021</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‹nr.›</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nl-NL" smtClean="0"/>
              <a:t>Klik om de stijl te bewerken</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1/11/2021</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‹nr.›</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nl-BE" dirty="0" smtClean="0"/>
              <a:t>een schaalvergroting </a:t>
            </a:r>
            <a:endParaRPr lang="nl-BE" dirty="0"/>
          </a:p>
        </p:txBody>
      </p:sp>
      <p:sp>
        <p:nvSpPr>
          <p:cNvPr id="3" name="Ondertitel 2"/>
          <p:cNvSpPr>
            <a:spLocks noGrp="1"/>
          </p:cNvSpPr>
          <p:nvPr>
            <p:ph type="subTitle" idx="1"/>
          </p:nvPr>
        </p:nvSpPr>
        <p:spPr/>
        <p:txBody>
          <a:bodyPr/>
          <a:lstStyle/>
          <a:p>
            <a:r>
              <a:rPr lang="nl-BE" dirty="0" smtClean="0"/>
              <a:t>Opstart OV4</a:t>
            </a:r>
            <a:endParaRPr lang="nl-BE" dirty="0"/>
          </a:p>
        </p:txBody>
      </p:sp>
    </p:spTree>
    <p:extLst>
      <p:ext uri="{BB962C8B-B14F-4D97-AF65-F5344CB8AC3E}">
        <p14:creationId xmlns:p14="http://schemas.microsoft.com/office/powerpoint/2010/main" val="41342087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BE" dirty="0" smtClean="0"/>
              <a:t>Noden OV4 A-stroom</a:t>
            </a:r>
            <a:endParaRPr lang="nl-BE" dirty="0"/>
          </a:p>
        </p:txBody>
      </p:sp>
      <p:sp>
        <p:nvSpPr>
          <p:cNvPr id="3" name="Tijdelijke aanduiding voor inhoud 2"/>
          <p:cNvSpPr>
            <a:spLocks noGrp="1"/>
          </p:cNvSpPr>
          <p:nvPr>
            <p:ph idx="1"/>
          </p:nvPr>
        </p:nvSpPr>
        <p:spPr>
          <a:xfrm>
            <a:off x="1650402" y="2479638"/>
            <a:ext cx="9601200" cy="3581400"/>
          </a:xfrm>
        </p:spPr>
        <p:txBody>
          <a:bodyPr/>
          <a:lstStyle/>
          <a:p>
            <a:r>
              <a:rPr lang="nl-BE" dirty="0" smtClean="0"/>
              <a:t>Voor de A-stroom: </a:t>
            </a:r>
          </a:p>
          <a:p>
            <a:pPr lvl="1"/>
            <a:r>
              <a:rPr lang="nl-BE" i="0" dirty="0" smtClean="0"/>
              <a:t>Nood aan klaslokaal per leerjaar </a:t>
            </a:r>
          </a:p>
          <a:p>
            <a:pPr marL="530352" lvl="1" indent="0">
              <a:buNone/>
            </a:pPr>
            <a:endParaRPr lang="nl-BE" i="0" dirty="0"/>
          </a:p>
        </p:txBody>
      </p:sp>
      <p:graphicFrame>
        <p:nvGraphicFramePr>
          <p:cNvPr id="4" name="Tabel 3"/>
          <p:cNvGraphicFramePr>
            <a:graphicFrameLocks noGrp="1"/>
          </p:cNvGraphicFramePr>
          <p:nvPr>
            <p:extLst>
              <p:ext uri="{D42A27DB-BD31-4B8C-83A1-F6EECF244321}">
                <p14:modId xmlns:p14="http://schemas.microsoft.com/office/powerpoint/2010/main" val="3613532305"/>
              </p:ext>
            </p:extLst>
          </p:nvPr>
        </p:nvGraphicFramePr>
        <p:xfrm>
          <a:off x="2387002" y="3204682"/>
          <a:ext cx="8128000" cy="148336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3041436613"/>
                    </a:ext>
                  </a:extLst>
                </a:gridCol>
                <a:gridCol w="4064000">
                  <a:extLst>
                    <a:ext uri="{9D8B030D-6E8A-4147-A177-3AD203B41FA5}">
                      <a16:colId xmlns:a16="http://schemas.microsoft.com/office/drawing/2014/main" val="2633161027"/>
                    </a:ext>
                  </a:extLst>
                </a:gridCol>
              </a:tblGrid>
              <a:tr h="370840">
                <a:tc>
                  <a:txBody>
                    <a:bodyPr/>
                    <a:lstStyle/>
                    <a:p>
                      <a:r>
                        <a:rPr lang="nl-BE" dirty="0" smtClean="0"/>
                        <a:t>Schooljaar 2021-2022</a:t>
                      </a:r>
                      <a:endParaRPr lang="nl-BE" dirty="0"/>
                    </a:p>
                  </a:txBody>
                  <a:tcPr/>
                </a:tc>
                <a:tc>
                  <a:txBody>
                    <a:bodyPr/>
                    <a:lstStyle/>
                    <a:p>
                      <a:r>
                        <a:rPr lang="nl-BE" dirty="0" smtClean="0"/>
                        <a:t>+</a:t>
                      </a:r>
                      <a:r>
                        <a:rPr lang="nl-BE" baseline="0" dirty="0" smtClean="0"/>
                        <a:t> 1 klaslokaal (8 leerlingen type 9/3)</a:t>
                      </a:r>
                      <a:endParaRPr lang="nl-BE" dirty="0"/>
                    </a:p>
                  </a:txBody>
                  <a:tcPr/>
                </a:tc>
                <a:extLst>
                  <a:ext uri="{0D108BD9-81ED-4DB2-BD59-A6C34878D82A}">
                    <a16:rowId xmlns:a16="http://schemas.microsoft.com/office/drawing/2014/main" val="3064595481"/>
                  </a:ext>
                </a:extLst>
              </a:tr>
              <a:tr h="370840">
                <a:tc>
                  <a:txBody>
                    <a:bodyPr/>
                    <a:lstStyle/>
                    <a:p>
                      <a:r>
                        <a:rPr lang="nl-BE" dirty="0" smtClean="0"/>
                        <a:t>Schooljaar 2022-2023</a:t>
                      </a:r>
                      <a:endParaRPr lang="nl-BE" dirty="0"/>
                    </a:p>
                  </a:txBody>
                  <a:tcPr/>
                </a:tc>
                <a:tc>
                  <a:txBody>
                    <a:bodyPr/>
                    <a:lstStyle/>
                    <a:p>
                      <a:r>
                        <a:rPr lang="nl-BE" dirty="0" smtClean="0"/>
                        <a:t>+ 1 klaslokaal (8 leerlingen type 9/3)</a:t>
                      </a:r>
                      <a:endParaRPr lang="nl-BE" dirty="0"/>
                    </a:p>
                  </a:txBody>
                  <a:tcPr/>
                </a:tc>
                <a:extLst>
                  <a:ext uri="{0D108BD9-81ED-4DB2-BD59-A6C34878D82A}">
                    <a16:rowId xmlns:a16="http://schemas.microsoft.com/office/drawing/2014/main" val="2175394433"/>
                  </a:ext>
                </a:extLst>
              </a:tr>
              <a:tr h="370840">
                <a:tc>
                  <a:txBody>
                    <a:bodyPr/>
                    <a:lstStyle/>
                    <a:p>
                      <a:r>
                        <a:rPr lang="nl-BE" dirty="0" smtClean="0"/>
                        <a:t>Schooljaar 2023-2024</a:t>
                      </a:r>
                      <a:endParaRPr lang="nl-BE" dirty="0"/>
                    </a:p>
                  </a:txBody>
                  <a:tcPr/>
                </a:tc>
                <a:tc>
                  <a:txBody>
                    <a:bodyPr/>
                    <a:lstStyle/>
                    <a:p>
                      <a:r>
                        <a:rPr lang="nl-BE" dirty="0" smtClean="0"/>
                        <a:t>+ 1 klaslokaal (8</a:t>
                      </a:r>
                      <a:r>
                        <a:rPr lang="nl-BE" baseline="0" dirty="0" smtClean="0"/>
                        <a:t> leerlingen type9/3)</a:t>
                      </a:r>
                      <a:endParaRPr lang="nl-BE" dirty="0"/>
                    </a:p>
                  </a:txBody>
                  <a:tcPr/>
                </a:tc>
                <a:extLst>
                  <a:ext uri="{0D108BD9-81ED-4DB2-BD59-A6C34878D82A}">
                    <a16:rowId xmlns:a16="http://schemas.microsoft.com/office/drawing/2014/main" val="3551632423"/>
                  </a:ext>
                </a:extLst>
              </a:tr>
              <a:tr h="370840">
                <a:tc>
                  <a:txBody>
                    <a:bodyPr/>
                    <a:lstStyle/>
                    <a:p>
                      <a:r>
                        <a:rPr lang="nl-BE" dirty="0" smtClean="0"/>
                        <a:t>Schooljaar</a:t>
                      </a:r>
                      <a:r>
                        <a:rPr lang="nl-BE" baseline="0" dirty="0" smtClean="0"/>
                        <a:t> 2024-2025</a:t>
                      </a:r>
                    </a:p>
                  </a:txBody>
                  <a:tcPr/>
                </a:tc>
                <a:tc>
                  <a:txBody>
                    <a:bodyPr/>
                    <a:lstStyle/>
                    <a:p>
                      <a:r>
                        <a:rPr lang="nl-BE" dirty="0" smtClean="0"/>
                        <a:t>+ 1 klaslokaal (8 leerlingen type 9/3)</a:t>
                      </a:r>
                      <a:endParaRPr lang="nl-BE" dirty="0"/>
                    </a:p>
                  </a:txBody>
                  <a:tcPr/>
                </a:tc>
                <a:extLst>
                  <a:ext uri="{0D108BD9-81ED-4DB2-BD59-A6C34878D82A}">
                    <a16:rowId xmlns:a16="http://schemas.microsoft.com/office/drawing/2014/main" val="413762425"/>
                  </a:ext>
                </a:extLst>
              </a:tr>
            </a:tbl>
          </a:graphicData>
        </a:graphic>
      </p:graphicFrame>
    </p:spTree>
    <p:extLst>
      <p:ext uri="{BB962C8B-B14F-4D97-AF65-F5344CB8AC3E}">
        <p14:creationId xmlns:p14="http://schemas.microsoft.com/office/powerpoint/2010/main" val="3214113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BE" dirty="0" smtClean="0"/>
              <a:t>Noden OV4 B-stroom</a:t>
            </a:r>
            <a:endParaRPr lang="nl-BE" dirty="0"/>
          </a:p>
        </p:txBody>
      </p:sp>
      <p:sp>
        <p:nvSpPr>
          <p:cNvPr id="3" name="Tijdelijke aanduiding voor inhoud 2"/>
          <p:cNvSpPr>
            <a:spLocks noGrp="1"/>
          </p:cNvSpPr>
          <p:nvPr>
            <p:ph idx="1"/>
          </p:nvPr>
        </p:nvSpPr>
        <p:spPr/>
        <p:txBody>
          <a:bodyPr/>
          <a:lstStyle/>
          <a:p>
            <a:r>
              <a:rPr lang="nl-BE" dirty="0" smtClean="0"/>
              <a:t>Voor de theorievakken: </a:t>
            </a:r>
          </a:p>
          <a:p>
            <a:pPr lvl="1"/>
            <a:endParaRPr lang="nl-BE" dirty="0"/>
          </a:p>
        </p:txBody>
      </p:sp>
      <p:graphicFrame>
        <p:nvGraphicFramePr>
          <p:cNvPr id="4" name="Tabel 3"/>
          <p:cNvGraphicFramePr>
            <a:graphicFrameLocks noGrp="1"/>
          </p:cNvGraphicFramePr>
          <p:nvPr>
            <p:extLst>
              <p:ext uri="{D42A27DB-BD31-4B8C-83A1-F6EECF244321}">
                <p14:modId xmlns:p14="http://schemas.microsoft.com/office/powerpoint/2010/main" val="3157575555"/>
              </p:ext>
            </p:extLst>
          </p:nvPr>
        </p:nvGraphicFramePr>
        <p:xfrm>
          <a:off x="2354729" y="2752861"/>
          <a:ext cx="8128000" cy="148336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3041436613"/>
                    </a:ext>
                  </a:extLst>
                </a:gridCol>
                <a:gridCol w="4064000">
                  <a:extLst>
                    <a:ext uri="{9D8B030D-6E8A-4147-A177-3AD203B41FA5}">
                      <a16:colId xmlns:a16="http://schemas.microsoft.com/office/drawing/2014/main" val="2633161027"/>
                    </a:ext>
                  </a:extLst>
                </a:gridCol>
              </a:tblGrid>
              <a:tr h="370840">
                <a:tc>
                  <a:txBody>
                    <a:bodyPr/>
                    <a:lstStyle/>
                    <a:p>
                      <a:r>
                        <a:rPr lang="nl-BE" dirty="0" smtClean="0"/>
                        <a:t>Schooljaar 2021-2022</a:t>
                      </a:r>
                      <a:endParaRPr lang="nl-BE" dirty="0"/>
                    </a:p>
                  </a:txBody>
                  <a:tcPr/>
                </a:tc>
                <a:tc>
                  <a:txBody>
                    <a:bodyPr/>
                    <a:lstStyle/>
                    <a:p>
                      <a:endParaRPr lang="nl-BE" dirty="0"/>
                    </a:p>
                  </a:txBody>
                  <a:tcPr/>
                </a:tc>
                <a:extLst>
                  <a:ext uri="{0D108BD9-81ED-4DB2-BD59-A6C34878D82A}">
                    <a16:rowId xmlns:a16="http://schemas.microsoft.com/office/drawing/2014/main" val="3064595481"/>
                  </a:ext>
                </a:extLst>
              </a:tr>
              <a:tr h="370840">
                <a:tc>
                  <a:txBody>
                    <a:bodyPr/>
                    <a:lstStyle/>
                    <a:p>
                      <a:r>
                        <a:rPr lang="nl-BE" dirty="0" smtClean="0"/>
                        <a:t>Schooljaar 2022-2023</a:t>
                      </a:r>
                      <a:endParaRPr lang="nl-BE" dirty="0"/>
                    </a:p>
                  </a:txBody>
                  <a:tcPr/>
                </a:tc>
                <a:tc>
                  <a:txBody>
                    <a:bodyPr/>
                    <a:lstStyle/>
                    <a:p>
                      <a:r>
                        <a:rPr lang="nl-BE" dirty="0" smtClean="0"/>
                        <a:t>+ 2 klaslokalen</a:t>
                      </a:r>
                      <a:r>
                        <a:rPr lang="nl-BE" baseline="0" dirty="0" smtClean="0"/>
                        <a:t> (8 leerlingen type 3/9)</a:t>
                      </a:r>
                      <a:endParaRPr lang="nl-BE" dirty="0"/>
                    </a:p>
                  </a:txBody>
                  <a:tcPr/>
                </a:tc>
                <a:extLst>
                  <a:ext uri="{0D108BD9-81ED-4DB2-BD59-A6C34878D82A}">
                    <a16:rowId xmlns:a16="http://schemas.microsoft.com/office/drawing/2014/main" val="2175394433"/>
                  </a:ext>
                </a:extLst>
              </a:tr>
              <a:tr h="370840">
                <a:tc>
                  <a:txBody>
                    <a:bodyPr/>
                    <a:lstStyle/>
                    <a:p>
                      <a:r>
                        <a:rPr lang="nl-BE" dirty="0" smtClean="0"/>
                        <a:t>Schooljaar 2023-2024</a:t>
                      </a:r>
                      <a:endParaRPr lang="nl-BE" dirty="0"/>
                    </a:p>
                  </a:txBody>
                  <a:tcPr/>
                </a:tc>
                <a:tc>
                  <a:txBody>
                    <a:bodyPr/>
                    <a:lstStyle/>
                    <a:p>
                      <a:endParaRPr lang="nl-BE" dirty="0"/>
                    </a:p>
                  </a:txBody>
                  <a:tcPr/>
                </a:tc>
                <a:extLst>
                  <a:ext uri="{0D108BD9-81ED-4DB2-BD59-A6C34878D82A}">
                    <a16:rowId xmlns:a16="http://schemas.microsoft.com/office/drawing/2014/main" val="3551632423"/>
                  </a:ext>
                </a:extLst>
              </a:tr>
              <a:tr h="370840">
                <a:tc>
                  <a:txBody>
                    <a:bodyPr/>
                    <a:lstStyle/>
                    <a:p>
                      <a:r>
                        <a:rPr lang="nl-BE" dirty="0" smtClean="0"/>
                        <a:t>Schooljaar</a:t>
                      </a:r>
                      <a:r>
                        <a:rPr lang="nl-BE" baseline="0" dirty="0" smtClean="0"/>
                        <a:t> 2024-2025</a:t>
                      </a:r>
                    </a:p>
                  </a:txBody>
                  <a:tcPr/>
                </a:tc>
                <a:tc>
                  <a:txBody>
                    <a:bodyPr/>
                    <a:lstStyle/>
                    <a:p>
                      <a:r>
                        <a:rPr lang="nl-BE" dirty="0" smtClean="0"/>
                        <a:t>+ 2 klaslokalen (8 leerlingen type 3/9)</a:t>
                      </a:r>
                      <a:endParaRPr lang="nl-BE" dirty="0"/>
                    </a:p>
                  </a:txBody>
                  <a:tcPr/>
                </a:tc>
                <a:extLst>
                  <a:ext uri="{0D108BD9-81ED-4DB2-BD59-A6C34878D82A}">
                    <a16:rowId xmlns:a16="http://schemas.microsoft.com/office/drawing/2014/main" val="413762425"/>
                  </a:ext>
                </a:extLst>
              </a:tr>
            </a:tbl>
          </a:graphicData>
        </a:graphic>
      </p:graphicFrame>
    </p:spTree>
    <p:extLst>
      <p:ext uri="{BB962C8B-B14F-4D97-AF65-F5344CB8AC3E}">
        <p14:creationId xmlns:p14="http://schemas.microsoft.com/office/powerpoint/2010/main" val="6707961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BE" dirty="0" smtClean="0"/>
              <a:t>Noden OV4 B-stroom</a:t>
            </a:r>
            <a:endParaRPr lang="nl-BE" dirty="0"/>
          </a:p>
        </p:txBody>
      </p:sp>
      <p:sp>
        <p:nvSpPr>
          <p:cNvPr id="3" name="Tijdelijke aanduiding voor inhoud 2"/>
          <p:cNvSpPr>
            <a:spLocks noGrp="1"/>
          </p:cNvSpPr>
          <p:nvPr>
            <p:ph idx="1"/>
          </p:nvPr>
        </p:nvSpPr>
        <p:spPr>
          <a:xfrm>
            <a:off x="1371600" y="1554480"/>
            <a:ext cx="9601200" cy="3581400"/>
          </a:xfrm>
        </p:spPr>
        <p:txBody>
          <a:bodyPr/>
          <a:lstStyle/>
          <a:p>
            <a:r>
              <a:rPr lang="nl-BE" dirty="0" smtClean="0"/>
              <a:t>Voor de praktijkvakken:</a:t>
            </a:r>
            <a:endParaRPr lang="nl-BE" dirty="0"/>
          </a:p>
        </p:txBody>
      </p:sp>
      <p:graphicFrame>
        <p:nvGraphicFramePr>
          <p:cNvPr id="4" name="Tabel 3"/>
          <p:cNvGraphicFramePr>
            <a:graphicFrameLocks noGrp="1"/>
          </p:cNvGraphicFramePr>
          <p:nvPr>
            <p:extLst>
              <p:ext uri="{D42A27DB-BD31-4B8C-83A1-F6EECF244321}">
                <p14:modId xmlns:p14="http://schemas.microsoft.com/office/powerpoint/2010/main" val="1655100632"/>
              </p:ext>
            </p:extLst>
          </p:nvPr>
        </p:nvGraphicFramePr>
        <p:xfrm>
          <a:off x="2408517" y="2171700"/>
          <a:ext cx="8128000" cy="421132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3041436613"/>
                    </a:ext>
                  </a:extLst>
                </a:gridCol>
                <a:gridCol w="4064000">
                  <a:extLst>
                    <a:ext uri="{9D8B030D-6E8A-4147-A177-3AD203B41FA5}">
                      <a16:colId xmlns:a16="http://schemas.microsoft.com/office/drawing/2014/main" val="2633161027"/>
                    </a:ext>
                  </a:extLst>
                </a:gridCol>
              </a:tblGrid>
              <a:tr h="370840">
                <a:tc>
                  <a:txBody>
                    <a:bodyPr/>
                    <a:lstStyle/>
                    <a:p>
                      <a:r>
                        <a:rPr lang="nl-BE" dirty="0" smtClean="0"/>
                        <a:t>Schooljaar 2021-2022</a:t>
                      </a:r>
                      <a:endParaRPr lang="nl-BE" dirty="0"/>
                    </a:p>
                  </a:txBody>
                  <a:tcPr/>
                </a:tc>
                <a:tc>
                  <a:txBody>
                    <a:bodyPr/>
                    <a:lstStyle/>
                    <a:p>
                      <a:endParaRPr lang="nl-BE" dirty="0"/>
                    </a:p>
                  </a:txBody>
                  <a:tcPr/>
                </a:tc>
                <a:extLst>
                  <a:ext uri="{0D108BD9-81ED-4DB2-BD59-A6C34878D82A}">
                    <a16:rowId xmlns:a16="http://schemas.microsoft.com/office/drawing/2014/main" val="3064595481"/>
                  </a:ext>
                </a:extLst>
              </a:tr>
              <a:tr h="370840">
                <a:tc>
                  <a:txBody>
                    <a:bodyPr/>
                    <a:lstStyle/>
                    <a:p>
                      <a:r>
                        <a:rPr lang="nl-BE" dirty="0" smtClean="0"/>
                        <a:t>Schooljaar 2022-2023</a:t>
                      </a:r>
                      <a:endParaRPr lang="nl-BE" dirty="0"/>
                    </a:p>
                  </a:txBody>
                  <a:tcPr/>
                </a:tc>
                <a:tc>
                  <a:txBody>
                    <a:bodyPr/>
                    <a:lstStyle/>
                    <a:p>
                      <a:r>
                        <a:rPr lang="nl-BE" dirty="0" smtClean="0"/>
                        <a:t>Capaciteitsverdubbeling:</a:t>
                      </a:r>
                      <a:r>
                        <a:rPr lang="nl-BE" baseline="0" dirty="0" smtClean="0"/>
                        <a:t> </a:t>
                      </a:r>
                    </a:p>
                    <a:p>
                      <a:r>
                        <a:rPr lang="nl-BE" baseline="0" dirty="0" smtClean="0"/>
                        <a:t>Hout </a:t>
                      </a:r>
                    </a:p>
                    <a:p>
                      <a:r>
                        <a:rPr lang="nl-BE" baseline="0" dirty="0" smtClean="0"/>
                        <a:t>Bouw </a:t>
                      </a:r>
                    </a:p>
                    <a:p>
                      <a:r>
                        <a:rPr lang="nl-BE" baseline="0" dirty="0" smtClean="0"/>
                        <a:t>Schilder -decoratie</a:t>
                      </a:r>
                      <a:endParaRPr lang="nl-BE" dirty="0"/>
                    </a:p>
                  </a:txBody>
                  <a:tcPr/>
                </a:tc>
                <a:extLst>
                  <a:ext uri="{0D108BD9-81ED-4DB2-BD59-A6C34878D82A}">
                    <a16:rowId xmlns:a16="http://schemas.microsoft.com/office/drawing/2014/main" val="2175394433"/>
                  </a:ext>
                </a:extLst>
              </a:tr>
              <a:tr h="370840">
                <a:tc>
                  <a:txBody>
                    <a:bodyPr/>
                    <a:lstStyle/>
                    <a:p>
                      <a:r>
                        <a:rPr lang="nl-BE" dirty="0" smtClean="0"/>
                        <a:t>Schooljaar 2023-2024</a:t>
                      </a:r>
                      <a:endParaRPr lang="nl-BE" dirty="0"/>
                    </a:p>
                  </a:txBody>
                  <a:tcPr/>
                </a:tc>
                <a:tc>
                  <a:txBody>
                    <a:bodyPr/>
                    <a:lstStyle/>
                    <a:p>
                      <a:r>
                        <a:rPr lang="nl-BE" dirty="0" smtClean="0"/>
                        <a:t>Capaciteitsverdriedubbeling: </a:t>
                      </a:r>
                    </a:p>
                    <a:p>
                      <a:r>
                        <a:rPr lang="nl-BE" dirty="0" smtClean="0"/>
                        <a:t>Hout </a:t>
                      </a:r>
                    </a:p>
                    <a:p>
                      <a:r>
                        <a:rPr lang="nl-BE" dirty="0" smtClean="0"/>
                        <a:t>bouw</a:t>
                      </a:r>
                      <a:r>
                        <a:rPr lang="nl-BE" baseline="0" dirty="0" smtClean="0"/>
                        <a:t> </a:t>
                      </a:r>
                    </a:p>
                    <a:p>
                      <a:r>
                        <a:rPr lang="nl-BE" baseline="0" dirty="0" smtClean="0"/>
                        <a:t>Schilder-decoratie</a:t>
                      </a:r>
                      <a:endParaRPr lang="nl-BE" dirty="0" smtClean="0"/>
                    </a:p>
                  </a:txBody>
                  <a:tcPr/>
                </a:tc>
                <a:extLst>
                  <a:ext uri="{0D108BD9-81ED-4DB2-BD59-A6C34878D82A}">
                    <a16:rowId xmlns:a16="http://schemas.microsoft.com/office/drawing/2014/main" val="3551632423"/>
                  </a:ext>
                </a:extLst>
              </a:tr>
              <a:tr h="370840">
                <a:tc>
                  <a:txBody>
                    <a:bodyPr/>
                    <a:lstStyle/>
                    <a:p>
                      <a:r>
                        <a:rPr lang="nl-BE" dirty="0" smtClean="0"/>
                        <a:t>Schooljaar</a:t>
                      </a:r>
                      <a:r>
                        <a:rPr lang="nl-BE" baseline="0" dirty="0" smtClean="0"/>
                        <a:t> 2024-2025</a:t>
                      </a:r>
                    </a:p>
                  </a:txBody>
                  <a:tcPr/>
                </a:tc>
                <a:tc>
                  <a:txBody>
                    <a:bodyPr/>
                    <a:lstStyle/>
                    <a:p>
                      <a:r>
                        <a:rPr lang="nl-BE" dirty="0" smtClean="0"/>
                        <a:t>Capaciteitsverviervoudiging: </a:t>
                      </a:r>
                    </a:p>
                    <a:p>
                      <a:r>
                        <a:rPr lang="nl-BE" dirty="0" smtClean="0"/>
                        <a:t>Hout</a:t>
                      </a:r>
                    </a:p>
                    <a:p>
                      <a:r>
                        <a:rPr lang="nl-BE" dirty="0" smtClean="0"/>
                        <a:t>Bouw</a:t>
                      </a:r>
                    </a:p>
                    <a:p>
                      <a:r>
                        <a:rPr lang="nl-BE" dirty="0" smtClean="0"/>
                        <a:t>Schilder</a:t>
                      </a:r>
                      <a:r>
                        <a:rPr lang="nl-BE" baseline="0" dirty="0" smtClean="0"/>
                        <a:t>-decoratie</a:t>
                      </a:r>
                      <a:endParaRPr lang="nl-BE" dirty="0" smtClean="0"/>
                    </a:p>
                    <a:p>
                      <a:endParaRPr lang="nl-BE" dirty="0"/>
                    </a:p>
                  </a:txBody>
                  <a:tcPr/>
                </a:tc>
                <a:extLst>
                  <a:ext uri="{0D108BD9-81ED-4DB2-BD59-A6C34878D82A}">
                    <a16:rowId xmlns:a16="http://schemas.microsoft.com/office/drawing/2014/main" val="413762425"/>
                  </a:ext>
                </a:extLst>
              </a:tr>
            </a:tbl>
          </a:graphicData>
        </a:graphic>
      </p:graphicFrame>
    </p:spTree>
    <p:extLst>
      <p:ext uri="{BB962C8B-B14F-4D97-AF65-F5344CB8AC3E}">
        <p14:creationId xmlns:p14="http://schemas.microsoft.com/office/powerpoint/2010/main" val="14473760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BE" dirty="0" smtClean="0"/>
              <a:t>Noden OV4 algemeen</a:t>
            </a:r>
            <a:endParaRPr lang="nl-BE" dirty="0"/>
          </a:p>
        </p:txBody>
      </p:sp>
      <p:sp>
        <p:nvSpPr>
          <p:cNvPr id="3" name="Tijdelijke aanduiding voor inhoud 2"/>
          <p:cNvSpPr>
            <a:spLocks noGrp="1"/>
          </p:cNvSpPr>
          <p:nvPr>
            <p:ph idx="1"/>
          </p:nvPr>
        </p:nvSpPr>
        <p:spPr/>
        <p:txBody>
          <a:bodyPr>
            <a:normAutofit fontScale="92500" lnSpcReduction="10000"/>
          </a:bodyPr>
          <a:lstStyle/>
          <a:p>
            <a:r>
              <a:rPr lang="nl-BE" dirty="0" smtClean="0"/>
              <a:t>Er zijn geen mogelijkheden om een extra stuk te huren in de Pit voor sport, Wat maakt dat we nood hebben aan extra sportinfrastructuur, Er zijn bij een volledige uitbouw van OV4 en een volledige bezetting  steeds twee extra sport terreinen nodig, (dit eigenlijk </a:t>
            </a:r>
          </a:p>
          <a:p>
            <a:r>
              <a:rPr lang="nl-BE" dirty="0" smtClean="0"/>
              <a:t>Voor de praktijk zijn theorielokalen in de buurt van het praktijklokaal een noodzaak ( of gemengd gebruik theorie praktijk)</a:t>
            </a:r>
          </a:p>
          <a:p>
            <a:r>
              <a:rPr lang="nl-BE" dirty="0" smtClean="0"/>
              <a:t>Er is voor de eerste graad nood aan een lokaal waar techniek op een goede manier kan gegeven worden : zeker voor de B-stroom STEM!</a:t>
            </a:r>
          </a:p>
          <a:p>
            <a:r>
              <a:rPr lang="nl-BE" dirty="0" smtClean="0"/>
              <a:t>Er is nood aan een lokaal waar de wetenschappen op een goede manier kunnen worden gegeven (gezien opleiding in economie is dit een minder uitgebreid wetenschapslokaal) </a:t>
            </a:r>
          </a:p>
          <a:p>
            <a:r>
              <a:rPr lang="nl-BE" dirty="0" smtClean="0"/>
              <a:t>Er is nood aan versterking van de internetverbinding en inzetten op digitale infrastructuur om tegemoet te komen aan de eindtermen</a:t>
            </a:r>
            <a:endParaRPr lang="nl-BE" dirty="0"/>
          </a:p>
        </p:txBody>
      </p:sp>
    </p:spTree>
    <p:extLst>
      <p:ext uri="{BB962C8B-B14F-4D97-AF65-F5344CB8AC3E}">
        <p14:creationId xmlns:p14="http://schemas.microsoft.com/office/powerpoint/2010/main" val="14678626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BE" dirty="0" smtClean="0"/>
              <a:t>Noden OV4 B-stroom</a:t>
            </a:r>
            <a:endParaRPr lang="nl-BE" dirty="0"/>
          </a:p>
        </p:txBody>
      </p:sp>
      <p:sp>
        <p:nvSpPr>
          <p:cNvPr id="3" name="Tijdelijke aanduiding voor inhoud 2"/>
          <p:cNvSpPr>
            <a:spLocks noGrp="1"/>
          </p:cNvSpPr>
          <p:nvPr>
            <p:ph idx="1"/>
          </p:nvPr>
        </p:nvSpPr>
        <p:spPr/>
        <p:txBody>
          <a:bodyPr/>
          <a:lstStyle/>
          <a:p>
            <a:r>
              <a:rPr lang="nl-BE" dirty="0" smtClean="0"/>
              <a:t>Nood aan bureelruimte: AUTI-coach, orthopedagogen, paramedici, time-out ruimte , gespreksruimte, werkruimte voor leerkrachten, mensen die personeel beheren; mensen die boekhouding voorzien, ruimte poetspersoneel </a:t>
            </a:r>
          </a:p>
          <a:p>
            <a:r>
              <a:rPr lang="nl-BE" dirty="0" smtClean="0"/>
              <a:t>Zeer grote nood aan bergruimte!!!</a:t>
            </a:r>
            <a:endParaRPr lang="nl-BE" dirty="0"/>
          </a:p>
        </p:txBody>
      </p:sp>
    </p:spTree>
    <p:extLst>
      <p:ext uri="{BB962C8B-B14F-4D97-AF65-F5344CB8AC3E}">
        <p14:creationId xmlns:p14="http://schemas.microsoft.com/office/powerpoint/2010/main" val="14692398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BE" dirty="0" smtClean="0"/>
              <a:t>Noden OV4 algemeen</a:t>
            </a:r>
            <a:endParaRPr lang="nl-BE" dirty="0"/>
          </a:p>
        </p:txBody>
      </p:sp>
      <p:sp>
        <p:nvSpPr>
          <p:cNvPr id="3" name="Tijdelijke aanduiding voor inhoud 2"/>
          <p:cNvSpPr>
            <a:spLocks noGrp="1"/>
          </p:cNvSpPr>
          <p:nvPr>
            <p:ph idx="1"/>
          </p:nvPr>
        </p:nvSpPr>
        <p:spPr/>
        <p:txBody>
          <a:bodyPr/>
          <a:lstStyle/>
          <a:p>
            <a:r>
              <a:rPr lang="nl-BE" dirty="0" smtClean="0"/>
              <a:t>Indien er een capaciteitsvergroting is, is er ook nood aan een extra refter  (gezien de refter nu ook voor vervangingen + les + grootkeuken gebruikt wordt)</a:t>
            </a:r>
          </a:p>
          <a:p>
            <a:r>
              <a:rPr lang="nl-BE" dirty="0" smtClean="0"/>
              <a:t>Indien er een capaciteitsvergroting is, is er ook nood aan een extra speelruimte: ideaal gezien is er ook een rustruimte op de school om tegemoet te komen aan de noden van de leerlingen </a:t>
            </a:r>
          </a:p>
          <a:p>
            <a:r>
              <a:rPr lang="nl-BE" dirty="0" smtClean="0"/>
              <a:t>Indien er een ander gebouw is </a:t>
            </a:r>
            <a:r>
              <a:rPr lang="nl-BE" dirty="0" err="1" smtClean="0"/>
              <a:t>is</a:t>
            </a:r>
            <a:r>
              <a:rPr lang="nl-BE" dirty="0" smtClean="0"/>
              <a:t> een tweede leraarskamer voorzien in dat gebouw ook nodig zodat er ook mensen steeds in de buurt zijn om elkaar te ondersteunen</a:t>
            </a:r>
            <a:endParaRPr lang="nl-BE" dirty="0"/>
          </a:p>
        </p:txBody>
      </p:sp>
    </p:spTree>
    <p:extLst>
      <p:ext uri="{BB962C8B-B14F-4D97-AF65-F5344CB8AC3E}">
        <p14:creationId xmlns:p14="http://schemas.microsoft.com/office/powerpoint/2010/main" val="488870791"/>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TM10001105[[fn=Bijsnijden]]</Template>
  <TotalTime>62</TotalTime>
  <Words>405</Words>
  <Application>Microsoft Office PowerPoint</Application>
  <PresentationFormat>Breedbeeld</PresentationFormat>
  <Paragraphs>52</Paragraphs>
  <Slides>7</Slides>
  <Notes>0</Notes>
  <HiddenSlides>0</HiddenSlides>
  <MMClips>0</MMClips>
  <ScaleCrop>false</ScaleCrop>
  <HeadingPairs>
    <vt:vector size="6" baseType="variant">
      <vt:variant>
        <vt:lpstr>Gebruikte lettertypen</vt:lpstr>
      </vt:variant>
      <vt:variant>
        <vt:i4>1</vt:i4>
      </vt:variant>
      <vt:variant>
        <vt:lpstr>Thema</vt:lpstr>
      </vt:variant>
      <vt:variant>
        <vt:i4>1</vt:i4>
      </vt:variant>
      <vt:variant>
        <vt:lpstr>Diatitels</vt:lpstr>
      </vt:variant>
      <vt:variant>
        <vt:i4>7</vt:i4>
      </vt:variant>
    </vt:vector>
  </HeadingPairs>
  <TitlesOfParts>
    <vt:vector size="9" baseType="lpstr">
      <vt:lpstr>Franklin Gothic Book</vt:lpstr>
      <vt:lpstr>Crop</vt:lpstr>
      <vt:lpstr>een schaalvergroting </vt:lpstr>
      <vt:lpstr>Noden OV4 A-stroom</vt:lpstr>
      <vt:lpstr>Noden OV4 B-stroom</vt:lpstr>
      <vt:lpstr>Noden OV4 B-stroom</vt:lpstr>
      <vt:lpstr>Noden OV4 algemeen</vt:lpstr>
      <vt:lpstr>Noden OV4 B-stroom</vt:lpstr>
      <vt:lpstr>Noden OV4 algemeen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een schaalvergroting</dc:title>
  <dc:creator>Jolien Roef</dc:creator>
  <cp:lastModifiedBy>Jolien Roef</cp:lastModifiedBy>
  <cp:revision>7</cp:revision>
  <dcterms:created xsi:type="dcterms:W3CDTF">2021-01-11T13:57:37Z</dcterms:created>
  <dcterms:modified xsi:type="dcterms:W3CDTF">2021-01-11T15:00:31Z</dcterms:modified>
</cp:coreProperties>
</file>