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8" r:id="rId3"/>
    <p:sldId id="260" r:id="rId4"/>
    <p:sldId id="268" r:id="rId5"/>
    <p:sldId id="262" r:id="rId6"/>
    <p:sldId id="267" r:id="rId7"/>
    <p:sldId id="259" r:id="rId8"/>
    <p:sldId id="257" r:id="rId9"/>
    <p:sldId id="263" r:id="rId10"/>
    <p:sldId id="264" r:id="rId11"/>
    <p:sldId id="265" r:id="rId12"/>
    <p:sldId id="266" r:id="rId13"/>
    <p:sldId id="261" r:id="rId1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B90432-C85A-4730-993B-AE03DC7542E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FC683CE-5969-4542-8106-4E00A8302DF9}">
      <dgm:prSet/>
      <dgm:spPr/>
      <dgm:t>
        <a:bodyPr/>
        <a:lstStyle/>
        <a:p>
          <a:r>
            <a:rPr lang="nl-BE" dirty="0"/>
            <a:t>Als school is het belangrijk om richting te geven en te kijken hoe gaan we onze visie verder uitdragen: </a:t>
          </a:r>
          <a:endParaRPr lang="en-US" dirty="0"/>
        </a:p>
      </dgm:t>
    </dgm:pt>
    <dgm:pt modelId="{495A98A8-E049-43C0-AD54-E0BCDD3A5BF3}" type="parTrans" cxnId="{EC982A8A-E39E-41E6-9DA9-DC4413CB7AFB}">
      <dgm:prSet/>
      <dgm:spPr/>
      <dgm:t>
        <a:bodyPr/>
        <a:lstStyle/>
        <a:p>
          <a:endParaRPr lang="en-US"/>
        </a:p>
      </dgm:t>
    </dgm:pt>
    <dgm:pt modelId="{8396B155-3113-40B7-AE6A-FD2BD2498BDA}" type="sibTrans" cxnId="{EC982A8A-E39E-41E6-9DA9-DC4413CB7AFB}">
      <dgm:prSet/>
      <dgm:spPr/>
      <dgm:t>
        <a:bodyPr/>
        <a:lstStyle/>
        <a:p>
          <a:endParaRPr lang="en-US"/>
        </a:p>
      </dgm:t>
    </dgm:pt>
    <dgm:pt modelId="{A278628A-D52E-429E-9277-16546181321D}">
      <dgm:prSet/>
      <dgm:spPr/>
      <dgm:t>
        <a:bodyPr/>
        <a:lstStyle/>
        <a:p>
          <a:r>
            <a:rPr lang="nl-BE" i="1"/>
            <a:t>Vanuit verbinding en zorg professionele inspanningen leveren om kwaliteitsvol onderwijs te bieden zodat leerlingen met een sterke voet in de maatschappij kunnen stappen. </a:t>
          </a:r>
          <a:endParaRPr lang="en-US"/>
        </a:p>
      </dgm:t>
    </dgm:pt>
    <dgm:pt modelId="{DFA66CCC-0F2A-432F-A262-86C061E0E843}" type="parTrans" cxnId="{CE88B8C1-9DA2-419C-A778-EDB0F84F643E}">
      <dgm:prSet/>
      <dgm:spPr/>
      <dgm:t>
        <a:bodyPr/>
        <a:lstStyle/>
        <a:p>
          <a:endParaRPr lang="en-US"/>
        </a:p>
      </dgm:t>
    </dgm:pt>
    <dgm:pt modelId="{B583D716-FB3A-4D1C-A504-3987386576AA}" type="sibTrans" cxnId="{CE88B8C1-9DA2-419C-A778-EDB0F84F643E}">
      <dgm:prSet/>
      <dgm:spPr/>
      <dgm:t>
        <a:bodyPr/>
        <a:lstStyle/>
        <a:p>
          <a:endParaRPr lang="en-US"/>
        </a:p>
      </dgm:t>
    </dgm:pt>
    <dgm:pt modelId="{B5EDC224-896A-794F-AAAA-245F31684CAD}" type="pres">
      <dgm:prSet presAssocID="{ABB90432-C85A-4730-993B-AE03DC7542E5}" presName="linear" presStyleCnt="0">
        <dgm:presLayoutVars>
          <dgm:animLvl val="lvl"/>
          <dgm:resizeHandles val="exact"/>
        </dgm:presLayoutVars>
      </dgm:prSet>
      <dgm:spPr/>
    </dgm:pt>
    <dgm:pt modelId="{50BBB4BC-7724-4344-85EE-F59141E7B09A}" type="pres">
      <dgm:prSet presAssocID="{1FC683CE-5969-4542-8106-4E00A8302DF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4958AAC-F85C-9147-8904-5A4AF8656573}" type="pres">
      <dgm:prSet presAssocID="{8396B155-3113-40B7-AE6A-FD2BD2498BDA}" presName="spacer" presStyleCnt="0"/>
      <dgm:spPr/>
    </dgm:pt>
    <dgm:pt modelId="{35F51376-50CF-E94C-A3F6-A36CB10DB42E}" type="pres">
      <dgm:prSet presAssocID="{A278628A-D52E-429E-9277-16546181321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FF1A805-A116-334A-9967-77EEC08623D6}" type="presOf" srcId="{ABB90432-C85A-4730-993B-AE03DC7542E5}" destId="{B5EDC224-896A-794F-AAAA-245F31684CAD}" srcOrd="0" destOrd="0" presId="urn:microsoft.com/office/officeart/2005/8/layout/vList2"/>
    <dgm:cxn modelId="{EC982A8A-E39E-41E6-9DA9-DC4413CB7AFB}" srcId="{ABB90432-C85A-4730-993B-AE03DC7542E5}" destId="{1FC683CE-5969-4542-8106-4E00A8302DF9}" srcOrd="0" destOrd="0" parTransId="{495A98A8-E049-43C0-AD54-E0BCDD3A5BF3}" sibTransId="{8396B155-3113-40B7-AE6A-FD2BD2498BDA}"/>
    <dgm:cxn modelId="{EC45EF8E-99B4-DE46-BA70-7ADB2A10B6D5}" type="presOf" srcId="{1FC683CE-5969-4542-8106-4E00A8302DF9}" destId="{50BBB4BC-7724-4344-85EE-F59141E7B09A}" srcOrd="0" destOrd="0" presId="urn:microsoft.com/office/officeart/2005/8/layout/vList2"/>
    <dgm:cxn modelId="{CE88B8C1-9DA2-419C-A778-EDB0F84F643E}" srcId="{ABB90432-C85A-4730-993B-AE03DC7542E5}" destId="{A278628A-D52E-429E-9277-16546181321D}" srcOrd="1" destOrd="0" parTransId="{DFA66CCC-0F2A-432F-A262-86C061E0E843}" sibTransId="{B583D716-FB3A-4D1C-A504-3987386576AA}"/>
    <dgm:cxn modelId="{F60136E8-13D8-3644-8EEF-024DF3C7F12B}" type="presOf" srcId="{A278628A-D52E-429E-9277-16546181321D}" destId="{35F51376-50CF-E94C-A3F6-A36CB10DB42E}" srcOrd="0" destOrd="0" presId="urn:microsoft.com/office/officeart/2005/8/layout/vList2"/>
    <dgm:cxn modelId="{C8454E89-0DAE-D646-BAE7-5DDFEB85E15F}" type="presParOf" srcId="{B5EDC224-896A-794F-AAAA-245F31684CAD}" destId="{50BBB4BC-7724-4344-85EE-F59141E7B09A}" srcOrd="0" destOrd="0" presId="urn:microsoft.com/office/officeart/2005/8/layout/vList2"/>
    <dgm:cxn modelId="{3449D810-CC97-0646-AD2B-EF69E47DCFE2}" type="presParOf" srcId="{B5EDC224-896A-794F-AAAA-245F31684CAD}" destId="{04958AAC-F85C-9147-8904-5A4AF8656573}" srcOrd="1" destOrd="0" presId="urn:microsoft.com/office/officeart/2005/8/layout/vList2"/>
    <dgm:cxn modelId="{CBF3256C-0ED6-DE48-89EB-DB8CB426A9E1}" type="presParOf" srcId="{B5EDC224-896A-794F-AAAA-245F31684CAD}" destId="{35F51376-50CF-E94C-A3F6-A36CB10DB42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BB4BC-7724-4344-85EE-F59141E7B09A}">
      <dsp:nvSpPr>
        <dsp:cNvPr id="0" name=""/>
        <dsp:cNvSpPr/>
      </dsp:nvSpPr>
      <dsp:spPr>
        <a:xfrm>
          <a:off x="0" y="398145"/>
          <a:ext cx="6364224" cy="23198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700" kern="1200" dirty="0"/>
            <a:t>Als school is het belangrijk om richting te geven en te kijken hoe gaan we onze visie verder uitdragen: </a:t>
          </a:r>
          <a:endParaRPr lang="en-US" sz="2700" kern="1200" dirty="0"/>
        </a:p>
      </dsp:txBody>
      <dsp:txXfrm>
        <a:off x="113248" y="511393"/>
        <a:ext cx="6137728" cy="2093394"/>
      </dsp:txXfrm>
    </dsp:sp>
    <dsp:sp modelId="{35F51376-50CF-E94C-A3F6-A36CB10DB42E}">
      <dsp:nvSpPr>
        <dsp:cNvPr id="0" name=""/>
        <dsp:cNvSpPr/>
      </dsp:nvSpPr>
      <dsp:spPr>
        <a:xfrm>
          <a:off x="0" y="2795796"/>
          <a:ext cx="6364224" cy="2319890"/>
        </a:xfrm>
        <a:prstGeom prst="roundRect">
          <a:avLst/>
        </a:prstGeom>
        <a:solidFill>
          <a:schemeClr val="accent2">
            <a:hueOff val="-1492088"/>
            <a:satOff val="-6555"/>
            <a:lumOff val="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700" i="1" kern="1200"/>
            <a:t>Vanuit verbinding en zorg professionele inspanningen leveren om kwaliteitsvol onderwijs te bieden zodat leerlingen met een sterke voet in de maatschappij kunnen stappen. </a:t>
          </a:r>
          <a:endParaRPr lang="en-US" sz="2700" kern="1200"/>
        </a:p>
      </dsp:txBody>
      <dsp:txXfrm>
        <a:off x="113248" y="2909044"/>
        <a:ext cx="6137728" cy="2093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8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3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9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3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2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6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2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1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3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4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8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aVkw5ZmsG4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Zaailingen die groeien in een tuin met zonlicht">
            <a:extLst>
              <a:ext uri="{FF2B5EF4-FFF2-40B4-BE49-F238E27FC236}">
                <a16:creationId xmlns:a16="http://schemas.microsoft.com/office/drawing/2014/main" id="{C02F3385-0019-4CF8-9F14-1EB92F2140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2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309DF2-3311-624D-AB00-CB4944AE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nl-BE" sz="4800"/>
              <a:t>Groeien als schoolteam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078C1A-21C8-F149-9C01-C253AC7AA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nl-BE" sz="2000"/>
              <a:t>Jij doet er toe als leerkracht!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0517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4EDAFC-ECA8-B84D-987B-434086FDD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Een professionaliseringsplan en nascholingsplan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57EE64-AB7C-3343-A413-82B2EEBD2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We hebben vast de pedagogische studiedag </a:t>
            </a:r>
          </a:p>
          <a:p>
            <a:r>
              <a:rPr lang="nl-BE" dirty="0"/>
              <a:t>We hebben de evaluatiedagen waar ruimte is om stil te staan bij andere dingen</a:t>
            </a:r>
          </a:p>
          <a:p>
            <a:endParaRPr lang="nl-BE" dirty="0"/>
          </a:p>
          <a:p>
            <a:pPr>
              <a:buFont typeface="Wingdings" pitchFamily="2" charset="2"/>
              <a:buChar char="è"/>
            </a:pPr>
            <a:r>
              <a:rPr lang="nl-BE" dirty="0">
                <a:sym typeface="Wingdings" pitchFamily="2" charset="2"/>
              </a:rPr>
              <a:t>voorstel: we zetten in op de evaluatiedagen om dingen echt bij te leren in evenwicht met het voorbereiden van klassenraden etc. </a:t>
            </a:r>
          </a:p>
          <a:p>
            <a:pPr>
              <a:buFont typeface="Wingdings" pitchFamily="2" charset="2"/>
              <a:buChar char="è"/>
            </a:pPr>
            <a:r>
              <a:rPr lang="nl-BE" dirty="0">
                <a:sym typeface="Wingdings" pitchFamily="2" charset="2"/>
              </a:rPr>
              <a:t>De pedagogische studiedag wordt dan in evenwicht gebracht tussen teamdynamica en fijne dingen en de evaluatiedag na de opendag wordt ook niet verder inhoudelijk ingevuld maar met opruimen en een teamactiviteit.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6343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32C11-E353-0F48-827B-24FC0567A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Ruimte om samen te denken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0F8912-76C0-A942-8ADA-E4BEEA293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957" y="2478024"/>
            <a:ext cx="10168128" cy="3694176"/>
          </a:xfrm>
        </p:spPr>
        <p:txBody>
          <a:bodyPr>
            <a:normAutofit fontScale="92500"/>
          </a:bodyPr>
          <a:lstStyle/>
          <a:p>
            <a:r>
              <a:rPr lang="nl-BE" dirty="0"/>
              <a:t>Schooljaar 2020-2021: invullen roos waar schaal ik mezelf in</a:t>
            </a:r>
          </a:p>
          <a:p>
            <a:r>
              <a:rPr lang="nl-BE" dirty="0"/>
              <a:t>Schooljaar 2020-2021: observatie les + ‘leerkrachtenrapport’</a:t>
            </a:r>
          </a:p>
          <a:p>
            <a:pPr lvl="1"/>
            <a:r>
              <a:rPr lang="nl-BE" dirty="0"/>
              <a:t>Dient afgewerkt te worden in schooljaar 2021-2022: dus alle mensen waarbij de eerste twee puntjes nog niet rond waren, jullie zijn de eerste in het verhaal dit jaar! </a:t>
            </a:r>
          </a:p>
          <a:p>
            <a:r>
              <a:rPr lang="nl-BE" dirty="0"/>
              <a:t>Schooljaar 2021-2022: samen kijken naar groei: nieuwe functiebeschrijving bespreken, samen inschalen voor inspectieschalen, maar vooral eindelijk tijd maken om te luisteren naar hoe het met iedereen gaat.  Lijst zal doorgegeven worden: geef door wanneer je beschikbaar bent!</a:t>
            </a:r>
          </a:p>
        </p:txBody>
      </p:sp>
    </p:spTree>
    <p:extLst>
      <p:ext uri="{BB962C8B-B14F-4D97-AF65-F5344CB8AC3E}">
        <p14:creationId xmlns:p14="http://schemas.microsoft.com/office/powerpoint/2010/main" val="2403350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A1ECB-DE85-A643-B428-95A9A2BCF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Als school keuzes maken in kaders…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608C31-E01E-FC4D-9D6A-7B5AFA930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Er zijn veel zaken waar we als school op kunnen terug vallen en we hebben onze eigenheid als school…. Maar het is belangrijk om wat houvasten te vinden in de chaos. </a:t>
            </a:r>
          </a:p>
          <a:p>
            <a:pPr lvl="1"/>
            <a:r>
              <a:rPr lang="nl-BE" dirty="0"/>
              <a:t>Enerzijds willen we zelf houvast maken aan de hand van duidelijkheid scheppen in afspraken </a:t>
            </a:r>
          </a:p>
          <a:p>
            <a:pPr lvl="1"/>
            <a:r>
              <a:rPr lang="nl-BE" dirty="0"/>
              <a:t>Anderzijds moeten we ook een aantal keuzes maken in kaders: vorig jaar kort op de pedagogische studiedag doorgegeven</a:t>
            </a:r>
          </a:p>
        </p:txBody>
      </p:sp>
    </p:spTree>
    <p:extLst>
      <p:ext uri="{BB962C8B-B14F-4D97-AF65-F5344CB8AC3E}">
        <p14:creationId xmlns:p14="http://schemas.microsoft.com/office/powerpoint/2010/main" val="2167751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6560F8-B4F6-C14E-9B32-28BA2014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Investeren in professionaliteit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560C8B-6896-9C48-8455-BBEA601CA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dirty="0"/>
              <a:t>POV: didactisch ondersteunen en groeien in de huidige realiteit: start vanaf 23 November – later ook ondersteuning naar de inspectie toe. </a:t>
            </a:r>
          </a:p>
          <a:p>
            <a:r>
              <a:rPr lang="nl-BE" dirty="0"/>
              <a:t>Geweldloos verzet: waakzame zorg- ijzer smeden als het koud is-  jullie moeten niet winnen, alleen volhouden: een kartrekkers verhaal</a:t>
            </a:r>
          </a:p>
          <a:p>
            <a:r>
              <a:rPr lang="nl-BE" dirty="0"/>
              <a:t>Agressiepreventie en hantering: omgaan met normgedrag en PTV technieken </a:t>
            </a:r>
          </a:p>
          <a:p>
            <a:r>
              <a:rPr lang="nl-BE" dirty="0"/>
              <a:t>Cirkel van veerkracht: ik hoor erbij, ik doe ertoe, ik kan het, ik doe het voor jou</a:t>
            </a:r>
          </a:p>
          <a:p>
            <a:r>
              <a:rPr lang="nl-BE" dirty="0"/>
              <a:t>Praktijkopleiding ASS: een ABC methodiek</a:t>
            </a:r>
          </a:p>
          <a:p>
            <a:r>
              <a:rPr lang="nl-BE" dirty="0"/>
              <a:t>Coöperatieve werkvormen in de klas: Kagan</a:t>
            </a:r>
          </a:p>
        </p:txBody>
      </p:sp>
    </p:spTree>
    <p:extLst>
      <p:ext uri="{BB962C8B-B14F-4D97-AF65-F5344CB8AC3E}">
        <p14:creationId xmlns:p14="http://schemas.microsoft.com/office/powerpoint/2010/main" val="20870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64F01-D6B9-DD46-BC46-0C3382EE9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evacuatieoefening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6557F5-CA21-2047-A4BD-44D3CC5C5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Bedankt voor jullie medewerking!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Er wordt een documentje meegegeven: </a:t>
            </a:r>
          </a:p>
          <a:p>
            <a:pPr marL="0" indent="0">
              <a:buNone/>
            </a:pPr>
            <a:r>
              <a:rPr lang="nl-BE" dirty="0"/>
              <a:t>	graag invullen en alle verbeterpunten noteren. Op deze manier</a:t>
            </a:r>
            <a:br>
              <a:rPr lang="nl-BE" dirty="0"/>
            </a:br>
            <a:r>
              <a:rPr lang="nl-BE" dirty="0"/>
              <a:t>	kunnen we aanpassingen doen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Documentje doorgeven aan Ronny</a:t>
            </a:r>
          </a:p>
        </p:txBody>
      </p:sp>
    </p:spTree>
    <p:extLst>
      <p:ext uri="{BB962C8B-B14F-4D97-AF65-F5344CB8AC3E}">
        <p14:creationId xmlns:p14="http://schemas.microsoft.com/office/powerpoint/2010/main" val="23566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7B352FC-1F44-4AB9-A2BD-FBF231C6B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Nieuws Bedankt!">
            <a:extLst>
              <a:ext uri="{FF2B5EF4-FFF2-40B4-BE49-F238E27FC236}">
                <a16:creationId xmlns:a16="http://schemas.microsoft.com/office/drawing/2014/main" id="{26DB9449-0C8E-2142-B33A-DAE5D9CCAD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6" r="3428" b="-1"/>
          <a:stretch/>
        </p:blipFill>
        <p:spPr bwMode="auto">
          <a:xfrm>
            <a:off x="-2" y="-1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6288261" cy="1573149"/>
          </a:xfrm>
          <a:prstGeom prst="rect">
            <a:avLst/>
          </a:prstGeom>
          <a:solidFill>
            <a:schemeClr val="tx1">
              <a:alpha val="30000"/>
            </a:schemeClr>
          </a:solidFill>
          <a:ln w="12700">
            <a:noFill/>
          </a:ln>
          <a:effectLst>
            <a:outerShdw blurRad="50800" dist="508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C2AFF7-8D2F-B640-AC77-3A6004AD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210" y="4909985"/>
            <a:ext cx="3212386" cy="118535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>
                <a:solidFill>
                  <a:schemeClr val="bg1"/>
                </a:solidFill>
              </a:rPr>
              <a:t>Night run- leerlingen in de klas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28936" y="5498088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09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07FCBB-0D7C-CD4F-A5D9-CBCEA911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aandachtspunt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DD2EB0-4220-D249-9C53-1816A2816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Bijzonder veel meldingen rond pestgedrag: zowel binnen de school als buiten de school</a:t>
            </a:r>
          </a:p>
          <a:p>
            <a:r>
              <a:rPr lang="nl-BE" dirty="0"/>
              <a:t>Heel smerig en geniepig pesten: we maken ons zeer veel zorgen: we nemen het volgende week mee op de schakelklassenraad: maar omgaan met diversiteit blijft een zeer grote uitdaging</a:t>
            </a:r>
          </a:p>
        </p:txBody>
      </p:sp>
    </p:spTree>
    <p:extLst>
      <p:ext uri="{BB962C8B-B14F-4D97-AF65-F5344CB8AC3E}">
        <p14:creationId xmlns:p14="http://schemas.microsoft.com/office/powerpoint/2010/main" val="228691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Cameralens">
            <a:extLst>
              <a:ext uri="{FF2B5EF4-FFF2-40B4-BE49-F238E27FC236}">
                <a16:creationId xmlns:a16="http://schemas.microsoft.com/office/drawing/2014/main" id="{A60D114C-7098-4841-A85F-158196FE4D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59" b="1007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1BF5E5-82C9-1D42-9078-507B3104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Waar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willen</a:t>
            </a:r>
            <a:r>
              <a:rPr lang="en-US" sz="3600" dirty="0">
                <a:solidFill>
                  <a:schemeClr val="bg1"/>
                </a:solidFill>
              </a:rPr>
              <a:t> we </a:t>
            </a:r>
            <a:r>
              <a:rPr lang="en-US" sz="3600" dirty="0" err="1">
                <a:solidFill>
                  <a:schemeClr val="bg1"/>
                </a:solidFill>
              </a:rPr>
              <a:t>naartoe</a:t>
            </a:r>
            <a:r>
              <a:rPr lang="en-US" sz="3600" dirty="0">
                <a:solidFill>
                  <a:schemeClr val="bg1"/>
                </a:solidFill>
              </a:rPr>
              <a:t> met </a:t>
            </a:r>
            <a:r>
              <a:rPr lang="en-US" sz="3600" dirty="0" err="1">
                <a:solidFill>
                  <a:schemeClr val="bg1"/>
                </a:solidFill>
              </a:rPr>
              <a:t>onze</a:t>
            </a:r>
            <a:r>
              <a:rPr lang="en-US" sz="3600" dirty="0">
                <a:solidFill>
                  <a:schemeClr val="bg1"/>
                </a:solidFill>
              </a:rPr>
              <a:t> school?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533377-29CA-2D40-8D84-2F6212050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800" dirty="0" err="1">
                <a:solidFill>
                  <a:schemeClr val="bg1"/>
                </a:solidFill>
              </a:rPr>
              <a:t>Naar</a:t>
            </a:r>
            <a:r>
              <a:rPr lang="en-US" sz="1800" dirty="0">
                <a:solidFill>
                  <a:schemeClr val="bg1"/>
                </a:solidFill>
              </a:rPr>
              <a:t> het </a:t>
            </a:r>
            <a:r>
              <a:rPr lang="en-US" sz="1800" dirty="0" err="1">
                <a:solidFill>
                  <a:schemeClr val="bg1"/>
                </a:solidFill>
              </a:rPr>
              <a:t>uitdragen</a:t>
            </a:r>
            <a:r>
              <a:rPr lang="en-US" sz="1800" dirty="0">
                <a:solidFill>
                  <a:schemeClr val="bg1"/>
                </a:solidFill>
              </a:rPr>
              <a:t> van </a:t>
            </a:r>
            <a:r>
              <a:rPr lang="en-US" sz="1800" dirty="0" err="1">
                <a:solidFill>
                  <a:schemeClr val="bg1"/>
                </a:solidFill>
              </a:rPr>
              <a:t>ons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filmpje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44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A15D2-E388-6048-8A8F-6A5E82F4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Van een klassiek systeem naar buitengewoon…</a:t>
            </a:r>
          </a:p>
        </p:txBody>
      </p:sp>
      <p:pic>
        <p:nvPicPr>
          <p:cNvPr id="4" name="Onlinemedia 3" descr="A world where fish are no longer forced to climb trees.">
            <a:hlinkClick r:id="" action="ppaction://media"/>
            <a:extLst>
              <a:ext uri="{FF2B5EF4-FFF2-40B4-BE49-F238E27FC236}">
                <a16:creationId xmlns:a16="http://schemas.microsoft.com/office/drawing/2014/main" id="{C5A86C68-3E05-6F44-8540-8F492A273E1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30525" y="2478088"/>
            <a:ext cx="6538913" cy="369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2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8DDDC-C723-644B-A448-1A017A63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Samen school maken- het boekje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9542D6-0FE4-5641-B14A-B5962EDE5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Boekje op vraag van de OV4 collega’s: zoveel als mogelijk al proberen opnemen, meteen ook voor de school gemaakt.</a:t>
            </a:r>
          </a:p>
          <a:p>
            <a:pPr lvl="1"/>
            <a:r>
              <a:rPr lang="nl-BE" dirty="0"/>
              <a:t>Traject: we volgen dit verder op: we visualiseren wat nog niet gevisualiseerd is en voegen toe wat er nog nodig is. </a:t>
            </a:r>
          </a:p>
          <a:p>
            <a:pPr lvl="2"/>
            <a:r>
              <a:rPr lang="nl-BE" dirty="0"/>
              <a:t>Vraag naar jullie toe: lees het boekje door: </a:t>
            </a:r>
          </a:p>
          <a:p>
            <a:pPr lvl="3"/>
            <a:r>
              <a:rPr lang="nl-BE" dirty="0"/>
              <a:t>Zijn er vragen over wat er reeds is opgenomen? </a:t>
            </a:r>
          </a:p>
          <a:p>
            <a:pPr lvl="3"/>
            <a:r>
              <a:rPr lang="nl-BE" dirty="0"/>
              <a:t>Wat mis je in het boekje wat is nog onduidelijk voor jou?</a:t>
            </a:r>
          </a:p>
          <a:p>
            <a:pPr lvl="3"/>
            <a:r>
              <a:rPr lang="nl-BE" dirty="0"/>
              <a:t>Geef ook aan wat nieuw is voor jullie! </a:t>
            </a:r>
          </a:p>
        </p:txBody>
      </p:sp>
    </p:spTree>
    <p:extLst>
      <p:ext uri="{BB962C8B-B14F-4D97-AF65-F5344CB8AC3E}">
        <p14:creationId xmlns:p14="http://schemas.microsoft.com/office/powerpoint/2010/main" val="231426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35B8A3-B708-C84E-BE02-A2A107C9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nl-BE" sz="2800"/>
              <a:t>Professionalisering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C1C93C3B-07E1-4144-8F58-5B918ED72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82920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8198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5CF576-E635-1343-B06F-7C95DBC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Wat is daar voor nodig?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FCB232-DC15-E843-B66A-9EFBC4C93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Zorgen dat er tijd komt om na te denken: op dit moment blijft het denken tussen alles door waardoor het een grote ijsberg lijkt waar ik me geen meester over zie. </a:t>
            </a:r>
          </a:p>
          <a:p>
            <a:r>
              <a:rPr lang="nl-BE" dirty="0"/>
              <a:t>Leerlingen in de klas: zodat het beleidsteam ook echt beleidstaken kan opnemen, we zijn goed op weg, hopelijk kan de volgende schakelklassenraad helpen! </a:t>
            </a:r>
          </a:p>
          <a:p>
            <a:r>
              <a:rPr lang="nl-BE" dirty="0"/>
              <a:t>Een aantal werkmomenten met collega’s om rond sommige dingen echt samen na te gaan denken: groep 1 het boekje</a:t>
            </a:r>
          </a:p>
          <a:p>
            <a:r>
              <a:rPr lang="nl-BE" dirty="0"/>
              <a:t>Een beginsituatieanalyse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0319312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23820"/>
      </a:dk2>
      <a:lt2>
        <a:srgbClr val="E8E2E6"/>
      </a:lt2>
      <a:accent1>
        <a:srgbClr val="47B663"/>
      </a:accent1>
      <a:accent2>
        <a:srgbClr val="4EB13B"/>
      </a:accent2>
      <a:accent3>
        <a:srgbClr val="82AF45"/>
      </a:accent3>
      <a:accent4>
        <a:srgbClr val="A5A637"/>
      </a:accent4>
      <a:accent5>
        <a:srgbClr val="C3924D"/>
      </a:accent5>
      <a:accent6>
        <a:srgbClr val="B14F3B"/>
      </a:accent6>
      <a:hlink>
        <a:srgbClr val="987F32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Words>687</Words>
  <Application>Microsoft Macintosh PowerPoint</Application>
  <PresentationFormat>Breedbeeld</PresentationFormat>
  <Paragraphs>53</Paragraphs>
  <Slides>13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Neue Haas Grotesk Text Pro</vt:lpstr>
      <vt:lpstr>Wingdings</vt:lpstr>
      <vt:lpstr>AccentBoxVTI</vt:lpstr>
      <vt:lpstr>Groeien als schoolteam</vt:lpstr>
      <vt:lpstr>evacuatieoefening </vt:lpstr>
      <vt:lpstr>Night run- leerlingen in de klas</vt:lpstr>
      <vt:lpstr>aandachtspunt</vt:lpstr>
      <vt:lpstr>Waar willen we naartoe met onze school? </vt:lpstr>
      <vt:lpstr>Van een klassiek systeem naar buitengewoon…</vt:lpstr>
      <vt:lpstr>Samen school maken- het boekje</vt:lpstr>
      <vt:lpstr>Professionalisering </vt:lpstr>
      <vt:lpstr>Wat is daar voor nodig?</vt:lpstr>
      <vt:lpstr>Een professionaliseringsplan en nascholingsplan</vt:lpstr>
      <vt:lpstr>Ruimte om samen te denken </vt:lpstr>
      <vt:lpstr>Als school keuzes maken in kaders… </vt:lpstr>
      <vt:lpstr>Investeren in professionaliteit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Groeien als schoolteam</dc:title>
  <dc:creator>Jolien Roef</dc:creator>
  <cp:lastModifiedBy>Jolien Roef</cp:lastModifiedBy>
  <cp:revision>2</cp:revision>
  <dcterms:created xsi:type="dcterms:W3CDTF">2021-11-08T13:54:20Z</dcterms:created>
  <dcterms:modified xsi:type="dcterms:W3CDTF">2021-11-10T07:28:18Z</dcterms:modified>
</cp:coreProperties>
</file>