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96" r:id="rId2"/>
    <p:sldId id="299" r:id="rId3"/>
    <p:sldId id="301" r:id="rId4"/>
    <p:sldId id="307" r:id="rId5"/>
    <p:sldId id="310" r:id="rId6"/>
    <p:sldId id="308" r:id="rId7"/>
    <p:sldId id="298" r:id="rId8"/>
    <p:sldId id="302" r:id="rId9"/>
    <p:sldId id="297" r:id="rId10"/>
    <p:sldId id="289"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92" r:id="rId32"/>
    <p:sldId id="295" r:id="rId33"/>
    <p:sldId id="293" r:id="rId34"/>
    <p:sldId id="300" r:id="rId35"/>
    <p:sldId id="306" r:id="rId36"/>
    <p:sldId id="303" r:id="rId37"/>
    <p:sldId id="304" r:id="rId38"/>
    <p:sldId id="309" r:id="rId39"/>
  </p:sldIdLst>
  <p:sldSz cx="9144000" cy="6858000" type="screen4x3"/>
  <p:notesSz cx="6669088" cy="9872663"/>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3" autoAdjust="0"/>
    <p:restoredTop sz="63390" autoAdjust="0"/>
  </p:normalViewPr>
  <p:slideViewPr>
    <p:cSldViewPr showGuides="1">
      <p:cViewPr varScale="1">
        <p:scale>
          <a:sx n="47" d="100"/>
          <a:sy n="47" d="100"/>
        </p:scale>
        <p:origin x="18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890044" cy="493713"/>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defRPr sz="1200" smtClean="0"/>
            </a:lvl1pPr>
          </a:lstStyle>
          <a:p>
            <a:pPr>
              <a:defRPr/>
            </a:pPr>
            <a:endParaRPr lang="nl-NL"/>
          </a:p>
        </p:txBody>
      </p:sp>
      <p:sp>
        <p:nvSpPr>
          <p:cNvPr id="36867" name="Rectangle 3"/>
          <p:cNvSpPr>
            <a:spLocks noGrp="1" noChangeArrowheads="1"/>
          </p:cNvSpPr>
          <p:nvPr>
            <p:ph type="dt" sz="quarter" idx="1"/>
          </p:nvPr>
        </p:nvSpPr>
        <p:spPr bwMode="auto">
          <a:xfrm>
            <a:off x="3779044" y="0"/>
            <a:ext cx="2890044" cy="493713"/>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a:defRPr sz="1200" smtClean="0"/>
            </a:lvl1pPr>
          </a:lstStyle>
          <a:p>
            <a:pPr>
              <a:defRPr/>
            </a:pPr>
            <a:endParaRPr lang="nl-NL"/>
          </a:p>
        </p:txBody>
      </p:sp>
      <p:sp>
        <p:nvSpPr>
          <p:cNvPr id="36868" name="Rectangle 4"/>
          <p:cNvSpPr>
            <a:spLocks noGrp="1" noChangeArrowheads="1"/>
          </p:cNvSpPr>
          <p:nvPr>
            <p:ph type="ftr" sz="quarter" idx="2"/>
          </p:nvPr>
        </p:nvSpPr>
        <p:spPr bwMode="auto">
          <a:xfrm>
            <a:off x="1" y="9378950"/>
            <a:ext cx="2890044" cy="493713"/>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defRPr sz="1200" smtClean="0"/>
            </a:lvl1pPr>
          </a:lstStyle>
          <a:p>
            <a:pPr>
              <a:defRPr/>
            </a:pPr>
            <a:endParaRPr lang="nl-NL"/>
          </a:p>
        </p:txBody>
      </p:sp>
      <p:sp>
        <p:nvSpPr>
          <p:cNvPr id="36869" name="Rectangle 5"/>
          <p:cNvSpPr>
            <a:spLocks noGrp="1" noChangeArrowheads="1"/>
          </p:cNvSpPr>
          <p:nvPr>
            <p:ph type="sldNum" sz="quarter" idx="3"/>
          </p:nvPr>
        </p:nvSpPr>
        <p:spPr bwMode="auto">
          <a:xfrm>
            <a:off x="3779044" y="9378950"/>
            <a:ext cx="2890044" cy="493713"/>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a:defRPr sz="1200" smtClean="0"/>
            </a:lvl1pPr>
          </a:lstStyle>
          <a:p>
            <a:pPr>
              <a:defRPr/>
            </a:pPr>
            <a:fld id="{063FEEC8-C30B-4E02-9829-326B1A448E1D}" type="slidenum">
              <a:rPr lang="nl-NL"/>
              <a:pPr>
                <a:defRPr/>
              </a:pPr>
              <a:t>‹nr.›</a:t>
            </a:fld>
            <a:endParaRPr lang="nl-NL"/>
          </a:p>
        </p:txBody>
      </p:sp>
    </p:spTree>
    <p:extLst>
      <p:ext uri="{BB962C8B-B14F-4D97-AF65-F5344CB8AC3E}">
        <p14:creationId xmlns:p14="http://schemas.microsoft.com/office/powerpoint/2010/main" val="3648271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90044" cy="493713"/>
          </a:xfrm>
          <a:prstGeom prst="rect">
            <a:avLst/>
          </a:prstGeom>
        </p:spPr>
        <p:txBody>
          <a:bodyPr vert="horz" lIns="92098" tIns="46049" rIns="92098" bIns="46049" rtlCol="0"/>
          <a:lstStyle>
            <a:lvl1pPr algn="l">
              <a:defRPr sz="1200"/>
            </a:lvl1pPr>
          </a:lstStyle>
          <a:p>
            <a:endParaRPr lang="nl-BE"/>
          </a:p>
        </p:txBody>
      </p:sp>
      <p:sp>
        <p:nvSpPr>
          <p:cNvPr id="3" name="Tijdelijke aanduiding voor datum 2"/>
          <p:cNvSpPr>
            <a:spLocks noGrp="1"/>
          </p:cNvSpPr>
          <p:nvPr>
            <p:ph type="dt" idx="1"/>
          </p:nvPr>
        </p:nvSpPr>
        <p:spPr>
          <a:xfrm>
            <a:off x="3777452" y="0"/>
            <a:ext cx="2890044" cy="493713"/>
          </a:xfrm>
          <a:prstGeom prst="rect">
            <a:avLst/>
          </a:prstGeom>
        </p:spPr>
        <p:txBody>
          <a:bodyPr vert="horz" lIns="92098" tIns="46049" rIns="92098" bIns="46049" rtlCol="0"/>
          <a:lstStyle>
            <a:lvl1pPr algn="r">
              <a:defRPr sz="1200"/>
            </a:lvl1pPr>
          </a:lstStyle>
          <a:p>
            <a:fld id="{E512BAFF-EBB7-4725-A409-F4B84185012C}" type="datetimeFigureOut">
              <a:rPr lang="nl-BE" smtClean="0"/>
              <a:pPr/>
              <a:t>24/10/2016</a:t>
            </a:fld>
            <a:endParaRPr lang="nl-BE"/>
          </a:p>
        </p:txBody>
      </p:sp>
      <p:sp>
        <p:nvSpPr>
          <p:cNvPr id="4" name="Tijdelijke aanduiding voor dia-afbeelding 3"/>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2098" tIns="46049" rIns="92098" bIns="46049" rtlCol="0" anchor="ctr"/>
          <a:lstStyle/>
          <a:p>
            <a:endParaRPr lang="nl-BE"/>
          </a:p>
        </p:txBody>
      </p:sp>
      <p:sp>
        <p:nvSpPr>
          <p:cNvPr id="5" name="Tijdelijke aanduiding voor notities 4"/>
          <p:cNvSpPr>
            <a:spLocks noGrp="1"/>
          </p:cNvSpPr>
          <p:nvPr>
            <p:ph type="body" sz="quarter" idx="3"/>
          </p:nvPr>
        </p:nvSpPr>
        <p:spPr>
          <a:xfrm>
            <a:off x="667547" y="4690277"/>
            <a:ext cx="5333996" cy="4441817"/>
          </a:xfrm>
          <a:prstGeom prst="rect">
            <a:avLst/>
          </a:prstGeom>
        </p:spPr>
        <p:txBody>
          <a:bodyPr vert="horz" lIns="92098" tIns="46049" rIns="92098" bIns="46049"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1" y="9377346"/>
            <a:ext cx="2890044" cy="493713"/>
          </a:xfrm>
          <a:prstGeom prst="rect">
            <a:avLst/>
          </a:prstGeom>
        </p:spPr>
        <p:txBody>
          <a:bodyPr vert="horz" lIns="92098" tIns="46049" rIns="92098" bIns="46049"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452" y="9377346"/>
            <a:ext cx="2890044" cy="493713"/>
          </a:xfrm>
          <a:prstGeom prst="rect">
            <a:avLst/>
          </a:prstGeom>
        </p:spPr>
        <p:txBody>
          <a:bodyPr vert="horz" lIns="92098" tIns="46049" rIns="92098" bIns="46049" rtlCol="0" anchor="b"/>
          <a:lstStyle>
            <a:lvl1pPr algn="r">
              <a:defRPr sz="1200"/>
            </a:lvl1pPr>
          </a:lstStyle>
          <a:p>
            <a:fld id="{E1F15CE8-58A5-43B5-B5DB-B11E536697E3}" type="slidenum">
              <a:rPr lang="nl-BE" smtClean="0"/>
              <a:pPr/>
              <a:t>‹nr.›</a:t>
            </a:fld>
            <a:endParaRPr lang="nl-BE"/>
          </a:p>
        </p:txBody>
      </p:sp>
    </p:spTree>
    <p:extLst>
      <p:ext uri="{BB962C8B-B14F-4D97-AF65-F5344CB8AC3E}">
        <p14:creationId xmlns:p14="http://schemas.microsoft.com/office/powerpoint/2010/main" val="366894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l.wikipedia.org/wiki/Mondiale_hectar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nl.wikipedia.org/wiki/Duurzame_ontwikkeling" TargetMode="External"/><Relationship Id="rId4" Type="http://schemas.openxmlformats.org/officeDocument/2006/relationships/hyperlink" Target="https://nl.wikipedia.org/wiki/Consumpti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l.wikipedia.org/wiki/Earth_Overshoot_Da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praktijk spreken we van afval wanneer de betreffende materialen niet meer door ons hergebruikt kunnen worden, de materialen voor ons geen waarde meer hebben en wij ons ervan willen ontdoen (=kwijt willen). </a:t>
            </a:r>
          </a:p>
          <a:p>
            <a:r>
              <a:rPr lang="nl-NL" dirty="0"/>
              <a:t>In sommige gevallen heeft dit afval voor derden nog wel waarde en kan het worden verkocht. Denk maar aan papierafval, waar men opnieuw papier of karton van maakt. Of gebruikte frituurolie, die bewerkt en gerecycleerd wordt tot biobrandstof voor wagens.</a:t>
            </a:r>
          </a:p>
          <a:p>
            <a:r>
              <a:rPr lang="nl-NL" dirty="0"/>
              <a:t>Moeilijk afbreekbaar: een klassieker: het klokhuis van een appel zal wel verteren als je het in de graskant gooit, maar het duurt lang. Breng je datzelfde klokhuis onder de goede omstandigheden voor compostering (hogere temperatuur, voldoende zuurstof), dan zal het veel sneller en vollediger afbreken. </a:t>
            </a:r>
          </a:p>
          <a:p>
            <a:r>
              <a:rPr lang="nl-NL" dirty="0"/>
              <a:t>Ter info: klokhuis: afgebroken op 14 dagen. Bananenschil op 1 à 3 jaar. Sigarettenpeuk: 2 jaar. Kauwgom: 25 jaar. </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a:t>
            </a:fld>
            <a:endParaRPr lang="nl-BE"/>
          </a:p>
        </p:txBody>
      </p:sp>
    </p:spTree>
    <p:extLst>
      <p:ext uri="{BB962C8B-B14F-4D97-AF65-F5344CB8AC3E}">
        <p14:creationId xmlns:p14="http://schemas.microsoft.com/office/powerpoint/2010/main" val="422789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613989" indent="-613989"/>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12</a:t>
            </a:fld>
            <a:endParaRPr lang="nl-BE"/>
          </a:p>
        </p:txBody>
      </p:sp>
    </p:spTree>
    <p:extLst>
      <p:ext uri="{BB962C8B-B14F-4D97-AF65-F5344CB8AC3E}">
        <p14:creationId xmlns:p14="http://schemas.microsoft.com/office/powerpoint/2010/main" val="362318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14</a:t>
            </a:fld>
            <a:endParaRPr lang="nl-BE"/>
          </a:p>
        </p:txBody>
      </p:sp>
    </p:spTree>
    <p:extLst>
      <p:ext uri="{BB962C8B-B14F-4D97-AF65-F5344CB8AC3E}">
        <p14:creationId xmlns:p14="http://schemas.microsoft.com/office/powerpoint/2010/main" val="292919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21</a:t>
            </a:fld>
            <a:endParaRPr lang="nl-BE"/>
          </a:p>
        </p:txBody>
      </p:sp>
    </p:spTree>
    <p:extLst>
      <p:ext uri="{BB962C8B-B14F-4D97-AF65-F5344CB8AC3E}">
        <p14:creationId xmlns:p14="http://schemas.microsoft.com/office/powerpoint/2010/main" val="40067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buFontTx/>
              <a:buNone/>
            </a:pPr>
            <a:r>
              <a:rPr lang="nl-BE" dirty="0" smtClean="0">
                <a:latin typeface="Arial" charset="0"/>
              </a:rPr>
              <a:t>Met deze quiz wilden we even enkele regels van het sorteren opfrissen, aangezien niet alles even logisch is. </a:t>
            </a:r>
          </a:p>
          <a:p>
            <a:pPr eaLnBrk="1" hangingPunct="1">
              <a:buFontTx/>
              <a:buNone/>
            </a:pPr>
            <a:r>
              <a:rPr lang="nl-BE" dirty="0" smtClean="0">
                <a:latin typeface="Arial" charset="0"/>
              </a:rPr>
              <a:t>Hopelijk heeft u er iets aan gehad. Bedankt voor de medewerking !</a:t>
            </a:r>
          </a:p>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33</a:t>
            </a:fld>
            <a:endParaRPr lang="nl-BE"/>
          </a:p>
        </p:txBody>
      </p:sp>
    </p:spTree>
    <p:extLst>
      <p:ext uri="{BB962C8B-B14F-4D97-AF65-F5344CB8AC3E}">
        <p14:creationId xmlns:p14="http://schemas.microsoft.com/office/powerpoint/2010/main" val="33448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0" dirty="0" smtClean="0">
                <a:effectLst/>
              </a:rPr>
              <a:t>De ecologische voetafdruk (ook mondiale voetafdruk of kortweg voetafdruk) is een getal dat weergeeft hoeveel grond een bepaalde bevolkingsgroep nodig heeft. Hiermee bedoelt</a:t>
            </a:r>
            <a:r>
              <a:rPr lang="nl-NL" b="0" baseline="0" dirty="0" smtClean="0">
                <a:effectLst/>
              </a:rPr>
              <a:t> men </a:t>
            </a:r>
            <a:r>
              <a:rPr lang="nl-NL" b="0" dirty="0" smtClean="0">
                <a:effectLst/>
              </a:rPr>
              <a:t>biologisch productieve grond- en wateroppervlakte die nodig is per jaar om zijn consumptieniveau te kunnen handhaven en onder meer zijn afvalproductie te kunnen verwerken. Het gaat om een hypothetisch getal, gemeten in </a:t>
            </a:r>
            <a:r>
              <a:rPr lang="nl-NL" b="0" i="1" dirty="0" smtClean="0">
                <a:effectLst/>
                <a:hlinkClick r:id="rId3" tooltip="Mondiale hectare"/>
              </a:rPr>
              <a:t>mondiale hectares</a:t>
            </a:r>
            <a:r>
              <a:rPr lang="nl-NL" b="0" dirty="0" smtClean="0">
                <a:effectLst/>
              </a:rPr>
              <a:t>.</a:t>
            </a:r>
          </a:p>
          <a:p>
            <a:endParaRPr lang="nl-BE" dirty="0" smtClean="0"/>
          </a:p>
          <a:p>
            <a:r>
              <a:rPr lang="nl-NL" dirty="0" smtClean="0">
                <a:effectLst/>
              </a:rPr>
              <a:t>Het uitgangspunt is dat elke </a:t>
            </a:r>
            <a:r>
              <a:rPr lang="nl-NL" dirty="0" smtClean="0">
                <a:effectLst/>
                <a:hlinkClick r:id="rId4" tooltip="Consumptie"/>
              </a:rPr>
              <a:t>consumptie</a:t>
            </a:r>
            <a:r>
              <a:rPr lang="nl-NL" dirty="0" smtClean="0">
                <a:effectLst/>
              </a:rPr>
              <a:t> omgerekend kan worden in een oppervlakte die voor de productie ervan nodig is. Dat maakt het mogelijk om de </a:t>
            </a:r>
            <a:r>
              <a:rPr lang="nl-NL" dirty="0" err="1" smtClean="0">
                <a:effectLst/>
              </a:rPr>
              <a:t>milieu-impact</a:t>
            </a:r>
            <a:r>
              <a:rPr lang="nl-NL" dirty="0" smtClean="0">
                <a:effectLst/>
              </a:rPr>
              <a:t> van verschillend consumptiegedrag (leefstijlen) of van verschillende bevolkingsgroepen (landen) met elkaar te vergelijken. Aangezien deze maatstaf ook werkt met een limiet aan bruikbare oppervlakte, geeft de Voetafdruk ook weer in welke mate de regeneratieve capaciteit van een bepaalde productieve oppervlakte, of van de aarde in haar geheel wordt aangetast. Zo kan de Voetafdruk nuttig zijn als indicator voor de </a:t>
            </a:r>
            <a:r>
              <a:rPr lang="nl-NL" dirty="0" smtClean="0">
                <a:effectLst/>
                <a:hlinkClick r:id="rId5" tooltip="Duurzame ontwikkeling"/>
              </a:rPr>
              <a:t>duurzaamheid</a:t>
            </a:r>
            <a:r>
              <a:rPr lang="nl-NL" dirty="0" smtClean="0">
                <a:effectLst/>
              </a:rPr>
              <a:t> van bepaalde consumptiepatronen.</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34</a:t>
            </a:fld>
            <a:endParaRPr lang="nl-BE"/>
          </a:p>
        </p:txBody>
      </p:sp>
    </p:spTree>
    <p:extLst>
      <p:ext uri="{BB962C8B-B14F-4D97-AF65-F5344CB8AC3E}">
        <p14:creationId xmlns:p14="http://schemas.microsoft.com/office/powerpoint/2010/main" val="217341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effectLst/>
              </a:rPr>
              <a:t>Het </a:t>
            </a:r>
            <a:r>
              <a:rPr lang="nl-NL" i="1" dirty="0" smtClean="0">
                <a:effectLst/>
              </a:rPr>
              <a:t>Eerlijke Aarde-aandeel</a:t>
            </a:r>
            <a:r>
              <a:rPr lang="nl-NL" dirty="0" smtClean="0">
                <a:effectLst/>
              </a:rPr>
              <a:t>: als alle bruikbare ruimte op aarde verdeeld wordt over alle mensen en de natuur voldoende ruimte krijgt om zichzelf te herstellen, dan zou elke bewoner gemiddeld recht hebben op 1,8 hectare (cijfers 2001). </a:t>
            </a:r>
          </a:p>
          <a:p>
            <a:pPr defTabSz="920984">
              <a:defRPr/>
            </a:pPr>
            <a:r>
              <a:rPr lang="nl-NL" dirty="0" smtClean="0">
                <a:effectLst/>
              </a:rPr>
              <a:t>Een Belg zat gemiddeld op 7,5 ha in 2010. Een Indiër op 0,9 ha…</a:t>
            </a:r>
            <a:endParaRPr lang="nl-BE" dirty="0" smtClean="0"/>
          </a:p>
          <a:p>
            <a:endParaRPr lang="nl-NL" dirty="0" smtClean="0">
              <a:effectLst/>
              <a:hlinkClick r:id="rId3" tooltip="Earth Overshoot Day"/>
            </a:endParaRPr>
          </a:p>
          <a:p>
            <a:r>
              <a:rPr lang="nl-NL" dirty="0" smtClean="0">
                <a:effectLst/>
                <a:hlinkClick r:id="rId3" tooltip="Earth Overshoot Day"/>
              </a:rPr>
              <a:t>Earth </a:t>
            </a:r>
            <a:r>
              <a:rPr lang="nl-NL" dirty="0" err="1" smtClean="0">
                <a:effectLst/>
                <a:hlinkClick r:id="rId3" tooltip="Earth Overshoot Day"/>
              </a:rPr>
              <a:t>Overshoot</a:t>
            </a:r>
            <a:r>
              <a:rPr lang="nl-NL" dirty="0" smtClean="0">
                <a:effectLst/>
                <a:hlinkClick r:id="rId3" tooltip="Earth Overshoot Day"/>
              </a:rPr>
              <a:t> Day</a:t>
            </a:r>
            <a:r>
              <a:rPr lang="nl-NL" dirty="0" smtClean="0">
                <a:effectLst/>
              </a:rPr>
              <a:t>: dit is de datum tijdens een bepaald jaar waarop de mensheid -vanaf 1 januari geteld- meer van de aarde verbruikt heeft dan wat de aarde zelf op één jaar terug kan opleveren.</a:t>
            </a:r>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35</a:t>
            </a:fld>
            <a:endParaRPr lang="nl-BE"/>
          </a:p>
        </p:txBody>
      </p:sp>
    </p:spTree>
    <p:extLst>
      <p:ext uri="{BB962C8B-B14F-4D97-AF65-F5344CB8AC3E}">
        <p14:creationId xmlns:p14="http://schemas.microsoft.com/office/powerpoint/2010/main" val="328478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36</a:t>
            </a:fld>
            <a:endParaRPr lang="nl-NL"/>
          </a:p>
        </p:txBody>
      </p:sp>
    </p:spTree>
    <p:extLst>
      <p:ext uri="{BB962C8B-B14F-4D97-AF65-F5344CB8AC3E}">
        <p14:creationId xmlns:p14="http://schemas.microsoft.com/office/powerpoint/2010/main" val="21829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896C7742-A5CB-4EE9-B5CA-3113EBA7CDC6}" type="slidenum">
              <a:rPr lang="nl-NL" smtClean="0"/>
              <a:pPr/>
              <a:t>37</a:t>
            </a:fld>
            <a:endParaRPr lang="nl-NL"/>
          </a:p>
        </p:txBody>
      </p:sp>
    </p:spTree>
    <p:extLst>
      <p:ext uri="{BB962C8B-B14F-4D97-AF65-F5344CB8AC3E}">
        <p14:creationId xmlns:p14="http://schemas.microsoft.com/office/powerpoint/2010/main" val="261729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38</a:t>
            </a:fld>
            <a:endParaRPr lang="nl-BE"/>
          </a:p>
        </p:txBody>
      </p:sp>
    </p:spTree>
    <p:extLst>
      <p:ext uri="{BB962C8B-B14F-4D97-AF65-F5344CB8AC3E}">
        <p14:creationId xmlns:p14="http://schemas.microsoft.com/office/powerpoint/2010/main" val="420133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Juridisch gezien wordt afval ingedeeld in verschillende</a:t>
            </a:r>
            <a:r>
              <a:rPr lang="nl-BE" baseline="0" dirty="0" smtClean="0"/>
              <a:t> categorieën. Wat van belang is, is dat afval van provinciale locaties altijd bedrijfsafval is. Je kan er dus niet zomaar mee terecht bij het gemeentelijke recyclagepark. Je kan het ook niet zomaar meegeven met de gemeentelijke ophaalronden. Soms wel, maar dan na het sluiten van een overeenkomst en betalen van een financiële vergoeding.</a:t>
            </a:r>
          </a:p>
          <a:p>
            <a:r>
              <a:rPr lang="nl-BE" baseline="0" dirty="0" smtClean="0"/>
              <a:t>Ieder moet dus voorzien in een systeem om zijn afval af te voeren volgens de regels van de afvalwetgeving (Materialendecreet en </a:t>
            </a:r>
            <a:r>
              <a:rPr lang="nl-BE" baseline="0" dirty="0" err="1" smtClean="0"/>
              <a:t>Vlarema</a:t>
            </a:r>
            <a:r>
              <a:rPr lang="nl-BE" baseline="0" dirty="0" smtClean="0"/>
              <a:t>).</a:t>
            </a:r>
          </a:p>
          <a:p>
            <a:r>
              <a:rPr lang="nl-BE" baseline="0" dirty="0" smtClean="0"/>
              <a:t>Uitsmijter: ook afvalwater mag niet vergeten worden. Het mag niet zomaar geloosd worden en moet verwerkt worden volgens de regels van de kunst in rioolwaterzuiveringsinstallaties of in eigen zuiveringen.</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3</a:t>
            </a:fld>
            <a:endParaRPr lang="nl-BE"/>
          </a:p>
        </p:txBody>
      </p:sp>
    </p:spTree>
    <p:extLst>
      <p:ext uri="{BB962C8B-B14F-4D97-AF65-F5344CB8AC3E}">
        <p14:creationId xmlns:p14="http://schemas.microsoft.com/office/powerpoint/2010/main" val="412265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Welk afval er in de werkplaatsen ontstaat is afhankelijk van school tot school. Bovenstaand lijstje aangevuld of geschrapt worden, op maat van de school. Wens je een overzicht van al het afval dat vrijkomt op je school? Vraag dan even naar het afvalstoffenplan bij de afvalverantwoordelijke. </a:t>
            </a:r>
          </a:p>
          <a:p>
            <a:endParaRPr lang="nl-BE" baseline="0" dirty="0" smtClean="0"/>
          </a:p>
          <a:p>
            <a:r>
              <a:rPr lang="nl-BE" baseline="0" dirty="0" smtClean="0"/>
              <a:t>Ieder moet dus voorzien in een systeem om zijn afval af te voeren volgens de regels van de afvalwetgeving (Materialendecreet en </a:t>
            </a:r>
            <a:r>
              <a:rPr lang="nl-BE" baseline="0" dirty="0" err="1" smtClean="0"/>
              <a:t>Vlarema</a:t>
            </a:r>
            <a:r>
              <a:rPr lang="nl-BE" baseline="0" dirty="0" smtClean="0"/>
              <a:t>).</a:t>
            </a:r>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4</a:t>
            </a:fld>
            <a:endParaRPr lang="nl-BE"/>
          </a:p>
        </p:txBody>
      </p:sp>
    </p:spTree>
    <p:extLst>
      <p:ext uri="{BB962C8B-B14F-4D97-AF65-F5344CB8AC3E}">
        <p14:creationId xmlns:p14="http://schemas.microsoft.com/office/powerpoint/2010/main" val="412265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Sommige locaties beschikken over een eigen containerpark(je). Dit betreft veelal technische scholen of domeinen. De foto is van het </a:t>
            </a:r>
            <a:r>
              <a:rPr lang="nl-BE" baseline="0" smtClean="0"/>
              <a:t>domein Puyenbroeck</a:t>
            </a:r>
            <a:r>
              <a:rPr lang="nl-BE" baseline="0" dirty="0" smtClean="0"/>
              <a:t>. </a:t>
            </a:r>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5</a:t>
            </a:fld>
            <a:endParaRPr lang="nl-BE"/>
          </a:p>
        </p:txBody>
      </p:sp>
    </p:spTree>
    <p:extLst>
      <p:ext uri="{BB962C8B-B14F-4D97-AF65-F5344CB8AC3E}">
        <p14:creationId xmlns:p14="http://schemas.microsoft.com/office/powerpoint/2010/main" val="412265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De verschillende soorten metalen / legeringen zijn niet altijd duidelijk herkenbaar: roestvast staal/inox, aluminium, lood, koper, …</a:t>
            </a:r>
          </a:p>
          <a:p>
            <a:endParaRPr lang="nl-BE" baseline="0" dirty="0" smtClean="0"/>
          </a:p>
          <a:p>
            <a:r>
              <a:rPr lang="nl-BE" baseline="0" dirty="0" smtClean="0"/>
              <a:t>Tips: </a:t>
            </a:r>
          </a:p>
          <a:p>
            <a:r>
              <a:rPr lang="nl-BE" baseline="0" dirty="0" smtClean="0"/>
              <a:t>Betrek de leerlingen; ga bv met hen naar het containerparkje</a:t>
            </a:r>
          </a:p>
          <a:p>
            <a:r>
              <a:rPr lang="nl-BE" baseline="0" dirty="0" smtClean="0"/>
              <a:t>Geef praktische voorbeelden aan de hand van vaste, jaarlijks terugkerende werkstukken </a:t>
            </a:r>
          </a:p>
          <a:p>
            <a:r>
              <a:rPr lang="nl-BE" baseline="0" dirty="0" smtClean="0"/>
              <a:t>Vestig de aandacht op specifieke kenmerken van het materiaal</a:t>
            </a:r>
          </a:p>
          <a:p>
            <a:endParaRPr lang="nl-BE" baseline="0" dirty="0" smtClean="0"/>
          </a:p>
          <a:p>
            <a:r>
              <a:rPr lang="nl-BE" baseline="0" dirty="0" smtClean="0"/>
              <a:t>Aluminium: licht van gewicht, licht van kleur</a:t>
            </a:r>
          </a:p>
          <a:p>
            <a:r>
              <a:rPr lang="nl-BE" baseline="0" dirty="0" smtClean="0"/>
              <a:t>Inox/RVS: glimmend, zwaarder van gewicht</a:t>
            </a:r>
          </a:p>
          <a:p>
            <a:r>
              <a:rPr lang="nl-BE" baseline="0" dirty="0" smtClean="0"/>
              <a:t>Koper: meestal rood van kleur</a:t>
            </a:r>
          </a:p>
          <a:p>
            <a:r>
              <a:rPr lang="nl-BE" baseline="0" dirty="0" smtClean="0"/>
              <a:t>Lood: zwaar maar plooibaar</a:t>
            </a:r>
          </a:p>
          <a:p>
            <a:endParaRPr lang="nl-BE" baseline="0" dirty="0" smtClean="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6</a:t>
            </a:fld>
            <a:endParaRPr lang="nl-BE"/>
          </a:p>
        </p:txBody>
      </p:sp>
    </p:spTree>
    <p:extLst>
      <p:ext uri="{BB962C8B-B14F-4D97-AF65-F5344CB8AC3E}">
        <p14:creationId xmlns:p14="http://schemas.microsoft.com/office/powerpoint/2010/main" val="412265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Deze</a:t>
            </a:r>
            <a:r>
              <a:rPr lang="nl-BE" baseline="0" dirty="0" smtClean="0"/>
              <a:t> keuzevolgorde van verwerkingsmethoden (“ladder”) heet de “Ladder van Lansink”. Lansink was een Nederlandse politicus, die de methoden van afvalverwerking </a:t>
            </a:r>
            <a:r>
              <a:rPr lang="nl-BE" baseline="0" dirty="0" err="1" smtClean="0"/>
              <a:t>oplijstte</a:t>
            </a:r>
            <a:r>
              <a:rPr lang="nl-BE" baseline="0" dirty="0" smtClean="0"/>
              <a:t> op een “ladder”. Hoe hoger op de ladder, hoe milieuvriendelijker de verwerkingsmethode. </a:t>
            </a:r>
          </a:p>
          <a:p>
            <a:endParaRPr lang="nl-BE" baseline="0" dirty="0" smtClean="0"/>
          </a:p>
          <a:p>
            <a:r>
              <a:rPr lang="nl-BE" dirty="0" smtClean="0"/>
              <a:t>Naast de logische keuze zijn</a:t>
            </a:r>
            <a:r>
              <a:rPr lang="nl-BE" baseline="0" dirty="0" smtClean="0"/>
              <a:t> </a:t>
            </a:r>
            <a:r>
              <a:rPr lang="nl-BE" dirty="0" smtClean="0"/>
              <a:t>er ook de wettelijke</a:t>
            </a:r>
            <a:r>
              <a:rPr lang="nl-BE" baseline="0" dirty="0" smtClean="0"/>
              <a:t> beperkingen. Niet veel afvalsoorten mogen nog gestort worden. </a:t>
            </a:r>
          </a:p>
          <a:p>
            <a:endParaRPr lang="nl-BE" baseline="0" dirty="0" smtClean="0"/>
          </a:p>
          <a:p>
            <a:r>
              <a:rPr lang="nl-BE" baseline="0" dirty="0" smtClean="0"/>
              <a:t>De grondstoffen en materialen van de aarde zijn eindig (bv de metalen voor het vervaardigen van gsm’s). Hergebruik zal op termijn noodzakelijk blijken. Dit vergt wat inspanning en discipline, maar is nodig. En preventie is uiteraard te verkiezen. </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7</a:t>
            </a:fld>
            <a:endParaRPr lang="nl-BE"/>
          </a:p>
        </p:txBody>
      </p:sp>
    </p:spTree>
    <p:extLst>
      <p:ext uri="{BB962C8B-B14F-4D97-AF65-F5344CB8AC3E}">
        <p14:creationId xmlns:p14="http://schemas.microsoft.com/office/powerpoint/2010/main" val="338214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Bepaalde afvalstoffen moeten selectief ingezameld en aangeboden worden aan de afvalophalers: PMD, glas, papier en karton, restafval, groenafval, olie, hout, metaal, KGA, batterijen en accu’s, … (zie </a:t>
            </a:r>
            <a:r>
              <a:rPr lang="nl-NL" dirty="0" err="1"/>
              <a:t>Vlarema</a:t>
            </a:r>
            <a:r>
              <a:rPr lang="nl-NL" dirty="0"/>
              <a:t> artikel 4.3.2)</a:t>
            </a:r>
          </a:p>
          <a:p>
            <a:endParaRPr lang="nl-BE" dirty="0" smtClean="0"/>
          </a:p>
          <a:p>
            <a:endParaRPr lang="nl-BE" dirty="0" smtClean="0"/>
          </a:p>
          <a:p>
            <a:r>
              <a:rPr lang="nl-BE" dirty="0" smtClean="0"/>
              <a:t>PMD</a:t>
            </a:r>
            <a:r>
              <a:rPr lang="nl-BE" baseline="0" dirty="0" smtClean="0"/>
              <a:t> staat voor </a:t>
            </a:r>
            <a:r>
              <a:rPr lang="nl-BE" dirty="0" smtClean="0"/>
              <a:t>Plastic verpakkingen en flacons,</a:t>
            </a:r>
            <a:r>
              <a:rPr lang="nl-BE" baseline="0" dirty="0" smtClean="0"/>
              <a:t> Metalen verpakkingen en Drankkartons.</a:t>
            </a:r>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8</a:t>
            </a:fld>
            <a:endParaRPr lang="nl-BE"/>
          </a:p>
        </p:txBody>
      </p:sp>
    </p:spTree>
    <p:extLst>
      <p:ext uri="{BB962C8B-B14F-4D97-AF65-F5344CB8AC3E}">
        <p14:creationId xmlns:p14="http://schemas.microsoft.com/office/powerpoint/2010/main" val="392563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9</a:t>
            </a:fld>
            <a:endParaRPr lang="nl-BE"/>
          </a:p>
        </p:txBody>
      </p:sp>
    </p:spTree>
    <p:extLst>
      <p:ext uri="{BB962C8B-B14F-4D97-AF65-F5344CB8AC3E}">
        <p14:creationId xmlns:p14="http://schemas.microsoft.com/office/powerpoint/2010/main" val="4174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E1F15CE8-58A5-43B5-B5DB-B11E536697E3}" type="slidenum">
              <a:rPr lang="nl-BE" smtClean="0"/>
              <a:pPr/>
              <a:t>10</a:t>
            </a:fld>
            <a:endParaRPr lang="nl-BE"/>
          </a:p>
        </p:txBody>
      </p:sp>
    </p:spTree>
    <p:extLst>
      <p:ext uri="{BB962C8B-B14F-4D97-AF65-F5344CB8AC3E}">
        <p14:creationId xmlns:p14="http://schemas.microsoft.com/office/powerpoint/2010/main" val="243119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80A3631-CF43-4E91-95CF-C220D6B41FFB}"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685800" y="1981200"/>
            <a:ext cx="7772400" cy="41148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7FADA33-1B2C-4BE8-A081-ABCC049F376C}"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1" descr="WMD-logo_def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5272" y="5643578"/>
            <a:ext cx="1177179" cy="992133"/>
          </a:xfrm>
          <a:prstGeom prst="rect">
            <a:avLst/>
          </a:prstGeom>
        </p:spPr>
      </p:pic>
      <p:cxnSp>
        <p:nvCxnSpPr>
          <p:cNvPr id="12" name="Rechte verbindingslijn 11"/>
          <p:cNvCxnSpPr/>
          <p:nvPr/>
        </p:nvCxnSpPr>
        <p:spPr>
          <a:xfrm rot="5400000">
            <a:off x="-2786090" y="3429000"/>
            <a:ext cx="6858000" cy="0"/>
          </a:xfrm>
          <a:prstGeom prst="line">
            <a:avLst/>
          </a:prstGeom>
          <a:ln w="25400">
            <a:solidFill>
              <a:srgbClr val="0C9BC2"/>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5400000">
            <a:off x="-3643370" y="3357562"/>
            <a:ext cx="8001056" cy="0"/>
          </a:xfrm>
          <a:prstGeom prst="line">
            <a:avLst/>
          </a:prstGeom>
          <a:ln w="25400">
            <a:solidFill>
              <a:srgbClr val="E84E4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rot="5400000">
            <a:off x="-3490970" y="3509962"/>
            <a:ext cx="8001056" cy="0"/>
          </a:xfrm>
          <a:prstGeom prst="line">
            <a:avLst/>
          </a:prstGeom>
          <a:ln w="25400">
            <a:solidFill>
              <a:srgbClr val="B0C81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icwcm2jtnLAhUF6xQKHdvDBp8QjRwIBw&amp;url=http://www.vzwdorp.eu/over/duurzaamheid/l-van-lansink/&amp;psig=AFQjCNF-ChqqOeDfEHk8XNAt1f3uORRt7A&amp;ust=145890067908854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hyperlink" Target="http://www.betersorteren.be/test-je-sorteerkenni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5214942" y="2921168"/>
            <a:ext cx="3429024" cy="923330"/>
          </a:xfrm>
          <a:prstGeom prst="rect">
            <a:avLst/>
          </a:prstGeom>
          <a:noFill/>
        </p:spPr>
        <p:txBody>
          <a:bodyPr wrap="square" rtlCol="0">
            <a:spAutoFit/>
          </a:bodyPr>
          <a:lstStyle/>
          <a:p>
            <a:r>
              <a:rPr lang="nl-BE" sz="3600" b="1" dirty="0" smtClean="0">
                <a:solidFill>
                  <a:srgbClr val="00CCFF"/>
                </a:solidFill>
              </a:rPr>
              <a:t>Sorteren</a:t>
            </a:r>
          </a:p>
          <a:p>
            <a:endParaRPr lang="nl-BE" dirty="0"/>
          </a:p>
        </p:txBody>
      </p:sp>
      <p:sp>
        <p:nvSpPr>
          <p:cNvPr id="11" name="Tekstvak 10"/>
          <p:cNvSpPr txBox="1"/>
          <p:nvPr/>
        </p:nvSpPr>
        <p:spPr>
          <a:xfrm>
            <a:off x="2214546" y="1714488"/>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16" name="Afgeronde rechthoek 15"/>
          <p:cNvSpPr/>
          <p:nvPr/>
        </p:nvSpPr>
        <p:spPr>
          <a:xfrm>
            <a:off x="1857356" y="1571612"/>
            <a:ext cx="4857784"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4857752" y="2750339"/>
            <a:ext cx="3714776"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1857356" y="3786190"/>
            <a:ext cx="542928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a:off x="2107389" y="4071942"/>
            <a:ext cx="4929222" cy="646331"/>
          </a:xfrm>
          <a:prstGeom prst="rect">
            <a:avLst/>
          </a:prstGeom>
          <a:noFill/>
        </p:spPr>
        <p:txBody>
          <a:bodyPr wrap="square" rtlCol="0">
            <a:spAutoFit/>
          </a:bodyPr>
          <a:lstStyle/>
          <a:p>
            <a:r>
              <a:rPr lang="nl-BE" sz="3600" dirty="0" smtClean="0">
                <a:solidFill>
                  <a:srgbClr val="FF0000"/>
                </a:solidFill>
              </a:rPr>
              <a:t>Ecologische voetafdruk</a:t>
            </a:r>
            <a:endParaRPr lang="nl-BE" sz="3600"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51"/>
          <p:cNvSpPr>
            <a:spLocks noGrp="1" noChangeArrowheads="1"/>
          </p:cNvSpPr>
          <p:nvPr>
            <p:ph idx="1"/>
          </p:nvPr>
        </p:nvSpPr>
        <p:spPr/>
        <p:txBody>
          <a:bodyPr/>
          <a:lstStyle/>
          <a:p>
            <a:pPr eaLnBrk="1" hangingPunct="1">
              <a:lnSpc>
                <a:spcPct val="90000"/>
              </a:lnSpc>
            </a:pPr>
            <a:r>
              <a:rPr lang="nl-BE" sz="2800" dirty="0" smtClean="0">
                <a:solidFill>
                  <a:srgbClr val="00B0F0"/>
                </a:solidFill>
                <a:latin typeface="Arial" charset="0"/>
              </a:rPr>
              <a:t>Overloop de foto's en noteer na elke foto tot welke fractie het voorgestelde afval behoort of waar je het kwijt kan. Kies o.a. uit:</a:t>
            </a:r>
          </a:p>
          <a:p>
            <a:pPr lvl="2" eaLnBrk="1" hangingPunct="1">
              <a:lnSpc>
                <a:spcPct val="90000"/>
              </a:lnSpc>
            </a:pPr>
            <a:r>
              <a:rPr lang="nl-BE" sz="2000" dirty="0" err="1" smtClean="0">
                <a:solidFill>
                  <a:srgbClr val="00B0F0"/>
                </a:solidFill>
                <a:latin typeface="Arial" charset="0"/>
              </a:rPr>
              <a:t>PMD</a:t>
            </a:r>
            <a:endParaRPr lang="nl-BE" sz="2000" dirty="0" smtClean="0">
              <a:solidFill>
                <a:srgbClr val="00B0F0"/>
              </a:solidFill>
              <a:latin typeface="Arial" charset="0"/>
            </a:endParaRPr>
          </a:p>
          <a:p>
            <a:pPr lvl="2" eaLnBrk="1" hangingPunct="1">
              <a:lnSpc>
                <a:spcPct val="90000"/>
              </a:lnSpc>
            </a:pPr>
            <a:r>
              <a:rPr lang="nl-BE" sz="2000" dirty="0" err="1" smtClean="0">
                <a:solidFill>
                  <a:srgbClr val="00B0F0"/>
                </a:solidFill>
                <a:latin typeface="Arial" charset="0"/>
              </a:rPr>
              <a:t>GFT</a:t>
            </a:r>
            <a:endParaRPr lang="nl-BE" sz="2000" dirty="0" smtClean="0">
              <a:solidFill>
                <a:srgbClr val="00B0F0"/>
              </a:solidFill>
              <a:latin typeface="Arial" charset="0"/>
            </a:endParaRPr>
          </a:p>
          <a:p>
            <a:pPr lvl="2" eaLnBrk="1" hangingPunct="1">
              <a:lnSpc>
                <a:spcPct val="90000"/>
              </a:lnSpc>
            </a:pPr>
            <a:r>
              <a:rPr lang="nl-BE" sz="2000" dirty="0" smtClean="0">
                <a:solidFill>
                  <a:srgbClr val="00B0F0"/>
                </a:solidFill>
                <a:latin typeface="Arial" charset="0"/>
              </a:rPr>
              <a:t>Restafval</a:t>
            </a:r>
          </a:p>
          <a:p>
            <a:pPr lvl="2" eaLnBrk="1" hangingPunct="1">
              <a:lnSpc>
                <a:spcPct val="90000"/>
              </a:lnSpc>
            </a:pPr>
            <a:r>
              <a:rPr lang="nl-BE" sz="2000" dirty="0" smtClean="0">
                <a:solidFill>
                  <a:srgbClr val="00B0F0"/>
                </a:solidFill>
                <a:latin typeface="Arial" charset="0"/>
              </a:rPr>
              <a:t>Papier en karton</a:t>
            </a:r>
          </a:p>
          <a:p>
            <a:pPr eaLnBrk="1" hangingPunct="1">
              <a:lnSpc>
                <a:spcPct val="90000"/>
              </a:lnSpc>
            </a:pPr>
            <a:r>
              <a:rPr lang="nl-BE" sz="2800" dirty="0" smtClean="0">
                <a:solidFill>
                  <a:srgbClr val="00B0F0"/>
                </a:solidFill>
                <a:latin typeface="Arial" charset="0"/>
              </a:rPr>
              <a:t>Na de quiz volgt een </a:t>
            </a:r>
            <a:r>
              <a:rPr lang="nl-BE" sz="2800" dirty="0" err="1" smtClean="0">
                <a:solidFill>
                  <a:srgbClr val="00B0F0"/>
                </a:solidFill>
                <a:latin typeface="Arial" charset="0"/>
              </a:rPr>
              <a:t>slide</a:t>
            </a:r>
            <a:r>
              <a:rPr lang="nl-BE" sz="2800" dirty="0" smtClean="0">
                <a:solidFill>
                  <a:srgbClr val="00B0F0"/>
                </a:solidFill>
                <a:latin typeface="Arial" charset="0"/>
              </a:rPr>
              <a:t> met de oplossing; elke goede fractie is één punt. </a:t>
            </a:r>
          </a:p>
          <a:p>
            <a:pPr eaLnBrk="1" hangingPunct="1">
              <a:lnSpc>
                <a:spcPct val="90000"/>
              </a:lnSpc>
            </a:pPr>
            <a:r>
              <a:rPr lang="nl-BE" sz="2800" dirty="0" smtClean="0">
                <a:solidFill>
                  <a:srgbClr val="00B0F0"/>
                </a:solidFill>
                <a:latin typeface="Arial" charset="0"/>
              </a:rPr>
              <a:t>Wie haalt er 20 op 20 ?!</a:t>
            </a:r>
            <a:endParaRPr lang="nl-NL" sz="2800" dirty="0" smtClean="0">
              <a:solidFill>
                <a:srgbClr val="00B0F0"/>
              </a:solidFill>
              <a:latin typeface="Arial" charset="0"/>
            </a:endParaRPr>
          </a:p>
        </p:txBody>
      </p:sp>
      <p:sp>
        <p:nvSpPr>
          <p:cNvPr id="4" name="Afgeronde rechthoek 3"/>
          <p:cNvSpPr/>
          <p:nvPr/>
        </p:nvSpPr>
        <p:spPr>
          <a:xfrm>
            <a:off x="1000100" y="500042"/>
            <a:ext cx="3714776"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kstvak 4"/>
          <p:cNvSpPr txBox="1"/>
          <p:nvPr/>
        </p:nvSpPr>
        <p:spPr>
          <a:xfrm>
            <a:off x="1357290" y="670871"/>
            <a:ext cx="3429024" cy="1015663"/>
          </a:xfrm>
          <a:prstGeom prst="rect">
            <a:avLst/>
          </a:prstGeom>
          <a:noFill/>
        </p:spPr>
        <p:txBody>
          <a:bodyPr wrap="square" rtlCol="0">
            <a:spAutoFit/>
          </a:bodyPr>
          <a:lstStyle/>
          <a:p>
            <a:r>
              <a:rPr lang="nl-BE" sz="3600" b="1" dirty="0" smtClean="0">
                <a:solidFill>
                  <a:srgbClr val="00CCFF"/>
                </a:solidFill>
              </a:rPr>
              <a:t>Sorteren</a:t>
            </a:r>
          </a:p>
          <a:p>
            <a:endParaRPr lang="nl-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A Glass\1- Glass fraction\GL05.jpg"/>
          <p:cNvPicPr>
            <a:picLocks noChangeAspect="1" noChangeArrowheads="1"/>
          </p:cNvPicPr>
          <p:nvPr/>
        </p:nvPicPr>
        <p:blipFill>
          <a:blip r:embed="rId2" cstate="print"/>
          <a:srcRect/>
          <a:stretch>
            <a:fillRect/>
          </a:stretch>
        </p:blipFill>
        <p:spPr bwMode="auto">
          <a:xfrm>
            <a:off x="4429124" y="500042"/>
            <a:ext cx="3840163" cy="5064125"/>
          </a:xfrm>
          <a:prstGeom prst="rect">
            <a:avLst/>
          </a:prstGeom>
          <a:noFill/>
          <a:ln w="9525">
            <a:noFill/>
            <a:miter lim="800000"/>
            <a:headEnd/>
            <a:tailEnd/>
          </a:ln>
        </p:spPr>
      </p:pic>
      <p:sp>
        <p:nvSpPr>
          <p:cNvPr id="7" name="Tekstvak 6"/>
          <p:cNvSpPr txBox="1"/>
          <p:nvPr/>
        </p:nvSpPr>
        <p:spPr>
          <a:xfrm>
            <a:off x="1643042" y="2500306"/>
            <a:ext cx="2357454" cy="461665"/>
          </a:xfrm>
          <a:prstGeom prst="rect">
            <a:avLst/>
          </a:prstGeom>
          <a:noFill/>
        </p:spPr>
        <p:txBody>
          <a:bodyPr wrap="square" rtlCol="0">
            <a:spAutoFit/>
          </a:bodyPr>
          <a:lstStyle/>
          <a:p>
            <a:r>
              <a:rPr lang="nl-BE" b="1" dirty="0" smtClean="0">
                <a:solidFill>
                  <a:srgbClr val="FF0000"/>
                </a:solidFill>
              </a:rPr>
              <a:t>1 = confituurpot</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r>
              <a:rPr lang="nl-BE" smtClean="0"/>
              <a:t>									2</a:t>
            </a:r>
          </a:p>
          <a:p>
            <a:pPr eaLnBrk="1" hangingPunct="1">
              <a:buFontTx/>
              <a:buNone/>
            </a:pPr>
            <a:endParaRPr lang="nl-NL" smtClean="0"/>
          </a:p>
        </p:txBody>
      </p:sp>
      <p:pic>
        <p:nvPicPr>
          <p:cNvPr id="5124" name="Picture 4" descr="F:\B Paper-Cardboard\1- PC fraction\PC09NL.jpg"/>
          <p:cNvPicPr>
            <a:picLocks noChangeAspect="1" noChangeArrowheads="1"/>
          </p:cNvPicPr>
          <p:nvPr/>
        </p:nvPicPr>
        <p:blipFill>
          <a:blip r:embed="rId3" cstate="print"/>
          <a:srcRect/>
          <a:stretch>
            <a:fillRect/>
          </a:stretch>
        </p:blipFill>
        <p:spPr bwMode="auto">
          <a:xfrm>
            <a:off x="4572000" y="214290"/>
            <a:ext cx="4235450" cy="5715000"/>
          </a:xfrm>
          <a:prstGeom prst="rect">
            <a:avLst/>
          </a:prstGeom>
          <a:noFill/>
          <a:ln w="9525">
            <a:noFill/>
            <a:miter lim="800000"/>
            <a:headEnd/>
            <a:tailEnd/>
          </a:ln>
        </p:spPr>
      </p:pic>
      <p:sp>
        <p:nvSpPr>
          <p:cNvPr id="5" name="Tekstvak 4"/>
          <p:cNvSpPr txBox="1"/>
          <p:nvPr/>
        </p:nvSpPr>
        <p:spPr>
          <a:xfrm>
            <a:off x="1000100" y="2500306"/>
            <a:ext cx="3000396" cy="461665"/>
          </a:xfrm>
          <a:prstGeom prst="rect">
            <a:avLst/>
          </a:prstGeom>
          <a:noFill/>
        </p:spPr>
        <p:txBody>
          <a:bodyPr wrap="square" rtlCol="0">
            <a:spAutoFit/>
          </a:bodyPr>
          <a:lstStyle/>
          <a:p>
            <a:r>
              <a:rPr lang="nl-BE" b="1" dirty="0" smtClean="0">
                <a:solidFill>
                  <a:srgbClr val="FF0000"/>
                </a:solidFill>
              </a:rPr>
              <a:t>2 = </a:t>
            </a:r>
            <a:r>
              <a:rPr lang="nl-BE" b="1" dirty="0" err="1" smtClean="0">
                <a:solidFill>
                  <a:srgbClr val="FF0000"/>
                </a:solidFill>
              </a:rPr>
              <a:t>cornflakedoos</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C PMD\1- PMD fraction\1B- M fraction\M13NL.jpg"/>
          <p:cNvPicPr>
            <a:picLocks noChangeAspect="1" noChangeArrowheads="1"/>
          </p:cNvPicPr>
          <p:nvPr/>
        </p:nvPicPr>
        <p:blipFill>
          <a:blip r:embed="rId2" cstate="print"/>
          <a:srcRect/>
          <a:stretch>
            <a:fillRect/>
          </a:stretch>
        </p:blipFill>
        <p:spPr bwMode="auto">
          <a:xfrm>
            <a:off x="928662" y="214290"/>
            <a:ext cx="2874963" cy="4941888"/>
          </a:xfrm>
          <a:prstGeom prst="rect">
            <a:avLst/>
          </a:prstGeom>
          <a:noFill/>
          <a:ln w="9525">
            <a:noFill/>
            <a:miter lim="800000"/>
            <a:headEnd/>
            <a:tailEnd/>
          </a:ln>
        </p:spPr>
      </p:pic>
      <p:sp>
        <p:nvSpPr>
          <p:cNvPr id="5" name="Tekstvak 4"/>
          <p:cNvSpPr txBox="1"/>
          <p:nvPr/>
        </p:nvSpPr>
        <p:spPr>
          <a:xfrm>
            <a:off x="4857752" y="2598003"/>
            <a:ext cx="3429024" cy="461665"/>
          </a:xfrm>
          <a:prstGeom prst="rect">
            <a:avLst/>
          </a:prstGeom>
          <a:noFill/>
        </p:spPr>
        <p:txBody>
          <a:bodyPr wrap="square" rtlCol="0">
            <a:spAutoFit/>
          </a:bodyPr>
          <a:lstStyle/>
          <a:p>
            <a:r>
              <a:rPr lang="nl-BE" b="1" dirty="0" smtClean="0">
                <a:solidFill>
                  <a:srgbClr val="FF0000"/>
                </a:solidFill>
              </a:rPr>
              <a:t>3 = een blikje frisdrank</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F:\C PMD\1- PMD fraction\1B- M fraction\M09NL.jpg"/>
          <p:cNvPicPr>
            <a:picLocks noChangeAspect="1" noChangeArrowheads="1"/>
          </p:cNvPicPr>
          <p:nvPr/>
        </p:nvPicPr>
        <p:blipFill>
          <a:blip r:embed="rId3" cstate="print"/>
          <a:srcRect/>
          <a:stretch>
            <a:fillRect/>
          </a:stretch>
        </p:blipFill>
        <p:spPr bwMode="auto">
          <a:xfrm>
            <a:off x="838200" y="933450"/>
            <a:ext cx="7467600" cy="4552950"/>
          </a:xfrm>
          <a:prstGeom prst="rect">
            <a:avLst/>
          </a:prstGeom>
          <a:noFill/>
          <a:ln w="9525">
            <a:noFill/>
            <a:miter lim="800000"/>
            <a:headEnd/>
            <a:tailEnd/>
          </a:ln>
        </p:spPr>
      </p:pic>
      <p:sp>
        <p:nvSpPr>
          <p:cNvPr id="5" name="Tekstvak 4"/>
          <p:cNvSpPr txBox="1"/>
          <p:nvPr/>
        </p:nvSpPr>
        <p:spPr>
          <a:xfrm>
            <a:off x="1428728" y="500042"/>
            <a:ext cx="6572296" cy="461665"/>
          </a:xfrm>
          <a:prstGeom prst="rect">
            <a:avLst/>
          </a:prstGeom>
          <a:noFill/>
        </p:spPr>
        <p:txBody>
          <a:bodyPr wrap="square" rtlCol="0">
            <a:spAutoFit/>
          </a:bodyPr>
          <a:lstStyle/>
          <a:p>
            <a:r>
              <a:rPr lang="nl-BE" b="1" dirty="0" smtClean="0">
                <a:solidFill>
                  <a:srgbClr val="FF0000"/>
                </a:solidFill>
              </a:rPr>
              <a:t>4 = een lege metalen doos van snoepjes</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D Residue\3- Residue PMD\R20.jpg"/>
          <p:cNvPicPr>
            <a:picLocks noChangeAspect="1" noChangeArrowheads="1"/>
          </p:cNvPicPr>
          <p:nvPr/>
        </p:nvPicPr>
        <p:blipFill>
          <a:blip r:embed="rId2" cstate="print"/>
          <a:srcRect/>
          <a:stretch>
            <a:fillRect/>
          </a:stretch>
        </p:blipFill>
        <p:spPr bwMode="auto">
          <a:xfrm>
            <a:off x="4929190" y="727075"/>
            <a:ext cx="3044825" cy="5403850"/>
          </a:xfrm>
          <a:prstGeom prst="rect">
            <a:avLst/>
          </a:prstGeom>
          <a:noFill/>
          <a:ln w="9525">
            <a:noFill/>
            <a:miter lim="800000"/>
            <a:headEnd/>
            <a:tailEnd/>
          </a:ln>
        </p:spPr>
      </p:pic>
      <p:sp>
        <p:nvSpPr>
          <p:cNvPr id="5" name="Tekstvak 4"/>
          <p:cNvSpPr txBox="1"/>
          <p:nvPr/>
        </p:nvSpPr>
        <p:spPr>
          <a:xfrm>
            <a:off x="1071538" y="2500306"/>
            <a:ext cx="3286148" cy="461665"/>
          </a:xfrm>
          <a:prstGeom prst="rect">
            <a:avLst/>
          </a:prstGeom>
          <a:noFill/>
        </p:spPr>
        <p:txBody>
          <a:bodyPr wrap="square" rtlCol="0">
            <a:spAutoFit/>
          </a:bodyPr>
          <a:lstStyle/>
          <a:p>
            <a:r>
              <a:rPr lang="nl-BE" b="1" dirty="0" smtClean="0">
                <a:solidFill>
                  <a:srgbClr val="FF0000"/>
                </a:solidFill>
              </a:rPr>
              <a:t>5 = plastiek  draagtas</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endParaRPr lang="nl-BE" smtClean="0"/>
          </a:p>
          <a:p>
            <a:pPr eaLnBrk="1" hangingPunct="1">
              <a:buFontTx/>
              <a:buNone/>
            </a:pPr>
            <a:r>
              <a:rPr lang="nl-BE" smtClean="0"/>
              <a:t>									6</a:t>
            </a:r>
            <a:endParaRPr lang="nl-NL" smtClean="0"/>
          </a:p>
        </p:txBody>
      </p:sp>
      <p:pic>
        <p:nvPicPr>
          <p:cNvPr id="9220" name="Picture 4" descr="F:\C PMD\1- PMD fraction\1C- D fraction\D11NL.jpg"/>
          <p:cNvPicPr>
            <a:picLocks noChangeAspect="1" noChangeArrowheads="1"/>
          </p:cNvPicPr>
          <p:nvPr/>
        </p:nvPicPr>
        <p:blipFill>
          <a:blip r:embed="rId2" cstate="print"/>
          <a:srcRect/>
          <a:stretch>
            <a:fillRect/>
          </a:stretch>
        </p:blipFill>
        <p:spPr bwMode="auto">
          <a:xfrm>
            <a:off x="4572000" y="609600"/>
            <a:ext cx="3890963" cy="5638800"/>
          </a:xfrm>
          <a:prstGeom prst="rect">
            <a:avLst/>
          </a:prstGeom>
          <a:noFill/>
          <a:ln w="9525">
            <a:noFill/>
            <a:miter lim="800000"/>
            <a:headEnd/>
            <a:tailEnd/>
          </a:ln>
        </p:spPr>
      </p:pic>
      <p:sp>
        <p:nvSpPr>
          <p:cNvPr id="5" name="Tekstvak 4"/>
          <p:cNvSpPr txBox="1"/>
          <p:nvPr/>
        </p:nvSpPr>
        <p:spPr>
          <a:xfrm>
            <a:off x="1071538" y="2500306"/>
            <a:ext cx="3286148" cy="461665"/>
          </a:xfrm>
          <a:prstGeom prst="rect">
            <a:avLst/>
          </a:prstGeom>
          <a:noFill/>
        </p:spPr>
        <p:txBody>
          <a:bodyPr wrap="square" rtlCol="0">
            <a:spAutoFit/>
          </a:bodyPr>
          <a:lstStyle/>
          <a:p>
            <a:r>
              <a:rPr lang="nl-BE" b="1" dirty="0" smtClean="0">
                <a:solidFill>
                  <a:srgbClr val="FF0000"/>
                </a:solidFill>
              </a:rPr>
              <a:t>6 = brik soep</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F:\C PMD\1- PMD fraction\1A- P fraction\P07NL.jpg"/>
          <p:cNvPicPr>
            <a:picLocks noChangeAspect="1" noChangeArrowheads="1"/>
          </p:cNvPicPr>
          <p:nvPr/>
        </p:nvPicPr>
        <p:blipFill>
          <a:blip r:embed="rId2" cstate="print"/>
          <a:srcRect/>
          <a:stretch>
            <a:fillRect/>
          </a:stretch>
        </p:blipFill>
        <p:spPr bwMode="auto">
          <a:xfrm>
            <a:off x="1214414" y="357166"/>
            <a:ext cx="3132138" cy="5562600"/>
          </a:xfrm>
          <a:prstGeom prst="rect">
            <a:avLst/>
          </a:prstGeom>
          <a:noFill/>
          <a:ln w="9525">
            <a:noFill/>
            <a:miter lim="800000"/>
            <a:headEnd/>
            <a:tailEnd/>
          </a:ln>
        </p:spPr>
      </p:pic>
      <p:sp>
        <p:nvSpPr>
          <p:cNvPr id="5" name="Tekstvak 4"/>
          <p:cNvSpPr txBox="1"/>
          <p:nvPr/>
        </p:nvSpPr>
        <p:spPr>
          <a:xfrm>
            <a:off x="4143372" y="1785926"/>
            <a:ext cx="3286148" cy="461665"/>
          </a:xfrm>
          <a:prstGeom prst="rect">
            <a:avLst/>
          </a:prstGeom>
          <a:noFill/>
        </p:spPr>
        <p:txBody>
          <a:bodyPr wrap="square" rtlCol="0">
            <a:spAutoFit/>
          </a:bodyPr>
          <a:lstStyle/>
          <a:p>
            <a:r>
              <a:rPr lang="nl-BE" b="1" dirty="0" smtClean="0">
                <a:solidFill>
                  <a:srgbClr val="FF0000"/>
                </a:solidFill>
              </a:rPr>
              <a:t>7 = fles melk</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C PMD\1- PMD fraction\1B- M fraction\M06.jpg"/>
          <p:cNvPicPr>
            <a:picLocks noChangeAspect="1" noChangeArrowheads="1"/>
          </p:cNvPicPr>
          <p:nvPr/>
        </p:nvPicPr>
        <p:blipFill>
          <a:blip r:embed="rId2" cstate="print"/>
          <a:srcRect/>
          <a:stretch>
            <a:fillRect/>
          </a:stretch>
        </p:blipFill>
        <p:spPr bwMode="auto">
          <a:xfrm>
            <a:off x="2105025" y="1857364"/>
            <a:ext cx="3693677" cy="4725999"/>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8 = aluminium potje</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F:\D Residue\1- Residue Glass\R01.jpg"/>
          <p:cNvPicPr>
            <a:picLocks noChangeAspect="1" noChangeArrowheads="1"/>
          </p:cNvPicPr>
          <p:nvPr/>
        </p:nvPicPr>
        <p:blipFill>
          <a:blip r:embed="rId2" cstate="print"/>
          <a:srcRect/>
          <a:stretch>
            <a:fillRect/>
          </a:stretch>
        </p:blipFill>
        <p:spPr bwMode="auto">
          <a:xfrm>
            <a:off x="1447800" y="1639888"/>
            <a:ext cx="6232525" cy="3570287"/>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9 = gebroken bord</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5" name="Afgeronde rechthoek 4"/>
          <p:cNvSpPr/>
          <p:nvPr/>
        </p:nvSpPr>
        <p:spPr>
          <a:xfrm>
            <a:off x="928662" y="428604"/>
            <a:ext cx="2857520"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714348" y="2316700"/>
            <a:ext cx="8429652" cy="3046988"/>
          </a:xfrm>
          <a:prstGeom prst="rect">
            <a:avLst/>
          </a:prstGeom>
        </p:spPr>
        <p:txBody>
          <a:bodyPr wrap="square">
            <a:spAutoFit/>
          </a:bodyPr>
          <a:lstStyle/>
          <a:p>
            <a:pPr>
              <a:buFont typeface="Wingdings" pitchFamily="2" charset="2"/>
              <a:buChar char="Ø"/>
              <a:tabLst>
                <a:tab pos="352425" algn="l"/>
              </a:tabLst>
            </a:pPr>
            <a:r>
              <a:rPr lang="nl-NL" sz="3200" dirty="0" smtClean="0">
                <a:solidFill>
                  <a:schemeClr val="accent3">
                    <a:lumMod val="50000"/>
                  </a:schemeClr>
                </a:solidFill>
              </a:rPr>
              <a:t> wanneer materialen </a:t>
            </a:r>
            <a:r>
              <a:rPr lang="nl-NL" sz="3200" dirty="0">
                <a:solidFill>
                  <a:schemeClr val="accent3">
                    <a:lumMod val="50000"/>
                  </a:schemeClr>
                </a:solidFill>
              </a:rPr>
              <a:t>niet meer door ons </a:t>
            </a:r>
            <a:r>
              <a:rPr lang="nl-NL" sz="3200" dirty="0" smtClean="0">
                <a:solidFill>
                  <a:schemeClr val="accent3">
                    <a:lumMod val="50000"/>
                  </a:schemeClr>
                </a:solidFill>
              </a:rPr>
              <a:t>	 	 hergebruikt </a:t>
            </a:r>
            <a:r>
              <a:rPr lang="nl-NL" sz="3200" dirty="0">
                <a:solidFill>
                  <a:schemeClr val="accent3">
                    <a:lumMod val="50000"/>
                  </a:schemeClr>
                </a:solidFill>
              </a:rPr>
              <a:t>kunnen worden</a:t>
            </a:r>
            <a:r>
              <a:rPr lang="nl-BE" sz="3200" dirty="0" smtClean="0">
                <a:solidFill>
                  <a:schemeClr val="accent3">
                    <a:lumMod val="50000"/>
                  </a:schemeClr>
                </a:solidFill>
              </a:rPr>
              <a:t>	 </a:t>
            </a:r>
          </a:p>
          <a:p>
            <a:pPr>
              <a:buFont typeface="Wingdings" pitchFamily="2" charset="2"/>
              <a:buChar char="Ø"/>
              <a:tabLst>
                <a:tab pos="352425" algn="l"/>
              </a:tabLst>
            </a:pPr>
            <a:r>
              <a:rPr lang="nl-BE" sz="3200" dirty="0" smtClean="0">
                <a:solidFill>
                  <a:schemeClr val="accent3">
                    <a:lumMod val="50000"/>
                  </a:schemeClr>
                </a:solidFill>
              </a:rPr>
              <a:t> door toename consumptie</a:t>
            </a:r>
          </a:p>
          <a:p>
            <a:pPr>
              <a:buFont typeface="Wingdings" pitchFamily="2" charset="2"/>
              <a:buChar char="Ø"/>
            </a:pPr>
            <a:r>
              <a:rPr lang="nl-BE" sz="3200" dirty="0" smtClean="0">
                <a:solidFill>
                  <a:schemeClr val="accent3">
                    <a:lumMod val="50000"/>
                  </a:schemeClr>
                </a:solidFill>
              </a:rPr>
              <a:t> wegwerpmaatschappij</a:t>
            </a:r>
          </a:p>
          <a:p>
            <a:pPr>
              <a:buFont typeface="Wingdings" pitchFamily="2" charset="2"/>
              <a:buChar char="Ø"/>
            </a:pPr>
            <a:r>
              <a:rPr lang="nl-NL" sz="3200" dirty="0" smtClean="0">
                <a:solidFill>
                  <a:schemeClr val="accent3">
                    <a:lumMod val="50000"/>
                  </a:schemeClr>
                </a:solidFill>
              </a:rPr>
              <a:t> voor </a:t>
            </a:r>
            <a:r>
              <a:rPr lang="nl-NL" sz="3200" dirty="0">
                <a:solidFill>
                  <a:schemeClr val="accent3">
                    <a:lumMod val="50000"/>
                  </a:schemeClr>
                </a:solidFill>
              </a:rPr>
              <a:t>derden </a:t>
            </a:r>
            <a:r>
              <a:rPr lang="nl-NL" sz="3200" dirty="0" smtClean="0">
                <a:solidFill>
                  <a:schemeClr val="accent3">
                    <a:lumMod val="50000"/>
                  </a:schemeClr>
                </a:solidFill>
              </a:rPr>
              <a:t>soms wel nog waardevol</a:t>
            </a:r>
            <a:endParaRPr lang="nl-BE" sz="3200" dirty="0">
              <a:solidFill>
                <a:schemeClr val="accent3">
                  <a:lumMod val="50000"/>
                </a:schemeClr>
              </a:solidFill>
            </a:endParaRPr>
          </a:p>
          <a:p>
            <a:pPr>
              <a:buFont typeface="Wingdings" pitchFamily="2" charset="2"/>
              <a:buChar char="Ø"/>
            </a:pPr>
            <a:r>
              <a:rPr lang="nl-BE" sz="3200" dirty="0" smtClean="0">
                <a:solidFill>
                  <a:schemeClr val="accent3">
                    <a:lumMod val="50000"/>
                  </a:schemeClr>
                </a:solidFill>
              </a:rPr>
              <a:t> moeilijk afbreekbaar door de natuur</a:t>
            </a:r>
            <a:endParaRPr lang="nl-BE" sz="3200" dirty="0">
              <a:solidFill>
                <a:schemeClr val="accent3">
                  <a:lumMod val="50000"/>
                </a:schemeClr>
              </a:solidFill>
            </a:endParaRPr>
          </a:p>
        </p:txBody>
      </p:sp>
      <p:sp>
        <p:nvSpPr>
          <p:cNvPr id="7" name="Ovale toelichting 6"/>
          <p:cNvSpPr/>
          <p:nvPr/>
        </p:nvSpPr>
        <p:spPr>
          <a:xfrm>
            <a:off x="5286380" y="466140"/>
            <a:ext cx="3214710" cy="1714512"/>
          </a:xfrm>
          <a:prstGeom prst="wedgeEllipseCallout">
            <a:avLst/>
          </a:prstGeom>
          <a:noFill/>
          <a:ln w="50800">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6000760" y="661676"/>
            <a:ext cx="1857388" cy="1323439"/>
          </a:xfrm>
          <a:prstGeom prst="rect">
            <a:avLst/>
          </a:prstGeom>
          <a:noFill/>
        </p:spPr>
        <p:txBody>
          <a:bodyPr wrap="square" rtlCol="0">
            <a:spAutoFit/>
          </a:bodyPr>
          <a:lstStyle/>
          <a:p>
            <a:r>
              <a:rPr lang="nl-BE" sz="4000" b="1" dirty="0" smtClean="0">
                <a:solidFill>
                  <a:srgbClr val="B0C81B"/>
                </a:solidFill>
              </a:rPr>
              <a:t>Wat is afval?</a:t>
            </a:r>
            <a:endParaRPr lang="nl-BE" sz="4000" b="1" dirty="0">
              <a:solidFill>
                <a:srgbClr val="B0C81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F:\D Residue\2- Residue Paper-Cardboard\R09.jpg"/>
          <p:cNvPicPr>
            <a:picLocks noChangeAspect="1" noChangeArrowheads="1"/>
          </p:cNvPicPr>
          <p:nvPr/>
        </p:nvPicPr>
        <p:blipFill>
          <a:blip r:embed="rId2" cstate="print"/>
          <a:srcRect/>
          <a:stretch>
            <a:fillRect/>
          </a:stretch>
        </p:blipFill>
        <p:spPr bwMode="auto">
          <a:xfrm>
            <a:off x="1066800" y="841375"/>
            <a:ext cx="6705600" cy="4857750"/>
          </a:xfrm>
          <a:prstGeom prst="rect">
            <a:avLst/>
          </a:prstGeom>
          <a:noFill/>
          <a:ln w="9525">
            <a:noFill/>
            <a:miter lim="800000"/>
            <a:headEnd/>
            <a:tailEnd/>
          </a:ln>
        </p:spPr>
      </p:pic>
      <p:sp>
        <p:nvSpPr>
          <p:cNvPr id="5" name="Tekstvak 4"/>
          <p:cNvSpPr txBox="1"/>
          <p:nvPr/>
        </p:nvSpPr>
        <p:spPr>
          <a:xfrm>
            <a:off x="4572000" y="428604"/>
            <a:ext cx="3286148" cy="461665"/>
          </a:xfrm>
          <a:prstGeom prst="rect">
            <a:avLst/>
          </a:prstGeom>
          <a:noFill/>
        </p:spPr>
        <p:txBody>
          <a:bodyPr wrap="square" rtlCol="0">
            <a:spAutoFit/>
          </a:bodyPr>
          <a:lstStyle/>
          <a:p>
            <a:r>
              <a:rPr lang="nl-BE" b="1" dirty="0" smtClean="0">
                <a:solidFill>
                  <a:srgbClr val="FF0000"/>
                </a:solidFill>
              </a:rPr>
              <a:t>10 = behangpapier</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F:\D Residue\2- Residue Paper-Cardboard\R08.jpg"/>
          <p:cNvPicPr>
            <a:picLocks noChangeAspect="1" noChangeArrowheads="1"/>
          </p:cNvPicPr>
          <p:nvPr/>
        </p:nvPicPr>
        <p:blipFill>
          <a:blip r:embed="rId3" cstate="print"/>
          <a:srcRect/>
          <a:stretch>
            <a:fillRect/>
          </a:stretch>
        </p:blipFill>
        <p:spPr bwMode="auto">
          <a:xfrm>
            <a:off x="990600" y="1143000"/>
            <a:ext cx="7061200" cy="4203700"/>
          </a:xfrm>
          <a:prstGeom prst="rect">
            <a:avLst/>
          </a:prstGeom>
          <a:noFill/>
          <a:ln w="9525">
            <a:noFill/>
            <a:miter lim="800000"/>
            <a:headEnd/>
            <a:tailEnd/>
          </a:ln>
        </p:spPr>
      </p:pic>
      <p:sp>
        <p:nvSpPr>
          <p:cNvPr id="5" name="Tekstvak 4"/>
          <p:cNvSpPr txBox="1"/>
          <p:nvPr/>
        </p:nvSpPr>
        <p:spPr>
          <a:xfrm>
            <a:off x="4143372" y="571480"/>
            <a:ext cx="3286148" cy="461665"/>
          </a:xfrm>
          <a:prstGeom prst="rect">
            <a:avLst/>
          </a:prstGeom>
          <a:noFill/>
        </p:spPr>
        <p:txBody>
          <a:bodyPr wrap="square" rtlCol="0">
            <a:spAutoFit/>
          </a:bodyPr>
          <a:lstStyle/>
          <a:p>
            <a:r>
              <a:rPr lang="nl-BE" b="1" dirty="0" smtClean="0">
                <a:solidFill>
                  <a:srgbClr val="FF0000"/>
                </a:solidFill>
              </a:rPr>
              <a:t>11 =  plastiek folie</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D Residue\2- Residue Paper-Cardboard\R10.jpg"/>
          <p:cNvPicPr>
            <a:picLocks noChangeAspect="1" noChangeArrowheads="1"/>
          </p:cNvPicPr>
          <p:nvPr/>
        </p:nvPicPr>
        <p:blipFill>
          <a:blip r:embed="rId2" cstate="print"/>
          <a:srcRect/>
          <a:stretch>
            <a:fillRect/>
          </a:stretch>
        </p:blipFill>
        <p:spPr bwMode="auto">
          <a:xfrm>
            <a:off x="1295400" y="923925"/>
            <a:ext cx="6032500" cy="4611688"/>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12 = aluminium folie</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F:\D Residue\3- Residue PMD\R16.jpg"/>
          <p:cNvPicPr>
            <a:picLocks noChangeAspect="1" noChangeArrowheads="1"/>
          </p:cNvPicPr>
          <p:nvPr/>
        </p:nvPicPr>
        <p:blipFill>
          <a:blip r:embed="rId2" cstate="print"/>
          <a:srcRect/>
          <a:stretch>
            <a:fillRect/>
          </a:stretch>
        </p:blipFill>
        <p:spPr bwMode="auto">
          <a:xfrm>
            <a:off x="1143000" y="984250"/>
            <a:ext cx="6480175" cy="4621213"/>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13 = botervlootje</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F:\D Residue\3- Residue PMD\R17.jpg"/>
          <p:cNvPicPr>
            <a:picLocks noChangeAspect="1" noChangeArrowheads="1"/>
          </p:cNvPicPr>
          <p:nvPr/>
        </p:nvPicPr>
        <p:blipFill>
          <a:blip r:embed="rId2" cstate="print"/>
          <a:srcRect/>
          <a:stretch>
            <a:fillRect/>
          </a:stretch>
        </p:blipFill>
        <p:spPr bwMode="auto">
          <a:xfrm>
            <a:off x="942975" y="800100"/>
            <a:ext cx="3629025" cy="5257800"/>
          </a:xfrm>
          <a:prstGeom prst="rect">
            <a:avLst/>
          </a:prstGeom>
          <a:noFill/>
          <a:ln w="9525">
            <a:noFill/>
            <a:miter lim="800000"/>
            <a:headEnd/>
            <a:tailEnd/>
          </a:ln>
        </p:spPr>
      </p:pic>
      <p:sp>
        <p:nvSpPr>
          <p:cNvPr id="5" name="Tekstvak 4"/>
          <p:cNvSpPr txBox="1"/>
          <p:nvPr/>
        </p:nvSpPr>
        <p:spPr>
          <a:xfrm>
            <a:off x="4857752" y="1000108"/>
            <a:ext cx="3286148" cy="461665"/>
          </a:xfrm>
          <a:prstGeom prst="rect">
            <a:avLst/>
          </a:prstGeom>
          <a:noFill/>
        </p:spPr>
        <p:txBody>
          <a:bodyPr wrap="square" rtlCol="0">
            <a:spAutoFit/>
          </a:bodyPr>
          <a:lstStyle/>
          <a:p>
            <a:r>
              <a:rPr lang="nl-BE" b="1" dirty="0" smtClean="0">
                <a:solidFill>
                  <a:srgbClr val="FF0000"/>
                </a:solidFill>
              </a:rPr>
              <a:t>14 = yoghurt potje</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F:\D Residue\3- Residue PMD\R21.jpg"/>
          <p:cNvPicPr>
            <a:picLocks noChangeAspect="1" noChangeArrowheads="1"/>
          </p:cNvPicPr>
          <p:nvPr/>
        </p:nvPicPr>
        <p:blipFill>
          <a:blip r:embed="rId2" cstate="print"/>
          <a:srcRect/>
          <a:stretch>
            <a:fillRect/>
          </a:stretch>
        </p:blipFill>
        <p:spPr bwMode="auto">
          <a:xfrm>
            <a:off x="1165225" y="500042"/>
            <a:ext cx="3406775" cy="4846637"/>
          </a:xfrm>
          <a:prstGeom prst="rect">
            <a:avLst/>
          </a:prstGeom>
          <a:noFill/>
          <a:ln w="9525">
            <a:noFill/>
            <a:miter lim="800000"/>
            <a:headEnd/>
            <a:tailEnd/>
          </a:ln>
        </p:spPr>
      </p:pic>
      <p:sp>
        <p:nvSpPr>
          <p:cNvPr id="5" name="Tekstvak 4"/>
          <p:cNvSpPr txBox="1"/>
          <p:nvPr/>
        </p:nvSpPr>
        <p:spPr>
          <a:xfrm>
            <a:off x="5500694" y="1142984"/>
            <a:ext cx="3286148" cy="461665"/>
          </a:xfrm>
          <a:prstGeom prst="rect">
            <a:avLst/>
          </a:prstGeom>
          <a:noFill/>
        </p:spPr>
        <p:txBody>
          <a:bodyPr wrap="square" rtlCol="0">
            <a:spAutoFit/>
          </a:bodyPr>
          <a:lstStyle/>
          <a:p>
            <a:r>
              <a:rPr lang="nl-BE" b="1" dirty="0" smtClean="0">
                <a:solidFill>
                  <a:srgbClr val="FF0000"/>
                </a:solidFill>
              </a:rPr>
              <a:t>15 = klokhuis appel</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181600" y="5562600"/>
            <a:ext cx="3276600" cy="533400"/>
          </a:xfrm>
        </p:spPr>
        <p:txBody>
          <a:bodyPr/>
          <a:lstStyle/>
          <a:p>
            <a:pPr eaLnBrk="1" hangingPunct="1">
              <a:buFontTx/>
              <a:buNone/>
            </a:pPr>
            <a:r>
              <a:rPr lang="nl-BE" sz="2800" dirty="0" smtClean="0"/>
              <a:t>Eerst uitwassen !   </a:t>
            </a:r>
            <a:endParaRPr lang="nl-NL" sz="2800" dirty="0" smtClean="0"/>
          </a:p>
        </p:txBody>
      </p:sp>
      <p:pic>
        <p:nvPicPr>
          <p:cNvPr id="19460" name="Picture 4" descr="F:\D Residue\3- Residue PMD\R22.jpg"/>
          <p:cNvPicPr>
            <a:picLocks noChangeAspect="1" noChangeArrowheads="1"/>
          </p:cNvPicPr>
          <p:nvPr/>
        </p:nvPicPr>
        <p:blipFill>
          <a:blip r:embed="rId2" cstate="print"/>
          <a:srcRect/>
          <a:stretch>
            <a:fillRect/>
          </a:stretch>
        </p:blipFill>
        <p:spPr bwMode="auto">
          <a:xfrm>
            <a:off x="1173163" y="1143000"/>
            <a:ext cx="3336925" cy="4354513"/>
          </a:xfrm>
          <a:prstGeom prst="rect">
            <a:avLst/>
          </a:prstGeom>
          <a:noFill/>
          <a:ln w="9525">
            <a:noFill/>
            <a:miter lim="800000"/>
            <a:headEnd/>
            <a:tailEnd/>
          </a:ln>
        </p:spPr>
      </p:pic>
      <p:pic>
        <p:nvPicPr>
          <p:cNvPr id="18437" name="Picture 5" descr="F:\D Residue\3- Residue PMD\R23.jpg"/>
          <p:cNvPicPr>
            <a:picLocks noChangeAspect="1" noChangeArrowheads="1"/>
          </p:cNvPicPr>
          <p:nvPr/>
        </p:nvPicPr>
        <p:blipFill>
          <a:blip r:embed="rId3" cstate="print"/>
          <a:srcRect/>
          <a:stretch>
            <a:fillRect/>
          </a:stretch>
        </p:blipFill>
        <p:spPr bwMode="auto">
          <a:xfrm>
            <a:off x="4953000" y="1143000"/>
            <a:ext cx="3336925" cy="4354513"/>
          </a:xfrm>
          <a:prstGeom prst="rect">
            <a:avLst/>
          </a:prstGeom>
          <a:noFill/>
          <a:ln w="9525">
            <a:noFill/>
            <a:miter lim="800000"/>
            <a:headEnd/>
            <a:tailEnd/>
          </a:ln>
        </p:spPr>
      </p:pic>
      <p:sp>
        <p:nvSpPr>
          <p:cNvPr id="6" name="Tekstvak 5"/>
          <p:cNvSpPr txBox="1"/>
          <p:nvPr/>
        </p:nvSpPr>
        <p:spPr>
          <a:xfrm>
            <a:off x="3714744" y="428604"/>
            <a:ext cx="3286148" cy="461665"/>
          </a:xfrm>
          <a:prstGeom prst="rect">
            <a:avLst/>
          </a:prstGeom>
          <a:noFill/>
        </p:spPr>
        <p:txBody>
          <a:bodyPr wrap="square" rtlCol="0">
            <a:spAutoFit/>
          </a:bodyPr>
          <a:lstStyle/>
          <a:p>
            <a:r>
              <a:rPr lang="nl-BE" b="1" dirty="0" smtClean="0">
                <a:solidFill>
                  <a:srgbClr val="FF0000"/>
                </a:solidFill>
              </a:rPr>
              <a:t>16 = chocopot</a:t>
            </a:r>
            <a:endParaRPr lang="nl-BE"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F:\C PMD\1- PMD fraction\1B- M fraction\M03.jpg"/>
          <p:cNvPicPr>
            <a:picLocks noChangeAspect="1" noChangeArrowheads="1"/>
          </p:cNvPicPr>
          <p:nvPr/>
        </p:nvPicPr>
        <p:blipFill>
          <a:blip r:embed="rId2" cstate="print"/>
          <a:srcRect/>
          <a:stretch>
            <a:fillRect/>
          </a:stretch>
        </p:blipFill>
        <p:spPr bwMode="auto">
          <a:xfrm>
            <a:off x="2000232" y="658018"/>
            <a:ext cx="2019300" cy="5541963"/>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17 = deodorant spray</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5" descr="F:\B Paper-Cardboard\1- PC fraction\PC05NL.jpg"/>
          <p:cNvPicPr>
            <a:picLocks noChangeAspect="1" noChangeArrowheads="1"/>
          </p:cNvPicPr>
          <p:nvPr/>
        </p:nvPicPr>
        <p:blipFill>
          <a:blip r:embed="rId2" cstate="print"/>
          <a:srcRect/>
          <a:stretch>
            <a:fillRect/>
          </a:stretch>
        </p:blipFill>
        <p:spPr bwMode="auto">
          <a:xfrm>
            <a:off x="792162" y="500042"/>
            <a:ext cx="3779838" cy="5334000"/>
          </a:xfrm>
          <a:prstGeom prst="rect">
            <a:avLst/>
          </a:prstGeom>
          <a:noFill/>
          <a:ln w="9525">
            <a:noFill/>
            <a:miter lim="800000"/>
            <a:headEnd/>
            <a:tailEnd/>
          </a:ln>
        </p:spPr>
      </p:pic>
      <p:sp>
        <p:nvSpPr>
          <p:cNvPr id="5" name="Tekstvak 4"/>
          <p:cNvSpPr txBox="1"/>
          <p:nvPr/>
        </p:nvSpPr>
        <p:spPr>
          <a:xfrm>
            <a:off x="4572000" y="928670"/>
            <a:ext cx="3286148" cy="461665"/>
          </a:xfrm>
          <a:prstGeom prst="rect">
            <a:avLst/>
          </a:prstGeom>
          <a:noFill/>
        </p:spPr>
        <p:txBody>
          <a:bodyPr wrap="square" rtlCol="0">
            <a:spAutoFit/>
          </a:bodyPr>
          <a:lstStyle/>
          <a:p>
            <a:r>
              <a:rPr lang="nl-BE" b="1" dirty="0" smtClean="0">
                <a:solidFill>
                  <a:srgbClr val="FF0000"/>
                </a:solidFill>
              </a:rPr>
              <a:t>18 = doos waspoeder</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F:\D Residue\3- Residue PMD\R15.jpg"/>
          <p:cNvPicPr>
            <a:picLocks noChangeAspect="1" noChangeArrowheads="1"/>
          </p:cNvPicPr>
          <p:nvPr/>
        </p:nvPicPr>
        <p:blipFill>
          <a:blip r:embed="rId2" cstate="print"/>
          <a:srcRect/>
          <a:stretch>
            <a:fillRect/>
          </a:stretch>
        </p:blipFill>
        <p:spPr bwMode="auto">
          <a:xfrm>
            <a:off x="2133600" y="1194593"/>
            <a:ext cx="4876800" cy="4468813"/>
          </a:xfrm>
          <a:prstGeom prst="rect">
            <a:avLst/>
          </a:prstGeom>
          <a:noFill/>
          <a:ln w="9525">
            <a:noFill/>
            <a:miter lim="800000"/>
            <a:headEnd/>
            <a:tailEnd/>
          </a:ln>
        </p:spPr>
      </p:pic>
      <p:sp>
        <p:nvSpPr>
          <p:cNvPr id="5" name="Tekstvak 4"/>
          <p:cNvSpPr txBox="1"/>
          <p:nvPr/>
        </p:nvSpPr>
        <p:spPr>
          <a:xfrm>
            <a:off x="4572000" y="357166"/>
            <a:ext cx="3286148" cy="461665"/>
          </a:xfrm>
          <a:prstGeom prst="rect">
            <a:avLst/>
          </a:prstGeom>
          <a:noFill/>
        </p:spPr>
        <p:txBody>
          <a:bodyPr wrap="square" rtlCol="0">
            <a:spAutoFit/>
          </a:bodyPr>
          <a:lstStyle/>
          <a:p>
            <a:r>
              <a:rPr lang="nl-BE" b="1" dirty="0" smtClean="0">
                <a:solidFill>
                  <a:srgbClr val="FF0000"/>
                </a:solidFill>
              </a:rPr>
              <a:t>19 = koffiezet</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5" name="Afgeronde rechthoek 4"/>
          <p:cNvSpPr/>
          <p:nvPr/>
        </p:nvSpPr>
        <p:spPr>
          <a:xfrm>
            <a:off x="928662" y="428604"/>
            <a:ext cx="2857520"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928662" y="2132856"/>
            <a:ext cx="7784083" cy="4031873"/>
          </a:xfrm>
          <a:prstGeom prst="rect">
            <a:avLst/>
          </a:prstGeom>
        </p:spPr>
        <p:txBody>
          <a:bodyPr wrap="square">
            <a:spAutoFit/>
          </a:bodyPr>
          <a:lstStyle/>
          <a:p>
            <a:r>
              <a:rPr lang="nl-NL" sz="3200" dirty="0" smtClean="0">
                <a:solidFill>
                  <a:schemeClr val="accent3">
                    <a:lumMod val="50000"/>
                  </a:schemeClr>
                </a:solidFill>
              </a:rPr>
              <a:t>1. </a:t>
            </a:r>
            <a:r>
              <a:rPr lang="nl-NL" sz="2800" dirty="0" smtClean="0">
                <a:solidFill>
                  <a:schemeClr val="accent3">
                    <a:lumMod val="50000"/>
                  </a:schemeClr>
                </a:solidFill>
              </a:rPr>
              <a:t>Huishoudelijk </a:t>
            </a:r>
            <a:r>
              <a:rPr lang="nl-NL" sz="2800" dirty="0">
                <a:solidFill>
                  <a:schemeClr val="accent3">
                    <a:lumMod val="50000"/>
                  </a:schemeClr>
                </a:solidFill>
              </a:rPr>
              <a:t>afval: </a:t>
            </a:r>
            <a:r>
              <a:rPr lang="nl-NL" sz="2800" dirty="0" smtClean="0">
                <a:solidFill>
                  <a:schemeClr val="accent3">
                    <a:lumMod val="50000"/>
                  </a:schemeClr>
                </a:solidFill>
              </a:rPr>
              <a:t/>
            </a:r>
            <a:br>
              <a:rPr lang="nl-NL" sz="2800" dirty="0" smtClean="0">
                <a:solidFill>
                  <a:schemeClr val="accent3">
                    <a:lumMod val="50000"/>
                  </a:schemeClr>
                </a:solidFill>
              </a:rPr>
            </a:br>
            <a:r>
              <a:rPr lang="nl-NL" sz="2800" dirty="0" smtClean="0">
                <a:solidFill>
                  <a:schemeClr val="accent3">
                    <a:lumMod val="50000"/>
                  </a:schemeClr>
                </a:solidFill>
              </a:rPr>
              <a:t>afval </a:t>
            </a:r>
            <a:r>
              <a:rPr lang="nl-NL" sz="2800" dirty="0">
                <a:solidFill>
                  <a:schemeClr val="accent3">
                    <a:lumMod val="50000"/>
                  </a:schemeClr>
                </a:solidFill>
              </a:rPr>
              <a:t>van </a:t>
            </a:r>
            <a:r>
              <a:rPr lang="nl-NL" sz="2800" dirty="0" smtClean="0">
                <a:solidFill>
                  <a:schemeClr val="accent3">
                    <a:lumMod val="50000"/>
                  </a:schemeClr>
                </a:solidFill>
              </a:rPr>
              <a:t>huishoudens</a:t>
            </a:r>
            <a:r>
              <a:rPr lang="nl-NL" sz="2800" dirty="0">
                <a:solidFill>
                  <a:schemeClr val="accent3">
                    <a:lumMod val="50000"/>
                  </a:schemeClr>
                </a:solidFill>
              </a:rPr>
              <a:t>, </a:t>
            </a:r>
            <a:r>
              <a:rPr lang="nl-NL" sz="2800" dirty="0" smtClean="0">
                <a:solidFill>
                  <a:schemeClr val="accent3">
                    <a:lumMod val="50000"/>
                  </a:schemeClr>
                </a:solidFill>
              </a:rPr>
              <a:t>bv GFT, KGA en </a:t>
            </a:r>
            <a:r>
              <a:rPr lang="nl-NL" sz="2800" dirty="0">
                <a:solidFill>
                  <a:schemeClr val="accent3">
                    <a:lumMod val="50000"/>
                  </a:schemeClr>
                </a:solidFill>
              </a:rPr>
              <a:t>grof </a:t>
            </a:r>
            <a:r>
              <a:rPr lang="nl-NL" sz="2800" dirty="0" smtClean="0">
                <a:solidFill>
                  <a:schemeClr val="accent3">
                    <a:lumMod val="50000"/>
                  </a:schemeClr>
                </a:solidFill>
              </a:rPr>
              <a:t>vuil</a:t>
            </a:r>
            <a:r>
              <a:rPr lang="nl-NL" sz="2800" dirty="0">
                <a:solidFill>
                  <a:schemeClr val="accent3">
                    <a:lumMod val="50000"/>
                  </a:schemeClr>
                </a:solidFill>
              </a:rPr>
              <a:t>. </a:t>
            </a:r>
            <a:r>
              <a:rPr lang="nl-NL" sz="2800" dirty="0" smtClean="0">
                <a:solidFill>
                  <a:schemeClr val="accent3">
                    <a:lumMod val="50000"/>
                  </a:schemeClr>
                </a:solidFill>
              </a:rPr>
              <a:t/>
            </a:r>
            <a:br>
              <a:rPr lang="nl-NL" sz="2800" dirty="0" smtClean="0">
                <a:solidFill>
                  <a:schemeClr val="accent3">
                    <a:lumMod val="50000"/>
                  </a:schemeClr>
                </a:solidFill>
              </a:rPr>
            </a:br>
            <a:endParaRPr lang="nl-NL" sz="2800" dirty="0">
              <a:solidFill>
                <a:schemeClr val="accent3">
                  <a:lumMod val="50000"/>
                </a:schemeClr>
              </a:solidFill>
            </a:endParaRPr>
          </a:p>
          <a:p>
            <a:r>
              <a:rPr lang="nl-NL" sz="2800" dirty="0">
                <a:solidFill>
                  <a:schemeClr val="accent3">
                    <a:lumMod val="50000"/>
                  </a:schemeClr>
                </a:solidFill>
              </a:rPr>
              <a:t>2. Bedrijfsafval: </a:t>
            </a:r>
            <a:r>
              <a:rPr lang="nl-NL" sz="2800" dirty="0" smtClean="0">
                <a:solidFill>
                  <a:schemeClr val="accent3">
                    <a:lumMod val="50000"/>
                  </a:schemeClr>
                </a:solidFill>
              </a:rPr>
              <a:t/>
            </a:r>
            <a:br>
              <a:rPr lang="nl-NL" sz="2800" dirty="0" smtClean="0">
                <a:solidFill>
                  <a:schemeClr val="accent3">
                    <a:lumMod val="50000"/>
                  </a:schemeClr>
                </a:solidFill>
              </a:rPr>
            </a:br>
            <a:r>
              <a:rPr lang="nl-NL" sz="2800" dirty="0" smtClean="0">
                <a:solidFill>
                  <a:schemeClr val="accent3">
                    <a:lumMod val="50000"/>
                  </a:schemeClr>
                </a:solidFill>
              </a:rPr>
              <a:t>afval van ondernemingen</a:t>
            </a:r>
            <a:r>
              <a:rPr lang="nl-NL" sz="2800" dirty="0">
                <a:solidFill>
                  <a:schemeClr val="accent3">
                    <a:lumMod val="50000"/>
                  </a:schemeClr>
                </a:solidFill>
              </a:rPr>
              <a:t> </a:t>
            </a:r>
            <a:r>
              <a:rPr lang="nl-NL" sz="2800" dirty="0" smtClean="0">
                <a:solidFill>
                  <a:schemeClr val="accent3">
                    <a:lumMod val="50000"/>
                  </a:schemeClr>
                </a:solidFill>
              </a:rPr>
              <a:t>of niet-particulieren (bv provinciale instellingen). Bv houtkrullen, oud ijzer.</a:t>
            </a:r>
            <a:br>
              <a:rPr lang="nl-NL" sz="2800" dirty="0" smtClean="0">
                <a:solidFill>
                  <a:schemeClr val="accent3">
                    <a:lumMod val="50000"/>
                  </a:schemeClr>
                </a:solidFill>
              </a:rPr>
            </a:br>
            <a:endParaRPr lang="nl-NL" sz="2800" dirty="0" smtClean="0">
              <a:solidFill>
                <a:schemeClr val="accent3">
                  <a:lumMod val="50000"/>
                </a:schemeClr>
              </a:solidFill>
            </a:endParaRPr>
          </a:p>
          <a:p>
            <a:r>
              <a:rPr lang="nl-NL" sz="2800" dirty="0" smtClean="0">
                <a:solidFill>
                  <a:schemeClr val="accent3">
                    <a:lumMod val="50000"/>
                  </a:schemeClr>
                </a:solidFill>
              </a:rPr>
              <a:t>Soms gevaarlijk afval. Bv TL-lampen, verfresten, </a:t>
            </a:r>
            <a:r>
              <a:rPr lang="nl-NL" sz="2800" dirty="0">
                <a:solidFill>
                  <a:schemeClr val="accent3">
                    <a:lumMod val="50000"/>
                  </a:schemeClr>
                </a:solidFill>
              </a:rPr>
              <a:t>oplosmiddelen</a:t>
            </a:r>
            <a:r>
              <a:rPr lang="nl-NL" sz="2800" dirty="0" smtClean="0">
                <a:solidFill>
                  <a:schemeClr val="accent3">
                    <a:lumMod val="50000"/>
                  </a:schemeClr>
                </a:solidFill>
              </a:rPr>
              <a:t>, enz. </a:t>
            </a:r>
          </a:p>
        </p:txBody>
      </p:sp>
      <p:sp>
        <p:nvSpPr>
          <p:cNvPr id="7" name="Ovale toelichting 6"/>
          <p:cNvSpPr/>
          <p:nvPr/>
        </p:nvSpPr>
        <p:spPr>
          <a:xfrm>
            <a:off x="5286380" y="214290"/>
            <a:ext cx="3214710" cy="1714512"/>
          </a:xfrm>
          <a:prstGeom prst="wedgeEllipseCallout">
            <a:avLst>
              <a:gd name="adj1" fmla="val -23055"/>
              <a:gd name="adj2" fmla="val 59167"/>
            </a:avLst>
          </a:prstGeom>
          <a:noFill/>
          <a:ln w="50800">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6000760" y="325258"/>
            <a:ext cx="1857388" cy="1323439"/>
          </a:xfrm>
          <a:prstGeom prst="rect">
            <a:avLst/>
          </a:prstGeom>
          <a:noFill/>
        </p:spPr>
        <p:txBody>
          <a:bodyPr wrap="square" rtlCol="0">
            <a:spAutoFit/>
          </a:bodyPr>
          <a:lstStyle/>
          <a:p>
            <a:r>
              <a:rPr lang="nl-BE" sz="4000" b="1" dirty="0" smtClean="0">
                <a:solidFill>
                  <a:srgbClr val="B0C81B"/>
                </a:solidFill>
              </a:rPr>
              <a:t>Wat is afval?</a:t>
            </a:r>
            <a:endParaRPr lang="nl-BE" sz="4000" b="1" dirty="0">
              <a:solidFill>
                <a:srgbClr val="B0C81B"/>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F:\D Residue\3- Residue PMD\R14.jpg"/>
          <p:cNvPicPr>
            <a:picLocks noChangeAspect="1" noChangeArrowheads="1"/>
          </p:cNvPicPr>
          <p:nvPr/>
        </p:nvPicPr>
        <p:blipFill>
          <a:blip r:embed="rId2" cstate="print"/>
          <a:srcRect/>
          <a:stretch>
            <a:fillRect/>
          </a:stretch>
        </p:blipFill>
        <p:spPr bwMode="auto">
          <a:xfrm>
            <a:off x="952500" y="1344612"/>
            <a:ext cx="7239000" cy="4168775"/>
          </a:xfrm>
          <a:prstGeom prst="rect">
            <a:avLst/>
          </a:prstGeom>
          <a:noFill/>
          <a:ln w="9525">
            <a:noFill/>
            <a:miter lim="800000"/>
            <a:headEnd/>
            <a:tailEnd/>
          </a:ln>
        </p:spPr>
      </p:pic>
      <p:sp>
        <p:nvSpPr>
          <p:cNvPr id="5" name="Tekstvak 4"/>
          <p:cNvSpPr txBox="1"/>
          <p:nvPr/>
        </p:nvSpPr>
        <p:spPr>
          <a:xfrm>
            <a:off x="4572000" y="571480"/>
            <a:ext cx="3286148" cy="461665"/>
          </a:xfrm>
          <a:prstGeom prst="rect">
            <a:avLst/>
          </a:prstGeom>
          <a:noFill/>
        </p:spPr>
        <p:txBody>
          <a:bodyPr wrap="square" rtlCol="0">
            <a:spAutoFit/>
          </a:bodyPr>
          <a:lstStyle/>
          <a:p>
            <a:r>
              <a:rPr lang="nl-BE" b="1" dirty="0" smtClean="0">
                <a:solidFill>
                  <a:srgbClr val="FF0000"/>
                </a:solidFill>
              </a:rPr>
              <a:t>20 = sportschoen</a:t>
            </a:r>
            <a:endParaRPr lang="nl-BE"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marL="609600" indent="-609600" eaLnBrk="1" hangingPunct="1">
              <a:buFont typeface="+mj-lt"/>
              <a:buAutoNum type="arabicPeriod"/>
            </a:pPr>
            <a:r>
              <a:rPr lang="nl-BE" sz="2800" dirty="0" smtClean="0">
                <a:solidFill>
                  <a:srgbClr val="00B0F0"/>
                </a:solidFill>
              </a:rPr>
              <a:t>Confituurpot : Glas</a:t>
            </a:r>
          </a:p>
          <a:p>
            <a:pPr marL="609600" indent="-609600" eaLnBrk="1" hangingPunct="1">
              <a:buFont typeface="+mj-lt"/>
              <a:buAutoNum type="arabicPeriod"/>
            </a:pPr>
            <a:r>
              <a:rPr lang="nl-BE" sz="2800" dirty="0" smtClean="0">
                <a:solidFill>
                  <a:srgbClr val="00B0F0"/>
                </a:solidFill>
              </a:rPr>
              <a:t>Cornflakesdoos: Papier en karton	</a:t>
            </a:r>
          </a:p>
          <a:p>
            <a:pPr marL="609600" indent="-609600" eaLnBrk="1" hangingPunct="1">
              <a:buFont typeface="+mj-lt"/>
              <a:buAutoNum type="arabicPeriod"/>
            </a:pPr>
            <a:r>
              <a:rPr lang="nl-BE" sz="2800" dirty="0" smtClean="0">
                <a:solidFill>
                  <a:srgbClr val="00B0F0"/>
                </a:solidFill>
              </a:rPr>
              <a:t>Blikje frisdrank: </a:t>
            </a:r>
            <a:r>
              <a:rPr lang="nl-BE" sz="2800" dirty="0" err="1" smtClean="0">
                <a:solidFill>
                  <a:srgbClr val="00B0F0"/>
                </a:solidFill>
              </a:rPr>
              <a:t>PMD</a:t>
            </a:r>
            <a:r>
              <a:rPr lang="nl-BE" sz="2800" dirty="0" smtClean="0">
                <a:solidFill>
                  <a:srgbClr val="00B0F0"/>
                </a:solidFill>
              </a:rPr>
              <a:t>			</a:t>
            </a:r>
          </a:p>
          <a:p>
            <a:pPr marL="609600" indent="-609600" eaLnBrk="1" hangingPunct="1">
              <a:buFont typeface="+mj-lt"/>
              <a:buAutoNum type="arabicPeriod"/>
            </a:pPr>
            <a:r>
              <a:rPr lang="nl-BE" sz="2800" dirty="0" smtClean="0">
                <a:solidFill>
                  <a:srgbClr val="00B0F0"/>
                </a:solidFill>
              </a:rPr>
              <a:t>Doos snoep: </a:t>
            </a:r>
            <a:r>
              <a:rPr lang="nl-BE" sz="2800" dirty="0" err="1" smtClean="0">
                <a:solidFill>
                  <a:srgbClr val="00B0F0"/>
                </a:solidFill>
              </a:rPr>
              <a:t>PMD</a:t>
            </a:r>
            <a:r>
              <a:rPr lang="nl-BE" sz="2800" dirty="0" smtClean="0">
                <a:solidFill>
                  <a:srgbClr val="00B0F0"/>
                </a:solidFill>
              </a:rPr>
              <a:t>			</a:t>
            </a:r>
          </a:p>
          <a:p>
            <a:pPr marL="609600" indent="-609600" eaLnBrk="1" hangingPunct="1">
              <a:buFont typeface="+mj-lt"/>
              <a:buAutoNum type="arabicPeriod"/>
            </a:pPr>
            <a:r>
              <a:rPr lang="nl-BE" sz="2800" dirty="0" smtClean="0">
                <a:solidFill>
                  <a:srgbClr val="00B0F0"/>
                </a:solidFill>
              </a:rPr>
              <a:t>Plastic draagtas: Restafval		</a:t>
            </a:r>
          </a:p>
          <a:p>
            <a:pPr marL="609600" indent="-609600" eaLnBrk="1" hangingPunct="1">
              <a:buFont typeface="+mj-lt"/>
              <a:buAutoNum type="arabicPeriod"/>
            </a:pPr>
            <a:r>
              <a:rPr lang="nl-BE" sz="2800" dirty="0" smtClean="0">
                <a:solidFill>
                  <a:srgbClr val="00B0F0"/>
                </a:solidFill>
              </a:rPr>
              <a:t>Brik soep: </a:t>
            </a:r>
            <a:r>
              <a:rPr lang="nl-BE" sz="2800" dirty="0" err="1" smtClean="0">
                <a:solidFill>
                  <a:srgbClr val="00B0F0"/>
                </a:solidFill>
              </a:rPr>
              <a:t>PMD</a:t>
            </a:r>
            <a:r>
              <a:rPr lang="nl-BE" sz="2800" dirty="0" smtClean="0">
                <a:solidFill>
                  <a:srgbClr val="00B0F0"/>
                </a:solidFill>
              </a:rPr>
              <a:t>			</a:t>
            </a:r>
          </a:p>
          <a:p>
            <a:pPr marL="609600" indent="-609600" eaLnBrk="1" hangingPunct="1">
              <a:buFont typeface="+mj-lt"/>
              <a:buAutoNum type="arabicPeriod"/>
            </a:pPr>
            <a:r>
              <a:rPr lang="nl-BE" sz="2800" dirty="0" smtClean="0">
                <a:solidFill>
                  <a:srgbClr val="00B0F0"/>
                </a:solidFill>
              </a:rPr>
              <a:t>Fles melk: </a:t>
            </a:r>
            <a:r>
              <a:rPr lang="nl-BE" sz="2800" dirty="0" err="1" smtClean="0">
                <a:solidFill>
                  <a:srgbClr val="00B0F0"/>
                </a:solidFill>
              </a:rPr>
              <a:t>PMD</a:t>
            </a:r>
            <a:r>
              <a:rPr lang="nl-BE" sz="2800" dirty="0" smtClean="0">
                <a:solidFill>
                  <a:srgbClr val="00B0F0"/>
                </a:solidFill>
              </a:rPr>
              <a:t>			</a:t>
            </a:r>
          </a:p>
          <a:p>
            <a:pPr marL="609600" indent="-609600" eaLnBrk="1" hangingPunct="1">
              <a:buFont typeface="+mj-lt"/>
              <a:buAutoNum type="arabicPeriod"/>
            </a:pPr>
            <a:r>
              <a:rPr lang="nl-BE" sz="2800" dirty="0" smtClean="0">
                <a:solidFill>
                  <a:srgbClr val="00B0F0"/>
                </a:solidFill>
              </a:rPr>
              <a:t>Aluminium potje: PMD		</a:t>
            </a:r>
            <a:endParaRPr lang="nl-NL" sz="2800" dirty="0" smtClean="0">
              <a:solidFill>
                <a:srgbClr val="00B0F0"/>
              </a:solidFill>
            </a:endParaRPr>
          </a:p>
        </p:txBody>
      </p:sp>
      <p:sp>
        <p:nvSpPr>
          <p:cNvPr id="5" name="Afgeronde rechthoek 4"/>
          <p:cNvSpPr/>
          <p:nvPr/>
        </p:nvSpPr>
        <p:spPr>
          <a:xfrm>
            <a:off x="1000100" y="500042"/>
            <a:ext cx="6786610"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357290" y="670871"/>
            <a:ext cx="5643602" cy="1015663"/>
          </a:xfrm>
          <a:prstGeom prst="rect">
            <a:avLst/>
          </a:prstGeom>
          <a:noFill/>
        </p:spPr>
        <p:txBody>
          <a:bodyPr wrap="square" rtlCol="0">
            <a:spAutoFit/>
          </a:bodyPr>
          <a:lstStyle/>
          <a:p>
            <a:r>
              <a:rPr lang="nl-BE" sz="3600" b="1" dirty="0" smtClean="0">
                <a:solidFill>
                  <a:srgbClr val="00CCFF"/>
                </a:solidFill>
              </a:rPr>
              <a:t>Sorteren: oplossing quiz</a:t>
            </a:r>
          </a:p>
          <a:p>
            <a:endParaRPr lang="nl-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marL="609600" indent="-609600" eaLnBrk="1" hangingPunct="1">
              <a:lnSpc>
                <a:spcPct val="90000"/>
              </a:lnSpc>
              <a:buFont typeface="+mj-lt"/>
              <a:buAutoNum type="arabicPeriod" startAt="9"/>
            </a:pPr>
            <a:r>
              <a:rPr lang="nl-BE" sz="2800" dirty="0" smtClean="0">
                <a:solidFill>
                  <a:srgbClr val="00B0F0"/>
                </a:solidFill>
              </a:rPr>
              <a:t>Gebroken bord: Restafval / bouwpuin</a:t>
            </a:r>
          </a:p>
          <a:p>
            <a:pPr marL="609600" indent="-609600" eaLnBrk="1" hangingPunct="1">
              <a:lnSpc>
                <a:spcPct val="90000"/>
              </a:lnSpc>
              <a:buFont typeface="+mj-lt"/>
              <a:buAutoNum type="arabicPeriod" startAt="9"/>
            </a:pPr>
            <a:r>
              <a:rPr lang="nl-BE" sz="2800" dirty="0" smtClean="0">
                <a:solidFill>
                  <a:srgbClr val="00B0F0"/>
                </a:solidFill>
              </a:rPr>
              <a:t>Behangpapier: Restafval</a:t>
            </a:r>
          </a:p>
          <a:p>
            <a:pPr marL="609600" indent="-609600" eaLnBrk="1" hangingPunct="1">
              <a:lnSpc>
                <a:spcPct val="90000"/>
              </a:lnSpc>
              <a:buFont typeface="+mj-lt"/>
              <a:buAutoNum type="arabicPeriod" startAt="9"/>
            </a:pPr>
            <a:r>
              <a:rPr lang="nl-BE" sz="2800" dirty="0" smtClean="0">
                <a:solidFill>
                  <a:srgbClr val="00B0F0"/>
                </a:solidFill>
              </a:rPr>
              <a:t>Plastiekfolie: Restafval</a:t>
            </a:r>
          </a:p>
          <a:p>
            <a:pPr marL="609600" indent="-609600" eaLnBrk="1" hangingPunct="1">
              <a:lnSpc>
                <a:spcPct val="90000"/>
              </a:lnSpc>
              <a:buFont typeface="+mj-lt"/>
              <a:buAutoNum type="arabicPeriod" startAt="9"/>
            </a:pPr>
            <a:r>
              <a:rPr lang="nl-BE" sz="2800" dirty="0" smtClean="0">
                <a:solidFill>
                  <a:srgbClr val="00B0F0"/>
                </a:solidFill>
              </a:rPr>
              <a:t>Aluminiumfolie: Restafval (is te dun voor verwerking als </a:t>
            </a:r>
            <a:r>
              <a:rPr lang="nl-BE" sz="2800" dirty="0" err="1" smtClean="0">
                <a:solidFill>
                  <a:srgbClr val="00B0F0"/>
                </a:solidFill>
              </a:rPr>
              <a:t>PMD</a:t>
            </a:r>
            <a:r>
              <a:rPr lang="nl-BE" sz="2800" dirty="0" smtClean="0">
                <a:solidFill>
                  <a:srgbClr val="00B0F0"/>
                </a:solidFill>
              </a:rPr>
              <a:t>)</a:t>
            </a:r>
          </a:p>
          <a:p>
            <a:pPr marL="609600" indent="-609600" eaLnBrk="1" hangingPunct="1">
              <a:lnSpc>
                <a:spcPct val="90000"/>
              </a:lnSpc>
              <a:buFont typeface="+mj-lt"/>
              <a:buAutoNum type="arabicPeriod" startAt="9"/>
            </a:pPr>
            <a:r>
              <a:rPr lang="nl-BE" sz="2800" dirty="0" smtClean="0">
                <a:solidFill>
                  <a:srgbClr val="00B0F0"/>
                </a:solidFill>
              </a:rPr>
              <a:t>Botervlootje: Restafval (andere plastic dan bv fles shampoo, die wel bij de </a:t>
            </a:r>
            <a:r>
              <a:rPr lang="nl-BE" sz="2800" dirty="0" err="1" smtClean="0">
                <a:solidFill>
                  <a:srgbClr val="00B0F0"/>
                </a:solidFill>
              </a:rPr>
              <a:t>PMD</a:t>
            </a:r>
            <a:r>
              <a:rPr lang="nl-BE" sz="2800" dirty="0" smtClean="0">
                <a:solidFill>
                  <a:srgbClr val="00B0F0"/>
                </a:solidFill>
              </a:rPr>
              <a:t> mag)</a:t>
            </a:r>
          </a:p>
          <a:p>
            <a:pPr marL="609600" indent="-609600" eaLnBrk="1" hangingPunct="1">
              <a:lnSpc>
                <a:spcPct val="90000"/>
              </a:lnSpc>
              <a:buFont typeface="+mj-lt"/>
              <a:buAutoNum type="arabicPeriod" startAt="9"/>
            </a:pPr>
            <a:r>
              <a:rPr lang="nl-BE" sz="2800" dirty="0" smtClean="0">
                <a:solidFill>
                  <a:srgbClr val="00B0F0"/>
                </a:solidFill>
              </a:rPr>
              <a:t>Yoghurtpotje: Restafval (idem voorgaande)</a:t>
            </a:r>
          </a:p>
          <a:p>
            <a:pPr marL="609600" indent="-609600" eaLnBrk="1" hangingPunct="1">
              <a:lnSpc>
                <a:spcPct val="90000"/>
              </a:lnSpc>
              <a:buFont typeface="+mj-lt"/>
              <a:buAutoNum type="arabicPeriod" startAt="9"/>
            </a:pPr>
            <a:r>
              <a:rPr lang="nl-BE" sz="2800" dirty="0" smtClean="0">
                <a:solidFill>
                  <a:srgbClr val="00B0F0"/>
                </a:solidFill>
              </a:rPr>
              <a:t>Klokhuis appel: </a:t>
            </a:r>
            <a:r>
              <a:rPr lang="nl-BE" sz="2800" dirty="0" err="1" smtClean="0">
                <a:solidFill>
                  <a:srgbClr val="00B0F0"/>
                </a:solidFill>
              </a:rPr>
              <a:t>GFT</a:t>
            </a:r>
            <a:endParaRPr lang="nl-BE" sz="2800" dirty="0" smtClean="0">
              <a:solidFill>
                <a:srgbClr val="00B0F0"/>
              </a:solidFill>
            </a:endParaRPr>
          </a:p>
          <a:p>
            <a:pPr marL="609600" indent="-609600" eaLnBrk="1" hangingPunct="1">
              <a:lnSpc>
                <a:spcPct val="90000"/>
              </a:lnSpc>
              <a:buFont typeface="+mj-lt"/>
              <a:buAutoNum type="arabicPeriod" startAt="9"/>
            </a:pPr>
            <a:r>
              <a:rPr lang="nl-BE" sz="2800" dirty="0" smtClean="0">
                <a:solidFill>
                  <a:srgbClr val="00B0F0"/>
                </a:solidFill>
              </a:rPr>
              <a:t>Chocopot: Glas, maar wel eerst uitspoelen</a:t>
            </a:r>
          </a:p>
          <a:p>
            <a:pPr marL="609600" indent="-609600" eaLnBrk="1" hangingPunct="1">
              <a:lnSpc>
                <a:spcPct val="90000"/>
              </a:lnSpc>
              <a:buFont typeface="+mj-lt"/>
              <a:buAutoNum type="arabicPeriod" startAt="9"/>
            </a:pPr>
            <a:endParaRPr lang="nl-NL" sz="2800" dirty="0" smtClean="0">
              <a:solidFill>
                <a:srgbClr val="00B0F0"/>
              </a:solidFill>
            </a:endParaRPr>
          </a:p>
        </p:txBody>
      </p:sp>
      <p:sp>
        <p:nvSpPr>
          <p:cNvPr id="5" name="Afgeronde rechthoek 4"/>
          <p:cNvSpPr/>
          <p:nvPr/>
        </p:nvSpPr>
        <p:spPr>
          <a:xfrm>
            <a:off x="1000100" y="500042"/>
            <a:ext cx="7358114"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357290" y="670871"/>
            <a:ext cx="7358114" cy="1015663"/>
          </a:xfrm>
          <a:prstGeom prst="rect">
            <a:avLst/>
          </a:prstGeom>
          <a:noFill/>
        </p:spPr>
        <p:txBody>
          <a:bodyPr wrap="square" rtlCol="0">
            <a:spAutoFit/>
          </a:bodyPr>
          <a:lstStyle/>
          <a:p>
            <a:r>
              <a:rPr lang="nl-BE" sz="3600" b="1" dirty="0" smtClean="0">
                <a:solidFill>
                  <a:srgbClr val="00CCFF"/>
                </a:solidFill>
              </a:rPr>
              <a:t>Sorteren: vervolg oplossing quiz</a:t>
            </a:r>
          </a:p>
          <a:p>
            <a:endParaRPr lang="nl-B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pPr marL="514350" indent="-514350" eaLnBrk="1" hangingPunct="1">
              <a:lnSpc>
                <a:spcPct val="90000"/>
              </a:lnSpc>
              <a:buFont typeface="+mj-lt"/>
              <a:buAutoNum type="arabicPeriod" startAt="17"/>
            </a:pPr>
            <a:r>
              <a:rPr lang="nl-BE" sz="2800" dirty="0" smtClean="0">
                <a:solidFill>
                  <a:srgbClr val="00B0F0"/>
                </a:solidFill>
              </a:rPr>
              <a:t>Deodorantspray: </a:t>
            </a:r>
            <a:r>
              <a:rPr lang="nl-BE" sz="2800" dirty="0" err="1" smtClean="0">
                <a:solidFill>
                  <a:srgbClr val="00B0F0"/>
                </a:solidFill>
              </a:rPr>
              <a:t>PMD</a:t>
            </a:r>
            <a:r>
              <a:rPr lang="nl-BE" sz="2800" dirty="0" smtClean="0">
                <a:solidFill>
                  <a:srgbClr val="00B0F0"/>
                </a:solidFill>
              </a:rPr>
              <a:t> (alle spuitbussen uit   </a:t>
            </a:r>
            <a:br>
              <a:rPr lang="nl-BE" sz="2800" dirty="0" smtClean="0">
                <a:solidFill>
                  <a:srgbClr val="00B0F0"/>
                </a:solidFill>
              </a:rPr>
            </a:br>
            <a:r>
              <a:rPr lang="nl-BE" sz="2800" dirty="0" smtClean="0">
                <a:solidFill>
                  <a:srgbClr val="00B0F0"/>
                </a:solidFill>
              </a:rPr>
              <a:t>keuken en badkamer)</a:t>
            </a:r>
          </a:p>
          <a:p>
            <a:pPr marL="514350" indent="-514350" eaLnBrk="1" hangingPunct="1">
              <a:lnSpc>
                <a:spcPct val="90000"/>
              </a:lnSpc>
              <a:buFont typeface="+mj-lt"/>
              <a:buAutoNum type="arabicPeriod" startAt="17"/>
            </a:pPr>
            <a:r>
              <a:rPr lang="nl-BE" sz="2800" dirty="0" smtClean="0">
                <a:solidFill>
                  <a:srgbClr val="00B0F0"/>
                </a:solidFill>
              </a:rPr>
              <a:t>Doos waspoeder: Papier en karton</a:t>
            </a:r>
          </a:p>
          <a:p>
            <a:pPr marL="514350" indent="-514350" eaLnBrk="1" hangingPunct="1">
              <a:lnSpc>
                <a:spcPct val="90000"/>
              </a:lnSpc>
              <a:buFont typeface="+mj-lt"/>
              <a:buAutoNum type="arabicPeriod" startAt="17"/>
            </a:pPr>
            <a:r>
              <a:rPr lang="nl-BE" sz="2800" dirty="0" smtClean="0">
                <a:solidFill>
                  <a:srgbClr val="00B0F0"/>
                </a:solidFill>
              </a:rPr>
              <a:t>Koffiezet: Winkels die elektrische toestellen    </a:t>
            </a:r>
            <a:br>
              <a:rPr lang="nl-BE" sz="2800" dirty="0" smtClean="0">
                <a:solidFill>
                  <a:srgbClr val="00B0F0"/>
                </a:solidFill>
              </a:rPr>
            </a:br>
            <a:r>
              <a:rPr lang="nl-BE" sz="2800" dirty="0" smtClean="0">
                <a:solidFill>
                  <a:srgbClr val="00B0F0"/>
                </a:solidFill>
              </a:rPr>
              <a:t>verkopen nemen het oude toestel terug als je een nieuw koopt, soms zelfs zonder dat je een nieuw  koopt ("aanvaardingsplicht")</a:t>
            </a:r>
          </a:p>
          <a:p>
            <a:pPr marL="514350" indent="-514350" eaLnBrk="1" hangingPunct="1">
              <a:lnSpc>
                <a:spcPct val="90000"/>
              </a:lnSpc>
              <a:buFont typeface="+mj-lt"/>
              <a:buAutoNum type="arabicPeriod" startAt="17"/>
            </a:pPr>
            <a:r>
              <a:rPr lang="nl-BE" sz="2800" dirty="0" smtClean="0">
                <a:solidFill>
                  <a:srgbClr val="00B0F0"/>
                </a:solidFill>
              </a:rPr>
              <a:t>Oude schoenen: hiervoor bestaan verschillende </a:t>
            </a:r>
            <a:br>
              <a:rPr lang="nl-BE" sz="2800" dirty="0" smtClean="0">
                <a:solidFill>
                  <a:srgbClr val="00B0F0"/>
                </a:solidFill>
              </a:rPr>
            </a:br>
            <a:r>
              <a:rPr lang="nl-BE" sz="2800" dirty="0" smtClean="0">
                <a:solidFill>
                  <a:srgbClr val="00B0F0"/>
                </a:solidFill>
              </a:rPr>
              <a:t>inzamelpunten, bv bij schoenenwinkels.</a:t>
            </a:r>
            <a:endParaRPr lang="nl-NL" sz="2800" dirty="0" smtClean="0">
              <a:solidFill>
                <a:srgbClr val="00B0F0"/>
              </a:solidFill>
            </a:endParaRPr>
          </a:p>
        </p:txBody>
      </p:sp>
      <p:sp>
        <p:nvSpPr>
          <p:cNvPr id="5" name="Afgeronde rechthoek 4"/>
          <p:cNvSpPr/>
          <p:nvPr/>
        </p:nvSpPr>
        <p:spPr>
          <a:xfrm>
            <a:off x="1000100" y="500042"/>
            <a:ext cx="7358114"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1357290" y="670871"/>
            <a:ext cx="7358114" cy="1015663"/>
          </a:xfrm>
          <a:prstGeom prst="rect">
            <a:avLst/>
          </a:prstGeom>
          <a:noFill/>
        </p:spPr>
        <p:txBody>
          <a:bodyPr wrap="square" rtlCol="0">
            <a:spAutoFit/>
          </a:bodyPr>
          <a:lstStyle/>
          <a:p>
            <a:r>
              <a:rPr lang="nl-BE" sz="3600" b="1" dirty="0" smtClean="0">
                <a:solidFill>
                  <a:srgbClr val="00CCFF"/>
                </a:solidFill>
              </a:rPr>
              <a:t>Sorteren: vervolg oplossing quiz</a:t>
            </a:r>
          </a:p>
          <a:p>
            <a:endParaRPr lang="nl-B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542928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4929222" cy="646331"/>
          </a:xfrm>
          <a:prstGeom prst="rect">
            <a:avLst/>
          </a:prstGeom>
          <a:noFill/>
        </p:spPr>
        <p:txBody>
          <a:bodyPr wrap="square" rtlCol="0">
            <a:spAutoFit/>
          </a:bodyPr>
          <a:lstStyle/>
          <a:p>
            <a:r>
              <a:rPr lang="nl-BE" sz="3600" dirty="0" smtClean="0">
                <a:solidFill>
                  <a:srgbClr val="FF0000"/>
                </a:solidFill>
              </a:rPr>
              <a:t>Ecologische voetafdruk</a:t>
            </a:r>
            <a:endParaRPr lang="nl-BE" sz="3600" dirty="0">
              <a:solidFill>
                <a:srgbClr val="FF0000"/>
              </a:solidFill>
            </a:endParaRPr>
          </a:p>
        </p:txBody>
      </p:sp>
      <p:sp>
        <p:nvSpPr>
          <p:cNvPr id="4" name="Rechthoek 3"/>
          <p:cNvSpPr/>
          <p:nvPr/>
        </p:nvSpPr>
        <p:spPr>
          <a:xfrm>
            <a:off x="1035818" y="1788233"/>
            <a:ext cx="7784653" cy="4031873"/>
          </a:xfrm>
          <a:prstGeom prst="rect">
            <a:avLst/>
          </a:prstGeom>
        </p:spPr>
        <p:txBody>
          <a:bodyPr wrap="square">
            <a:spAutoFit/>
          </a:bodyPr>
          <a:lstStyle/>
          <a:p>
            <a:pPr>
              <a:buFont typeface="Wingdings" pitchFamily="2" charset="2"/>
              <a:buChar char="Ø"/>
            </a:pPr>
            <a:r>
              <a:rPr lang="nl-BE" sz="3200" dirty="0" smtClean="0">
                <a:solidFill>
                  <a:srgbClr val="FF0000"/>
                </a:solidFill>
              </a:rPr>
              <a:t>Instrument om de milieuvriendelijkheid van een leefstijl te meten </a:t>
            </a:r>
          </a:p>
          <a:p>
            <a:pPr>
              <a:buFont typeface="Wingdings" pitchFamily="2" charset="2"/>
              <a:buChar char="Ø"/>
            </a:pPr>
            <a:r>
              <a:rPr lang="nl-BE" sz="3200" dirty="0" smtClean="0">
                <a:solidFill>
                  <a:srgbClr val="FF0000"/>
                </a:solidFill>
              </a:rPr>
              <a:t>Afvalverwerking maakt deel uit van de ecologische voetafdruk</a:t>
            </a:r>
          </a:p>
          <a:p>
            <a:pPr>
              <a:buFont typeface="Wingdings" pitchFamily="2" charset="2"/>
              <a:buChar char="Ø"/>
            </a:pPr>
            <a:r>
              <a:rPr lang="nl-BE" sz="3200" dirty="0" smtClean="0">
                <a:solidFill>
                  <a:srgbClr val="FF0000"/>
                </a:solidFill>
              </a:rPr>
              <a:t>Wordt uitgedrukt in oppervlakte grond. Hoeveel grond heb je nodig om je voedsel op te telen, hoeveel grond heb je nodig om je uitgestoten CO</a:t>
            </a:r>
            <a:r>
              <a:rPr lang="nl-BE" sz="2000" dirty="0" smtClean="0">
                <a:solidFill>
                  <a:srgbClr val="FF0000"/>
                </a:solidFill>
              </a:rPr>
              <a:t>2</a:t>
            </a:r>
            <a:r>
              <a:rPr lang="nl-BE" sz="3200" dirty="0" smtClean="0">
                <a:solidFill>
                  <a:srgbClr val="FF0000"/>
                </a:solidFill>
              </a:rPr>
              <a:t> te compenseren met bos,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928662" y="571480"/>
            <a:ext cx="5429288" cy="1214446"/>
          </a:xfrm>
          <a:prstGeom prst="roundRect">
            <a:avLst/>
          </a:prstGeom>
          <a:noFill/>
          <a:ln>
            <a:solidFill>
              <a:srgbClr val="E8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214414" y="857232"/>
            <a:ext cx="4929222" cy="646331"/>
          </a:xfrm>
          <a:prstGeom prst="rect">
            <a:avLst/>
          </a:prstGeom>
          <a:noFill/>
        </p:spPr>
        <p:txBody>
          <a:bodyPr wrap="square" rtlCol="0">
            <a:spAutoFit/>
          </a:bodyPr>
          <a:lstStyle/>
          <a:p>
            <a:r>
              <a:rPr lang="nl-BE" sz="3600" dirty="0" smtClean="0">
                <a:solidFill>
                  <a:srgbClr val="FF0000"/>
                </a:solidFill>
              </a:rPr>
              <a:t>Ecologische voetafdruk</a:t>
            </a:r>
            <a:endParaRPr lang="nl-BE" sz="3600" dirty="0">
              <a:solidFill>
                <a:srgbClr val="FF0000"/>
              </a:solidFill>
            </a:endParaRPr>
          </a:p>
        </p:txBody>
      </p:sp>
      <p:sp>
        <p:nvSpPr>
          <p:cNvPr id="4" name="Rechthoek 3"/>
          <p:cNvSpPr/>
          <p:nvPr/>
        </p:nvSpPr>
        <p:spPr>
          <a:xfrm>
            <a:off x="1035818" y="1788233"/>
            <a:ext cx="7784653" cy="3724096"/>
          </a:xfrm>
          <a:prstGeom prst="rect">
            <a:avLst/>
          </a:prstGeom>
        </p:spPr>
        <p:txBody>
          <a:bodyPr wrap="square">
            <a:spAutoFit/>
          </a:bodyPr>
          <a:lstStyle/>
          <a:p>
            <a:pPr>
              <a:buFont typeface="Wingdings" pitchFamily="2" charset="2"/>
              <a:buChar char="Ø"/>
            </a:pPr>
            <a:r>
              <a:rPr lang="nl-BE" sz="2800" dirty="0" smtClean="0">
                <a:solidFill>
                  <a:srgbClr val="FF0000"/>
                </a:solidFill>
              </a:rPr>
              <a:t>Ook het transport en de verwerking van afval stoot CO</a:t>
            </a:r>
            <a:r>
              <a:rPr lang="nl-BE" sz="2000" dirty="0" smtClean="0">
                <a:solidFill>
                  <a:srgbClr val="FF0000"/>
                </a:solidFill>
              </a:rPr>
              <a:t>2</a:t>
            </a:r>
            <a:r>
              <a:rPr lang="nl-BE" sz="2800" dirty="0" smtClean="0">
                <a:solidFill>
                  <a:srgbClr val="FF0000"/>
                </a:solidFill>
              </a:rPr>
              <a:t> uit.</a:t>
            </a:r>
          </a:p>
          <a:p>
            <a:pPr>
              <a:buFont typeface="Wingdings" pitchFamily="2" charset="2"/>
              <a:buChar char="Ø"/>
            </a:pPr>
            <a:r>
              <a:rPr lang="nl-BE" sz="2800" dirty="0" smtClean="0">
                <a:solidFill>
                  <a:srgbClr val="FF0000"/>
                </a:solidFill>
              </a:rPr>
              <a:t>Verklein je voetafdruk door zo weinig mogelijk afval te produceren</a:t>
            </a:r>
          </a:p>
          <a:p>
            <a:pPr>
              <a:buFont typeface="Wingdings" pitchFamily="2" charset="2"/>
              <a:buChar char="Ø"/>
            </a:pPr>
            <a:r>
              <a:rPr lang="nl-BE" sz="2800" dirty="0" smtClean="0">
                <a:solidFill>
                  <a:srgbClr val="FF0000"/>
                </a:solidFill>
              </a:rPr>
              <a:t>Hoeveel bedraagt de jouwe?  Bereken hem op http</a:t>
            </a:r>
            <a:r>
              <a:rPr lang="nl-BE" sz="2800" dirty="0">
                <a:solidFill>
                  <a:srgbClr val="FF0000"/>
                </a:solidFill>
              </a:rPr>
              <a:t>://calculators.ecolife.be/nl/calculator/bereken-je-ecologische-voetafdruk</a:t>
            </a:r>
            <a:endParaRPr lang="nl-BE" sz="2800" dirty="0" smtClean="0">
              <a:solidFill>
                <a:srgbClr val="FF0000"/>
              </a:solidFill>
            </a:endParaRPr>
          </a:p>
          <a:p>
            <a:pPr>
              <a:buFont typeface="Wingdings" pitchFamily="2" charset="2"/>
              <a:buChar char="Ø"/>
            </a:pPr>
            <a:endParaRPr lang="nl-BE" sz="4000" dirty="0" smtClean="0">
              <a:solidFill>
                <a:srgbClr val="FF0000"/>
              </a:solidFill>
            </a:endParaRPr>
          </a:p>
        </p:txBody>
      </p:sp>
      <p:sp>
        <p:nvSpPr>
          <p:cNvPr id="2" name="AutoShape 4" descr="Image result for ecologische voetafdru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48" y="458840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284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jntoelichting 2 (accentlijn) 1"/>
          <p:cNvSpPr/>
          <p:nvPr/>
        </p:nvSpPr>
        <p:spPr>
          <a:xfrm>
            <a:off x="1928794" y="928670"/>
            <a:ext cx="6643734" cy="4893503"/>
          </a:xfrm>
          <a:prstGeom prst="accentCallout2">
            <a:avLst>
              <a:gd name="adj1" fmla="val 18750"/>
              <a:gd name="adj2" fmla="val -7493"/>
              <a:gd name="adj3" fmla="val 18750"/>
              <a:gd name="adj4" fmla="val -12697"/>
              <a:gd name="adj5" fmla="val 110625"/>
              <a:gd name="adj6" fmla="val -16370"/>
            </a:avLst>
          </a:prstGeom>
          <a:solidFill>
            <a:schemeClr val="accent5">
              <a:lumMod val="20000"/>
              <a:lumOff val="80000"/>
            </a:schemeClr>
          </a:solidFill>
          <a:ln>
            <a:solidFill>
              <a:srgbClr val="00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2000232" y="735955"/>
            <a:ext cx="6715172" cy="5262979"/>
          </a:xfrm>
          <a:prstGeom prst="rect">
            <a:avLst/>
          </a:prstGeom>
          <a:noFill/>
        </p:spPr>
        <p:txBody>
          <a:bodyPr wrap="square" rtlCol="0">
            <a:spAutoFit/>
          </a:bodyPr>
          <a:lstStyle/>
          <a:p>
            <a:endParaRPr lang="nl-BE" sz="2400" b="1" dirty="0" smtClean="0">
              <a:solidFill>
                <a:srgbClr val="00B6F6"/>
              </a:solidFill>
            </a:endParaRPr>
          </a:p>
          <a:p>
            <a:r>
              <a:rPr lang="nl-BE" sz="2400" b="1" dirty="0" smtClean="0">
                <a:solidFill>
                  <a:srgbClr val="00B6F6"/>
                </a:solidFill>
              </a:rPr>
              <a:t>BESLUIT</a:t>
            </a:r>
          </a:p>
          <a:p>
            <a:endParaRPr lang="nl-BE" sz="2400" dirty="0" smtClean="0"/>
          </a:p>
          <a:p>
            <a:r>
              <a:rPr lang="nl-BE" sz="4400" b="1" dirty="0" smtClean="0">
                <a:solidFill>
                  <a:srgbClr val="FF0000"/>
                </a:solidFill>
              </a:rPr>
              <a:t>... beperk je consumptie ....</a:t>
            </a:r>
          </a:p>
          <a:p>
            <a:pPr algn="ctr"/>
            <a:r>
              <a:rPr lang="nl-BE" sz="4400" b="1" dirty="0" smtClean="0">
                <a:solidFill>
                  <a:srgbClr val="00CCFF"/>
                </a:solidFill>
              </a:rPr>
              <a:t>.....recycleer of hergebruik...</a:t>
            </a:r>
          </a:p>
          <a:p>
            <a:pPr lvl="1"/>
            <a:r>
              <a:rPr lang="nl-BE" sz="4400" b="1" dirty="0" smtClean="0">
                <a:solidFill>
                  <a:srgbClr val="92D050"/>
                </a:solidFill>
              </a:rPr>
              <a:t>....werk samen aan een planeet waar het goed om leven 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71736" y="2143116"/>
            <a:ext cx="4714908" cy="1569660"/>
          </a:xfrm>
          <a:prstGeom prst="rect">
            <a:avLst/>
          </a:prstGeom>
          <a:noFill/>
        </p:spPr>
        <p:txBody>
          <a:bodyPr wrap="square" rtlCol="0">
            <a:spAutoFit/>
          </a:bodyPr>
          <a:lstStyle/>
          <a:p>
            <a:r>
              <a:rPr lang="nl-BE" sz="9600" b="1" dirty="0" smtClean="0">
                <a:solidFill>
                  <a:srgbClr val="FF0000"/>
                </a:solidFill>
              </a:rPr>
              <a:t>Vragen?</a:t>
            </a:r>
            <a:endParaRPr lang="nl-BE" sz="9600" b="1" dirty="0">
              <a:solidFill>
                <a:srgbClr val="FF0000"/>
              </a:solidFill>
            </a:endParaRPr>
          </a:p>
        </p:txBody>
      </p:sp>
      <p:sp>
        <p:nvSpPr>
          <p:cNvPr id="4" name="Lijntoelichting 3 3"/>
          <p:cNvSpPr/>
          <p:nvPr/>
        </p:nvSpPr>
        <p:spPr>
          <a:xfrm>
            <a:off x="2143108" y="785794"/>
            <a:ext cx="5357850" cy="4429156"/>
          </a:xfrm>
          <a:prstGeom prst="borderCallout3">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2357422" y="1000108"/>
            <a:ext cx="4929222" cy="3786214"/>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1104900"/>
            <a:ext cx="73850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79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5" name="Afgeronde rechthoek 4"/>
          <p:cNvSpPr/>
          <p:nvPr/>
        </p:nvSpPr>
        <p:spPr>
          <a:xfrm>
            <a:off x="928662" y="428604"/>
            <a:ext cx="2857520"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e toelichting 6"/>
          <p:cNvSpPr/>
          <p:nvPr/>
        </p:nvSpPr>
        <p:spPr>
          <a:xfrm>
            <a:off x="4067943" y="214290"/>
            <a:ext cx="4644801" cy="2134590"/>
          </a:xfrm>
          <a:prstGeom prst="wedgeEllipseCallout">
            <a:avLst>
              <a:gd name="adj1" fmla="val -23055"/>
              <a:gd name="adj2" fmla="val 59167"/>
            </a:avLst>
          </a:prstGeom>
          <a:noFill/>
          <a:ln w="50800">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4668087" y="682368"/>
            <a:ext cx="3444512" cy="1077218"/>
          </a:xfrm>
          <a:prstGeom prst="rect">
            <a:avLst/>
          </a:prstGeom>
          <a:noFill/>
        </p:spPr>
        <p:txBody>
          <a:bodyPr wrap="square" rtlCol="0">
            <a:spAutoFit/>
          </a:bodyPr>
          <a:lstStyle/>
          <a:p>
            <a:r>
              <a:rPr lang="nl-BE" sz="3200" b="1" dirty="0" smtClean="0">
                <a:solidFill>
                  <a:srgbClr val="B0C81B"/>
                </a:solidFill>
              </a:rPr>
              <a:t>Wat met het afval uit de werkplaats?</a:t>
            </a:r>
            <a:endParaRPr lang="nl-BE" sz="3200" b="1" dirty="0">
              <a:solidFill>
                <a:srgbClr val="B0C81B"/>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1000590893"/>
              </p:ext>
            </p:extLst>
          </p:nvPr>
        </p:nvGraphicFramePr>
        <p:xfrm>
          <a:off x="928662" y="2072033"/>
          <a:ext cx="3571330" cy="4404101"/>
        </p:xfrm>
        <a:graphic>
          <a:graphicData uri="http://schemas.openxmlformats.org/drawingml/2006/table">
            <a:tbl>
              <a:tblPr>
                <a:tableStyleId>{5C22544A-7EE6-4342-B048-85BDC9FD1C3A}</a:tableStyleId>
              </a:tblPr>
              <a:tblGrid>
                <a:gridCol w="3571330"/>
              </a:tblGrid>
              <a:tr h="456941">
                <a:tc>
                  <a:txBody>
                    <a:bodyPr/>
                    <a:lstStyle/>
                    <a:p>
                      <a:pPr algn="l" fontAlgn="b"/>
                      <a:r>
                        <a:rPr lang="nl-BE" sz="1800" u="none" strike="noStrike" dirty="0" smtClean="0">
                          <a:effectLst/>
                          <a:latin typeface="Arial" panose="020B0604020202020204" pitchFamily="34" charset="0"/>
                          <a:cs typeface="Arial" panose="020B0604020202020204" pitchFamily="34" charset="0"/>
                        </a:rPr>
                        <a:t>filters </a:t>
                      </a:r>
                      <a:r>
                        <a:rPr lang="nl-BE" sz="1800" u="none" strike="noStrike" dirty="0" err="1" smtClean="0">
                          <a:effectLst/>
                          <a:latin typeface="Arial" panose="020B0604020202020204" pitchFamily="34" charset="0"/>
                          <a:cs typeface="Arial" panose="020B0604020202020204" pitchFamily="34" charset="0"/>
                        </a:rPr>
                        <a:t>spuitkabine</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koelvloeistof</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houtkrullen</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b="0" i="0" u="none" strike="noStrike" dirty="0" smtClean="0">
                          <a:effectLst/>
                          <a:latin typeface="Arial" panose="020B0604020202020204" pitchFamily="34" charset="0"/>
                          <a:cs typeface="Arial" panose="020B0604020202020204" pitchFamily="34" charset="0"/>
                        </a:rPr>
                        <a:t>elektrisch en elektronisch</a:t>
                      </a:r>
                      <a:r>
                        <a:rPr lang="nl-BE" sz="1800" b="0" i="0" u="none" strike="noStrike" baseline="0" dirty="0" smtClean="0">
                          <a:effectLst/>
                          <a:latin typeface="Arial" panose="020B0604020202020204" pitchFamily="34" charset="0"/>
                          <a:cs typeface="Arial" panose="020B0604020202020204" pitchFamily="34" charset="0"/>
                        </a:rPr>
                        <a:t> schroot</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oliefilters</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elektrische leidingen</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autobanden</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lampen</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err="1" smtClean="0">
                          <a:effectLst/>
                          <a:latin typeface="Arial" panose="020B0604020202020204" pitchFamily="34" charset="0"/>
                          <a:cs typeface="Arial" panose="020B0604020202020204" pitchFamily="34" charset="0"/>
                        </a:rPr>
                        <a:t>snij-ijzer</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plaatmateriaal</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a:effectLst/>
                          <a:latin typeface="Arial" panose="020B0604020202020204" pitchFamily="34" charset="0"/>
                          <a:cs typeface="Arial" panose="020B0604020202020204" pitchFamily="34" charset="0"/>
                        </a:rPr>
                        <a:t>septisch materiaal</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smtClean="0">
                          <a:effectLst/>
                          <a:latin typeface="Arial" panose="020B0604020202020204" pitchFamily="34" charset="0"/>
                          <a:cs typeface="Arial" panose="020B0604020202020204" pitchFamily="34" charset="0"/>
                        </a:rPr>
                        <a:t>motorolie</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u="none" strike="noStrike" dirty="0">
                          <a:effectLst/>
                          <a:latin typeface="Arial" panose="020B0604020202020204" pitchFamily="34" charset="0"/>
                          <a:cs typeface="Arial" panose="020B0604020202020204" pitchFamily="34" charset="0"/>
                        </a:rPr>
                        <a:t>slib van olieafscheider</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b="0" i="0" u="none" strike="noStrike" dirty="0" smtClean="0">
                          <a:effectLst/>
                          <a:latin typeface="Arial" panose="020B0604020202020204" pitchFamily="34" charset="0"/>
                          <a:cs typeface="Arial" panose="020B0604020202020204" pitchFamily="34" charset="0"/>
                        </a:rPr>
                        <a:t>toners</a:t>
                      </a:r>
                      <a:endParaRPr lang="nl-BE" sz="1800" b="0" i="0" u="none" strike="noStrike" dirty="0">
                        <a:effectLst/>
                        <a:latin typeface="Arial" panose="020B0604020202020204" pitchFamily="34" charset="0"/>
                        <a:cs typeface="Arial" panose="020B0604020202020204" pitchFamily="34" charset="0"/>
                      </a:endParaRPr>
                    </a:p>
                  </a:txBody>
                  <a:tcPr marL="7620" marR="7620" marT="7620" marB="0" anchor="b"/>
                </a:tc>
              </a:tr>
              <a:tr h="268081">
                <a:tc>
                  <a:txBody>
                    <a:bodyPr/>
                    <a:lstStyle/>
                    <a:p>
                      <a:pPr algn="l" fontAlgn="b"/>
                      <a:r>
                        <a:rPr lang="nl-BE" sz="1800" b="0" i="0" u="none" strike="noStrike" dirty="0" smtClean="0">
                          <a:effectLst/>
                          <a:latin typeface="Arial"/>
                        </a:rPr>
                        <a:t>metaalschroot</a:t>
                      </a:r>
                      <a:endParaRPr lang="nl-BE" sz="1800" b="0" i="0" u="none" strike="noStrike" dirty="0">
                        <a:effectLst/>
                        <a:latin typeface="Arial"/>
                      </a:endParaRPr>
                    </a:p>
                  </a:txBody>
                  <a:tcPr marL="7620" marR="7620" marT="7620" marB="0" anchor="b"/>
                </a:tc>
              </a:tr>
            </a:tbl>
          </a:graphicData>
        </a:graphic>
      </p:graphicFrame>
    </p:spTree>
    <p:extLst>
      <p:ext uri="{BB962C8B-B14F-4D97-AF65-F5344CB8AC3E}">
        <p14:creationId xmlns:p14="http://schemas.microsoft.com/office/powerpoint/2010/main" val="324254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5" name="Afgeronde rechthoek 4"/>
          <p:cNvSpPr/>
          <p:nvPr/>
        </p:nvSpPr>
        <p:spPr>
          <a:xfrm>
            <a:off x="928662" y="428604"/>
            <a:ext cx="2857520"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4668087" y="996821"/>
            <a:ext cx="3444512" cy="584775"/>
          </a:xfrm>
          <a:prstGeom prst="rect">
            <a:avLst/>
          </a:prstGeom>
          <a:noFill/>
        </p:spPr>
        <p:txBody>
          <a:bodyPr wrap="square" rtlCol="0">
            <a:spAutoFit/>
          </a:bodyPr>
          <a:lstStyle/>
          <a:p>
            <a:r>
              <a:rPr lang="nl-BE" sz="3200" b="1" dirty="0" smtClean="0">
                <a:solidFill>
                  <a:srgbClr val="B0C81B"/>
                </a:solidFill>
              </a:rPr>
              <a:t>containerparkje</a:t>
            </a:r>
            <a:endParaRPr lang="nl-BE" sz="3200" b="1" dirty="0">
              <a:solidFill>
                <a:srgbClr val="B0C81B"/>
              </a:solidFill>
            </a:endParaRPr>
          </a:p>
        </p:txBody>
      </p:sp>
      <p:pic>
        <p:nvPicPr>
          <p:cNvPr id="6146" name="Picture 2" descr="L:\I05\Foto\locatie\Puyenbroeck\afval\2015\20150708_145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680" y="2132856"/>
            <a:ext cx="6808757" cy="3829926"/>
          </a:xfrm>
          <a:prstGeom prst="rect">
            <a:avLst/>
          </a:prstGeom>
          <a:noFill/>
          <a:extLst>
            <a:ext uri="{909E8E84-426E-40DD-AFC4-6F175D3DCCD1}">
              <a14:hiddenFill xmlns:a14="http://schemas.microsoft.com/office/drawing/2010/main">
                <a:solidFill>
                  <a:srgbClr val="FFFFFF"/>
                </a:solidFill>
              </a14:hiddenFill>
            </a:ext>
          </a:extLst>
        </p:spPr>
      </p:pic>
      <p:sp>
        <p:nvSpPr>
          <p:cNvPr id="7" name="Ovale toelichting 6"/>
          <p:cNvSpPr/>
          <p:nvPr/>
        </p:nvSpPr>
        <p:spPr>
          <a:xfrm>
            <a:off x="4067943" y="428604"/>
            <a:ext cx="4176465" cy="1920276"/>
          </a:xfrm>
          <a:prstGeom prst="wedgeEllipseCallout">
            <a:avLst>
              <a:gd name="adj1" fmla="val -23055"/>
              <a:gd name="adj2" fmla="val 59167"/>
            </a:avLst>
          </a:prstGeom>
          <a:noFill/>
          <a:ln w="50800">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7598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a:t>
            </a:r>
            <a:endParaRPr lang="nl-BE" sz="4800" b="1" dirty="0">
              <a:solidFill>
                <a:srgbClr val="B0C81B"/>
              </a:solidFill>
            </a:endParaRPr>
          </a:p>
        </p:txBody>
      </p:sp>
      <p:sp>
        <p:nvSpPr>
          <p:cNvPr id="5" name="Afgeronde rechthoek 4"/>
          <p:cNvSpPr/>
          <p:nvPr/>
        </p:nvSpPr>
        <p:spPr>
          <a:xfrm>
            <a:off x="928662" y="428604"/>
            <a:ext cx="2857520"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e toelichting 6"/>
          <p:cNvSpPr/>
          <p:nvPr/>
        </p:nvSpPr>
        <p:spPr>
          <a:xfrm>
            <a:off x="4067942" y="127998"/>
            <a:ext cx="4644801" cy="2134590"/>
          </a:xfrm>
          <a:prstGeom prst="wedgeEllipseCallout">
            <a:avLst>
              <a:gd name="adj1" fmla="val -23055"/>
              <a:gd name="adj2" fmla="val 59167"/>
            </a:avLst>
          </a:prstGeom>
          <a:noFill/>
          <a:ln w="50800">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4802372" y="439493"/>
            <a:ext cx="3286148" cy="1569660"/>
          </a:xfrm>
          <a:prstGeom prst="rect">
            <a:avLst/>
          </a:prstGeom>
          <a:noFill/>
        </p:spPr>
        <p:txBody>
          <a:bodyPr wrap="square" rtlCol="0">
            <a:spAutoFit/>
          </a:bodyPr>
          <a:lstStyle/>
          <a:p>
            <a:r>
              <a:rPr lang="nl-BE" sz="3200" b="1" dirty="0" smtClean="0">
                <a:solidFill>
                  <a:srgbClr val="B0C81B"/>
                </a:solidFill>
              </a:rPr>
              <a:t>Wat met het afval uit de werkplaats?</a:t>
            </a:r>
            <a:endParaRPr lang="nl-BE" sz="3200" b="1" dirty="0">
              <a:solidFill>
                <a:srgbClr val="B0C81B"/>
              </a:solidFill>
            </a:endParaRPr>
          </a:p>
        </p:txBody>
      </p:sp>
      <p:pic>
        <p:nvPicPr>
          <p:cNvPr id="1027" name="Picture 3" descr="L:\I05\Foto\locatie\PCVO Waas&amp;Durme\lokeren\afval\2015\2015 - 27.05 PCVOWDL afval inox en 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261" y="3263255"/>
            <a:ext cx="5399046" cy="303696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1186804" y="2432258"/>
            <a:ext cx="6811690" cy="830997"/>
          </a:xfrm>
          <a:prstGeom prst="rect">
            <a:avLst/>
          </a:prstGeom>
          <a:noFill/>
        </p:spPr>
        <p:txBody>
          <a:bodyPr wrap="square" rtlCol="0">
            <a:spAutoFit/>
          </a:bodyPr>
          <a:lstStyle/>
          <a:p>
            <a:r>
              <a:rPr lang="nl-BE" dirty="0" smtClean="0"/>
              <a:t>Bepaalde afvalstromen zijn niet zo makkelijk herkenbaar =&gt; in welke afvalbak deponeren?</a:t>
            </a:r>
            <a:endParaRPr lang="nl-BE" dirty="0"/>
          </a:p>
        </p:txBody>
      </p:sp>
    </p:spTree>
    <p:extLst>
      <p:ext uri="{BB962C8B-B14F-4D97-AF65-F5344CB8AC3E}">
        <p14:creationId xmlns:p14="http://schemas.microsoft.com/office/powerpoint/2010/main" val="323493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85786" y="1857364"/>
            <a:ext cx="8001056" cy="523220"/>
          </a:xfrm>
          <a:prstGeom prst="rect">
            <a:avLst/>
          </a:prstGeom>
        </p:spPr>
        <p:txBody>
          <a:bodyPr wrap="square">
            <a:spAutoFit/>
          </a:bodyPr>
          <a:lstStyle/>
          <a:p>
            <a:r>
              <a:rPr lang="nl-BE" sz="2800" b="1" dirty="0" smtClean="0">
                <a:solidFill>
                  <a:srgbClr val="B0C81B"/>
                </a:solidFill>
              </a:rPr>
              <a:t>Storten of opnieuw gebruiken? Kies verstandig!</a:t>
            </a:r>
          </a:p>
        </p:txBody>
      </p:sp>
      <p:sp>
        <p:nvSpPr>
          <p:cNvPr id="5" name="Tekstvak 4"/>
          <p:cNvSpPr txBox="1"/>
          <p:nvPr/>
        </p:nvSpPr>
        <p:spPr>
          <a:xfrm>
            <a:off x="1285852" y="571480"/>
            <a:ext cx="4714908" cy="830997"/>
          </a:xfrm>
          <a:prstGeom prst="rect">
            <a:avLst/>
          </a:prstGeom>
          <a:noFill/>
        </p:spPr>
        <p:txBody>
          <a:bodyPr wrap="square" rtlCol="0">
            <a:spAutoFit/>
          </a:bodyPr>
          <a:lstStyle/>
          <a:p>
            <a:r>
              <a:rPr lang="nl-BE" sz="4800" b="1" dirty="0" smtClean="0">
                <a:solidFill>
                  <a:srgbClr val="B0C81B"/>
                </a:solidFill>
              </a:rPr>
              <a:t>Afvalverwerking</a:t>
            </a:r>
            <a:endParaRPr lang="nl-BE" sz="4800" b="1" dirty="0">
              <a:solidFill>
                <a:srgbClr val="B0C81B"/>
              </a:solidFill>
            </a:endParaRPr>
          </a:p>
        </p:txBody>
      </p:sp>
      <p:sp>
        <p:nvSpPr>
          <p:cNvPr id="6" name="Afgeronde rechthoek 5"/>
          <p:cNvSpPr/>
          <p:nvPr/>
        </p:nvSpPr>
        <p:spPr>
          <a:xfrm>
            <a:off x="928662" y="428604"/>
            <a:ext cx="7000924" cy="1285884"/>
          </a:xfrm>
          <a:prstGeom prst="roundRect">
            <a:avLst/>
          </a:prstGeom>
          <a:noFill/>
          <a:ln>
            <a:solidFill>
              <a:srgbClr val="B0C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8" name="Picture 4" descr="http://www.vzwdorp.eu/wp-content/uploads/2014/05/21201ce86ff78d478dda275c9b424892_f33.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380584"/>
            <a:ext cx="3333750" cy="4248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000100" y="500042"/>
            <a:ext cx="3714776"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357290" y="670871"/>
            <a:ext cx="3429024" cy="1015663"/>
          </a:xfrm>
          <a:prstGeom prst="rect">
            <a:avLst/>
          </a:prstGeom>
          <a:noFill/>
        </p:spPr>
        <p:txBody>
          <a:bodyPr wrap="square" rtlCol="0">
            <a:spAutoFit/>
          </a:bodyPr>
          <a:lstStyle/>
          <a:p>
            <a:r>
              <a:rPr lang="nl-BE" sz="3600" b="1" dirty="0" smtClean="0">
                <a:solidFill>
                  <a:srgbClr val="00CCFF"/>
                </a:solidFill>
              </a:rPr>
              <a:t>Sorteren</a:t>
            </a:r>
          </a:p>
          <a:p>
            <a:endParaRPr lang="nl-BE" dirty="0"/>
          </a:p>
        </p:txBody>
      </p:sp>
      <p:sp>
        <p:nvSpPr>
          <p:cNvPr id="4" name="Rechthoek 3"/>
          <p:cNvSpPr/>
          <p:nvPr/>
        </p:nvSpPr>
        <p:spPr>
          <a:xfrm>
            <a:off x="1214414" y="2214554"/>
            <a:ext cx="6643734" cy="4154984"/>
          </a:xfrm>
          <a:prstGeom prst="rect">
            <a:avLst/>
          </a:prstGeom>
        </p:spPr>
        <p:txBody>
          <a:bodyPr wrap="square">
            <a:spAutoFit/>
          </a:bodyPr>
          <a:lstStyle/>
          <a:p>
            <a:r>
              <a:rPr lang="nl-BE" sz="3600" b="1" dirty="0" err="1" smtClean="0">
                <a:solidFill>
                  <a:srgbClr val="00B0F0"/>
                </a:solidFill>
                <a:latin typeface="Arial" charset="0"/>
              </a:rPr>
              <a:t>PMD</a:t>
            </a:r>
            <a:endParaRPr lang="nl-BE" sz="3600" b="1" dirty="0" smtClean="0">
              <a:solidFill>
                <a:srgbClr val="00B0F0"/>
              </a:solidFill>
              <a:latin typeface="Arial" charset="0"/>
            </a:endParaRPr>
          </a:p>
          <a:p>
            <a:r>
              <a:rPr lang="nl-BE" sz="3600" b="1" dirty="0" smtClean="0">
                <a:solidFill>
                  <a:srgbClr val="00B0F0"/>
                </a:solidFill>
                <a:latin typeface="Arial" charset="0"/>
              </a:rPr>
              <a:t>Glas</a:t>
            </a:r>
          </a:p>
          <a:p>
            <a:r>
              <a:rPr lang="nl-BE" sz="3600" b="1" dirty="0" smtClean="0">
                <a:solidFill>
                  <a:srgbClr val="00B0F0"/>
                </a:solidFill>
                <a:latin typeface="Arial" charset="0"/>
              </a:rPr>
              <a:t>Papier en karton</a:t>
            </a:r>
          </a:p>
          <a:p>
            <a:r>
              <a:rPr lang="nl-BE" sz="3600" b="1" dirty="0" smtClean="0">
                <a:solidFill>
                  <a:srgbClr val="00B0F0"/>
                </a:solidFill>
                <a:latin typeface="Arial" charset="0"/>
              </a:rPr>
              <a:t>Restafval</a:t>
            </a:r>
          </a:p>
          <a:p>
            <a:r>
              <a:rPr lang="nl-BE" sz="3600" b="1" dirty="0" smtClean="0">
                <a:solidFill>
                  <a:srgbClr val="00B0F0"/>
                </a:solidFill>
                <a:latin typeface="Arial" charset="0"/>
              </a:rPr>
              <a:t>....</a:t>
            </a:r>
          </a:p>
          <a:p>
            <a:endParaRPr lang="nl-BE" sz="3600" b="1" dirty="0" smtClean="0">
              <a:solidFill>
                <a:srgbClr val="00B0F0"/>
              </a:solidFill>
              <a:latin typeface="Arial" charset="0"/>
            </a:endParaRPr>
          </a:p>
          <a:p>
            <a:r>
              <a:rPr lang="nl-BE" b="1" dirty="0">
                <a:solidFill>
                  <a:srgbClr val="00B0F0"/>
                </a:solidFill>
                <a:latin typeface="Arial" charset="0"/>
                <a:hlinkClick r:id="rId3"/>
              </a:rPr>
              <a:t>http://www.betersorteren.be/test-je-sorteerkennis</a:t>
            </a:r>
            <a:r>
              <a:rPr lang="nl-BE" b="1" dirty="0" smtClean="0">
                <a:solidFill>
                  <a:srgbClr val="00B0F0"/>
                </a:solidFill>
                <a:latin typeface="Arial" charset="0"/>
                <a:hlinkClick r:id="rId3"/>
              </a:rPr>
              <a:t>/</a:t>
            </a:r>
            <a:endParaRPr lang="nl-BE" sz="3200" dirty="0">
              <a:solidFill>
                <a:srgbClr val="00B0F0"/>
              </a:solidFill>
            </a:endParaRPr>
          </a:p>
        </p:txBody>
      </p:sp>
      <p:sp>
        <p:nvSpPr>
          <p:cNvPr id="8" name="Tekstvak 7"/>
          <p:cNvSpPr txBox="1"/>
          <p:nvPr/>
        </p:nvSpPr>
        <p:spPr>
          <a:xfrm>
            <a:off x="5929322" y="1500174"/>
            <a:ext cx="2928958" cy="1323439"/>
          </a:xfrm>
          <a:prstGeom prst="rect">
            <a:avLst/>
          </a:prstGeom>
          <a:noFill/>
        </p:spPr>
        <p:txBody>
          <a:bodyPr wrap="square" rtlCol="0">
            <a:spAutoFit/>
          </a:bodyPr>
          <a:lstStyle/>
          <a:p>
            <a:r>
              <a:rPr lang="nl-BE" sz="4000" b="1" dirty="0" smtClean="0">
                <a:solidFill>
                  <a:srgbClr val="00B0F0"/>
                </a:solidFill>
              </a:rPr>
              <a:t>Hoe sorteren?</a:t>
            </a:r>
            <a:endParaRPr lang="nl-BE" sz="4000" b="1" dirty="0">
              <a:solidFill>
                <a:srgbClr val="00B0F0"/>
              </a:solidFill>
            </a:endParaRPr>
          </a:p>
        </p:txBody>
      </p:sp>
      <p:sp>
        <p:nvSpPr>
          <p:cNvPr id="9" name="Ovale toelichting 8"/>
          <p:cNvSpPr/>
          <p:nvPr/>
        </p:nvSpPr>
        <p:spPr>
          <a:xfrm>
            <a:off x="5357818" y="857232"/>
            <a:ext cx="3143272" cy="2571768"/>
          </a:xfrm>
          <a:prstGeom prst="wedgeEllipseCallou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000100" y="500042"/>
            <a:ext cx="3714776" cy="1178727"/>
          </a:xfrm>
          <a:prstGeom prst="roundRect">
            <a:avLst/>
          </a:prstGeom>
          <a:noFill/>
          <a:ln>
            <a:solidFill>
              <a:srgbClr val="0C9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357290" y="670871"/>
            <a:ext cx="3429024" cy="1015663"/>
          </a:xfrm>
          <a:prstGeom prst="rect">
            <a:avLst/>
          </a:prstGeom>
          <a:noFill/>
        </p:spPr>
        <p:txBody>
          <a:bodyPr wrap="square" rtlCol="0">
            <a:spAutoFit/>
          </a:bodyPr>
          <a:lstStyle/>
          <a:p>
            <a:r>
              <a:rPr lang="nl-BE" sz="3600" b="1" dirty="0" smtClean="0">
                <a:solidFill>
                  <a:srgbClr val="00CCFF"/>
                </a:solidFill>
              </a:rPr>
              <a:t>Sorteren</a:t>
            </a:r>
          </a:p>
          <a:p>
            <a:endParaRPr lang="nl-BE" dirty="0"/>
          </a:p>
        </p:txBody>
      </p:sp>
      <p:sp>
        <p:nvSpPr>
          <p:cNvPr id="4" name="Rechthoek 3"/>
          <p:cNvSpPr/>
          <p:nvPr/>
        </p:nvSpPr>
        <p:spPr>
          <a:xfrm>
            <a:off x="1214414" y="2214554"/>
            <a:ext cx="6643734" cy="2492990"/>
          </a:xfrm>
          <a:prstGeom prst="rect">
            <a:avLst/>
          </a:prstGeom>
        </p:spPr>
        <p:txBody>
          <a:bodyPr wrap="square">
            <a:spAutoFit/>
          </a:bodyPr>
          <a:lstStyle/>
          <a:p>
            <a:r>
              <a:rPr lang="nl-BE" sz="3600" b="1" dirty="0" smtClean="0">
                <a:solidFill>
                  <a:srgbClr val="00B0F0"/>
                </a:solidFill>
                <a:latin typeface="Arial" charset="0"/>
              </a:rPr>
              <a:t>Even quizzen...</a:t>
            </a:r>
          </a:p>
          <a:p>
            <a:endParaRPr lang="nl-BE" dirty="0">
              <a:solidFill>
                <a:srgbClr val="00B0F0"/>
              </a:solidFill>
              <a:latin typeface="Arial" charset="0"/>
            </a:endParaRPr>
          </a:p>
          <a:p>
            <a:r>
              <a:rPr lang="nl-BE" sz="3200" dirty="0" smtClean="0">
                <a:solidFill>
                  <a:srgbClr val="00B0F0"/>
                </a:solidFill>
                <a:latin typeface="Arial" charset="0"/>
              </a:rPr>
              <a:t>Hoe zit het met je kennis inzake het sorteren van afval ?</a:t>
            </a:r>
            <a:br>
              <a:rPr lang="nl-BE" sz="3200" dirty="0" smtClean="0">
                <a:solidFill>
                  <a:srgbClr val="00B0F0"/>
                </a:solidFill>
                <a:latin typeface="Arial" charset="0"/>
              </a:rPr>
            </a:br>
            <a:r>
              <a:rPr lang="nl-BE" sz="3200" dirty="0" smtClean="0">
                <a:solidFill>
                  <a:srgbClr val="00B0F0"/>
                </a:solidFill>
                <a:latin typeface="Arial" charset="0"/>
              </a:rPr>
              <a:t>Niet altijd zo eenvoudig …</a:t>
            </a:r>
            <a:endParaRPr lang="nl-BE" sz="3200" dirty="0">
              <a:solidFill>
                <a:srgbClr val="00B0F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olbox wm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Toolbox wmd</Template>
  <TotalTime>950</TotalTime>
  <Words>1400</Words>
  <Application>Microsoft Office PowerPoint</Application>
  <PresentationFormat>Diavoorstelling (4:3)</PresentationFormat>
  <Paragraphs>191</Paragraphs>
  <Slides>38</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Times New Roman</vt:lpstr>
      <vt:lpstr>Wingdings</vt:lpstr>
      <vt:lpstr>Toolbox wmd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POV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Brenda Wymeersch</dc:creator>
  <cp:lastModifiedBy>Raf Geernaert</cp:lastModifiedBy>
  <cp:revision>82</cp:revision>
  <cp:lastPrinted>2016-10-10T13:34:19Z</cp:lastPrinted>
  <dcterms:created xsi:type="dcterms:W3CDTF">2004-03-09T11:14:09Z</dcterms:created>
  <dcterms:modified xsi:type="dcterms:W3CDTF">2016-10-24T07:29:55Z</dcterms:modified>
</cp:coreProperties>
</file>