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96" r:id="rId2"/>
    <p:sldId id="311" r:id="rId3"/>
    <p:sldId id="313" r:id="rId4"/>
    <p:sldId id="314" r:id="rId5"/>
    <p:sldId id="315" r:id="rId6"/>
    <p:sldId id="317" r:id="rId7"/>
    <p:sldId id="319" r:id="rId8"/>
    <p:sldId id="318" r:id="rId9"/>
    <p:sldId id="331" r:id="rId10"/>
    <p:sldId id="334" r:id="rId11"/>
    <p:sldId id="300" r:id="rId12"/>
    <p:sldId id="329" r:id="rId13"/>
    <p:sldId id="332" r:id="rId14"/>
    <p:sldId id="321" r:id="rId15"/>
    <p:sldId id="322" r:id="rId16"/>
    <p:sldId id="324" r:id="rId17"/>
    <p:sldId id="325" r:id="rId18"/>
    <p:sldId id="323" r:id="rId19"/>
    <p:sldId id="336" r:id="rId20"/>
    <p:sldId id="338" r:id="rId21"/>
    <p:sldId id="320" r:id="rId22"/>
    <p:sldId id="306" r:id="rId23"/>
    <p:sldId id="312" r:id="rId24"/>
    <p:sldId id="303" r:id="rId25"/>
    <p:sldId id="304" r:id="rId26"/>
  </p:sldIdLst>
  <p:sldSz cx="9144000" cy="6858000" type="screen4x3"/>
  <p:notesSz cx="6645275" cy="9777413"/>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2772" autoAdjust="0"/>
  </p:normalViewPr>
  <p:slideViewPr>
    <p:cSldViewPr showGuides="1">
      <p:cViewPr varScale="1">
        <p:scale>
          <a:sx n="91" d="100"/>
          <a:sy n="91"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l-NL"/>
          </a:p>
        </p:txBody>
      </p:sp>
      <p:sp>
        <p:nvSpPr>
          <p:cNvPr id="36867" name="Rectangle 3"/>
          <p:cNvSpPr>
            <a:spLocks noGrp="1" noChangeArrowheads="1"/>
          </p:cNvSpPr>
          <p:nvPr>
            <p:ph type="dt" sz="quarter" idx="1"/>
          </p:nvPr>
        </p:nvSpPr>
        <p:spPr bwMode="auto">
          <a:xfrm>
            <a:off x="376555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l-NL"/>
          </a:p>
        </p:txBody>
      </p:sp>
      <p:sp>
        <p:nvSpPr>
          <p:cNvPr id="36868" name="Rectangle 4"/>
          <p:cNvSpPr>
            <a:spLocks noGrp="1" noChangeArrowheads="1"/>
          </p:cNvSpPr>
          <p:nvPr>
            <p:ph type="ftr" sz="quarter" idx="2"/>
          </p:nvPr>
        </p:nvSpPr>
        <p:spPr bwMode="auto">
          <a:xfrm>
            <a:off x="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l-NL"/>
          </a:p>
        </p:txBody>
      </p:sp>
      <p:sp>
        <p:nvSpPr>
          <p:cNvPr id="36869" name="Rectangle 5"/>
          <p:cNvSpPr>
            <a:spLocks noGrp="1" noChangeArrowheads="1"/>
          </p:cNvSpPr>
          <p:nvPr>
            <p:ph type="sldNum" sz="quarter" idx="3"/>
          </p:nvPr>
        </p:nvSpPr>
        <p:spPr bwMode="auto">
          <a:xfrm>
            <a:off x="3765550" y="9288463"/>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63FEEC8-C30B-4E02-9829-326B1A448E1D}" type="slidenum">
              <a:rPr lang="nl-NL"/>
              <a:pPr>
                <a:defRPr/>
              </a:pPr>
              <a:t>‹nr.›</a:t>
            </a:fld>
            <a:endParaRPr lang="nl-NL"/>
          </a:p>
        </p:txBody>
      </p:sp>
    </p:spTree>
    <p:extLst>
      <p:ext uri="{BB962C8B-B14F-4D97-AF65-F5344CB8AC3E}">
        <p14:creationId xmlns:p14="http://schemas.microsoft.com/office/powerpoint/2010/main" val="364827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79725" cy="4889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63963" y="0"/>
            <a:ext cx="2879725" cy="488950"/>
          </a:xfrm>
          <a:prstGeom prst="rect">
            <a:avLst/>
          </a:prstGeom>
        </p:spPr>
        <p:txBody>
          <a:bodyPr vert="horz" lIns="91440" tIns="45720" rIns="91440" bIns="45720" rtlCol="0"/>
          <a:lstStyle>
            <a:lvl1pPr algn="r">
              <a:defRPr sz="1200"/>
            </a:lvl1pPr>
          </a:lstStyle>
          <a:p>
            <a:fld id="{E512BAFF-EBB7-4725-A409-F4B84185012C}" type="datetimeFigureOut">
              <a:rPr lang="nl-BE" smtClean="0"/>
              <a:pPr/>
              <a:t>15/10/2021</a:t>
            </a:fld>
            <a:endParaRPr lang="nl-BE"/>
          </a:p>
        </p:txBody>
      </p:sp>
      <p:sp>
        <p:nvSpPr>
          <p:cNvPr id="4" name="Tijdelijke aanduiding voor dia-afbeelding 3"/>
          <p:cNvSpPr>
            <a:spLocks noGrp="1" noRot="1" noChangeAspect="1"/>
          </p:cNvSpPr>
          <p:nvPr>
            <p:ph type="sldImg" idx="2"/>
          </p:nvPr>
        </p:nvSpPr>
        <p:spPr>
          <a:xfrm>
            <a:off x="877888" y="733425"/>
            <a:ext cx="4889500" cy="36671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5163" y="4645025"/>
            <a:ext cx="5314950" cy="4398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286875"/>
            <a:ext cx="2879725" cy="48895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63963" y="9286875"/>
            <a:ext cx="2879725" cy="488950"/>
          </a:xfrm>
          <a:prstGeom prst="rect">
            <a:avLst/>
          </a:prstGeom>
        </p:spPr>
        <p:txBody>
          <a:bodyPr vert="horz" lIns="91440" tIns="45720" rIns="91440" bIns="45720" rtlCol="0" anchor="b"/>
          <a:lstStyle>
            <a:lvl1pPr algn="r">
              <a:defRPr sz="1200"/>
            </a:lvl1pPr>
          </a:lstStyle>
          <a:p>
            <a:fld id="{E1F15CE8-58A5-43B5-B5DB-B11E536697E3}" type="slidenum">
              <a:rPr lang="nl-BE" smtClean="0"/>
              <a:pPr/>
              <a:t>‹nr.›</a:t>
            </a:fld>
            <a:endParaRPr lang="nl-BE"/>
          </a:p>
        </p:txBody>
      </p:sp>
    </p:spTree>
    <p:extLst>
      <p:ext uri="{BB962C8B-B14F-4D97-AF65-F5344CB8AC3E}">
        <p14:creationId xmlns:p14="http://schemas.microsoft.com/office/powerpoint/2010/main" val="366894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boportaal.nl/onderwerpen/kankerverwekkende-en-mutagene-stoff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a:t>
            </a:fld>
            <a:endParaRPr lang="nl-BE"/>
          </a:p>
        </p:txBody>
      </p:sp>
    </p:spTree>
    <p:extLst>
      <p:ext uri="{BB962C8B-B14F-4D97-AF65-F5344CB8AC3E}">
        <p14:creationId xmlns:p14="http://schemas.microsoft.com/office/powerpoint/2010/main" val="142037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err="1">
                <a:solidFill>
                  <a:schemeClr val="tx1"/>
                </a:solidFill>
                <a:latin typeface="+mn-lt"/>
                <a:ea typeface="+mn-ea"/>
                <a:cs typeface="+mn-cs"/>
              </a:rPr>
              <a:t>ln</a:t>
            </a:r>
            <a:r>
              <a:rPr lang="nl-NL" sz="1200" b="0" i="0" u="none" strike="noStrike" kern="1200" baseline="0" dirty="0">
                <a:solidFill>
                  <a:schemeClr val="tx1"/>
                </a:solidFill>
                <a:latin typeface="+mn-lt"/>
                <a:ea typeface="+mn-ea"/>
                <a:cs typeface="+mn-cs"/>
              </a:rPr>
              <a:t> staal 1 zijn de concentraties van de meeste metalen lager dan één tiende van de respectievelijke</a:t>
            </a:r>
          </a:p>
          <a:p>
            <a:r>
              <a:rPr lang="nl-NL" sz="1200" b="0" i="0" u="none" strike="noStrike" kern="1200" baseline="0" dirty="0">
                <a:solidFill>
                  <a:schemeClr val="tx1"/>
                </a:solidFill>
                <a:latin typeface="+mn-lt"/>
                <a:ea typeface="+mn-ea"/>
                <a:cs typeface="+mn-cs"/>
              </a:rPr>
              <a:t>grenswaarden (en zelfs lager dan de bepaalbaarheidsgrens). Het ijzergehalte bedroeg 748 ± 224</a:t>
            </a:r>
          </a:p>
          <a:p>
            <a:r>
              <a:rPr lang="nl-NL" sz="1200" b="0" i="0" u="none" strike="noStrike" kern="1200" baseline="0" dirty="0">
                <a:solidFill>
                  <a:schemeClr val="tx1"/>
                </a:solidFill>
                <a:latin typeface="+mn-lt"/>
                <a:ea typeface="+mn-ea"/>
                <a:cs typeface="+mn-cs"/>
              </a:rPr>
              <a:t>µg/m', dit is veel lager dan het niveau van de grenswaarde die 5000 pg/m3 bedraagt. Het</a:t>
            </a:r>
          </a:p>
          <a:p>
            <a:r>
              <a:rPr lang="nl-NL" sz="1200" b="0" i="0" u="none" strike="noStrike" kern="1200" baseline="0" dirty="0">
                <a:solidFill>
                  <a:schemeClr val="tx1"/>
                </a:solidFill>
                <a:latin typeface="+mn-lt"/>
                <a:ea typeface="+mn-ea"/>
                <a:cs typeface="+mn-cs"/>
              </a:rPr>
              <a:t>mangaangehalte bedraagt 116 ± 35 µg/m3 dit is lager dan het niveau van de grenswaarde, die 200</a:t>
            </a:r>
          </a:p>
          <a:p>
            <a:r>
              <a:rPr lang="nl-BE" sz="1200" b="0" i="0" u="none" strike="noStrike" kern="1200" baseline="0" dirty="0">
                <a:solidFill>
                  <a:schemeClr val="tx1"/>
                </a:solidFill>
                <a:latin typeface="+mn-lt"/>
                <a:ea typeface="+mn-ea"/>
                <a:cs typeface="+mn-cs"/>
              </a:rPr>
              <a:t>pg/m3 bedraagt.</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10</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Houd als maximumafstand de diameter van de afzuigopening aan. </a:t>
            </a:r>
          </a:p>
          <a:p>
            <a:r>
              <a:rPr lang="nl-NL" sz="1200" b="0" i="0" u="none" strike="noStrike" kern="1200" baseline="0" dirty="0">
                <a:solidFill>
                  <a:schemeClr val="tx1"/>
                </a:solidFill>
                <a:latin typeface="+mn-lt"/>
                <a:ea typeface="+mn-ea"/>
                <a:cs typeface="+mn-cs"/>
              </a:rPr>
              <a:t>Voor de meeste systemen betekent dit maximaal 30 tot 40 cm. </a:t>
            </a:r>
          </a:p>
          <a:p>
            <a:r>
              <a:rPr lang="nl-NL" sz="1200" b="0" i="0" u="none" strike="noStrike" kern="1200" baseline="0" dirty="0">
                <a:solidFill>
                  <a:schemeClr val="tx1"/>
                </a:solidFill>
                <a:latin typeface="+mn-lt"/>
                <a:ea typeface="+mn-ea"/>
                <a:cs typeface="+mn-cs"/>
              </a:rPr>
              <a:t>Het goed afzuigen bij de bron beschermt trouwens ook je collega’s die in dezelfde ruimte aan het werk zijn. </a:t>
            </a:r>
          </a:p>
          <a:p>
            <a:r>
              <a:rPr lang="nl-NL" sz="1200" b="0" i="1" u="none" strike="noStrike" kern="1200" baseline="0" dirty="0">
                <a:solidFill>
                  <a:schemeClr val="tx1"/>
                </a:solidFill>
                <a:latin typeface="+mn-lt"/>
                <a:ea typeface="+mn-ea"/>
                <a:cs typeface="+mn-cs"/>
              </a:rPr>
              <a:t>Als je meer dan tien keer per uur de afzuigmond moet verplaatsen, dan is het eigenlijk niet</a:t>
            </a:r>
          </a:p>
          <a:p>
            <a:r>
              <a:rPr lang="nl-NL" sz="1200" b="0" i="1" u="none" strike="noStrike" kern="1200" baseline="0" dirty="0">
                <a:solidFill>
                  <a:schemeClr val="tx1"/>
                </a:solidFill>
                <a:latin typeface="+mn-lt"/>
                <a:ea typeface="+mn-ea"/>
                <a:cs typeface="+mn-cs"/>
              </a:rPr>
              <a:t>meer werkbaar. Je kunt dan beter gebruik maken van bijvoorbeeld toortsafzuiging en</a:t>
            </a:r>
          </a:p>
          <a:p>
            <a:r>
              <a:rPr lang="nl-NL" sz="1200" b="0" i="1" u="none" strike="noStrike" kern="1200" baseline="0" dirty="0">
                <a:solidFill>
                  <a:schemeClr val="tx1"/>
                </a:solidFill>
                <a:latin typeface="+mn-lt"/>
                <a:ea typeface="+mn-ea"/>
                <a:cs typeface="+mn-cs"/>
              </a:rPr>
              <a:t>het gebruik van een </a:t>
            </a:r>
            <a:r>
              <a:rPr lang="nl-NL" sz="1200" b="0" i="1" u="none" strike="noStrike" kern="1200" baseline="0" dirty="0" err="1">
                <a:solidFill>
                  <a:schemeClr val="tx1"/>
                </a:solidFill>
                <a:latin typeface="+mn-lt"/>
                <a:ea typeface="+mn-ea"/>
                <a:cs typeface="+mn-cs"/>
              </a:rPr>
              <a:t>lashelm</a:t>
            </a:r>
            <a:r>
              <a:rPr lang="nl-NL" sz="1200" b="0" i="1" u="none" strike="noStrike" kern="1200" baseline="0" dirty="0">
                <a:solidFill>
                  <a:schemeClr val="tx1"/>
                </a:solidFill>
                <a:latin typeface="+mn-lt"/>
                <a:ea typeface="+mn-ea"/>
                <a:cs typeface="+mn-cs"/>
              </a:rPr>
              <a:t> is dan belangrijk. Dit is ook het geval als je door de vorm van het werkstuk de</a:t>
            </a:r>
          </a:p>
          <a:p>
            <a:r>
              <a:rPr lang="nl-NL" sz="1200" b="0" i="1" u="none" strike="noStrike" kern="1200" baseline="0" dirty="0">
                <a:solidFill>
                  <a:schemeClr val="tx1"/>
                </a:solidFill>
                <a:latin typeface="+mn-lt"/>
                <a:ea typeface="+mn-ea"/>
                <a:cs typeface="+mn-cs"/>
              </a:rPr>
              <a:t>afzuigmond niet dicht genoeg bij de las kunt plaatsen.</a:t>
            </a:r>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u="none" strike="noStrike" kern="1200" baseline="0" dirty="0">
                <a:solidFill>
                  <a:schemeClr val="tx1"/>
                </a:solidFill>
                <a:latin typeface="+mn-lt"/>
                <a:ea typeface="+mn-ea"/>
                <a:cs typeface="+mn-cs"/>
              </a:rPr>
              <a:t>Opmerking 1:</a:t>
            </a:r>
          </a:p>
          <a:p>
            <a:r>
              <a:rPr lang="nl-NL" sz="1200" b="0" i="0" u="none" strike="noStrike" kern="1200" baseline="0" dirty="0">
                <a:solidFill>
                  <a:schemeClr val="tx1"/>
                </a:solidFill>
                <a:latin typeface="+mn-lt"/>
                <a:ea typeface="+mn-ea"/>
                <a:cs typeface="+mn-cs"/>
              </a:rPr>
              <a:t>Chroom VI dampen komen vrij bij inox lassen. Inox lassen kan enkel met een centrale lasrookafzuiging waarbij de afgezogen lucht na filtering niet opnieuw in het atelier wordt geblazen. Bij installaties met winter/zomerklep moet bij inox-lassen de klep op “zomer” staan, nl de afgezogen lucht wordt niet hergebruikt.</a:t>
            </a:r>
          </a:p>
          <a:p>
            <a:r>
              <a:rPr lang="nl-NL" sz="1200" b="0" i="0" u="none" strike="noStrike" kern="1200" baseline="0" dirty="0">
                <a:solidFill>
                  <a:schemeClr val="tx1"/>
                </a:solidFill>
                <a:latin typeface="+mn-lt"/>
                <a:ea typeface="+mn-ea"/>
                <a:cs typeface="+mn-cs"/>
              </a:rPr>
              <a:t>Grenswaarde Chroom VI = 0!</a:t>
            </a:r>
          </a:p>
          <a:p>
            <a:r>
              <a:rPr lang="nl-NL" sz="1200" b="0" i="0" u="none" strike="noStrike" kern="1200" baseline="0" dirty="0" err="1">
                <a:solidFill>
                  <a:schemeClr val="tx1"/>
                </a:solidFill>
                <a:latin typeface="+mn-lt"/>
                <a:ea typeface="+mn-ea"/>
                <a:cs typeface="+mn-cs"/>
              </a:rPr>
              <a:t>Chr</a:t>
            </a:r>
            <a:r>
              <a:rPr lang="nl-NL" sz="1200" b="0" i="0" u="none" strike="noStrike" kern="1200" baseline="0" dirty="0">
                <a:solidFill>
                  <a:schemeClr val="tx1"/>
                </a:solidFill>
                <a:latin typeface="+mn-lt"/>
                <a:ea typeface="+mn-ea"/>
                <a:cs typeface="+mn-cs"/>
              </a:rPr>
              <a:t> VI Grenswaarde lassen = 0,025mg/m³ tem 17/1/2025</a:t>
            </a:r>
          </a:p>
          <a:p>
            <a:r>
              <a:rPr lang="nl-NL" sz="1200" b="0" i="0" u="none" strike="noStrike" kern="1200" baseline="0" dirty="0">
                <a:solidFill>
                  <a:schemeClr val="tx1"/>
                </a:solidFill>
                <a:latin typeface="+mn-lt"/>
                <a:ea typeface="+mn-ea"/>
                <a:cs typeface="+mn-cs"/>
              </a:rPr>
              <a:t>Daarna Grenswaarde </a:t>
            </a:r>
            <a:r>
              <a:rPr lang="nl-NL" sz="1200" b="0" i="0" u="none" strike="noStrike" kern="1200" baseline="0" dirty="0" err="1">
                <a:solidFill>
                  <a:schemeClr val="tx1"/>
                </a:solidFill>
                <a:latin typeface="+mn-lt"/>
                <a:ea typeface="+mn-ea"/>
                <a:cs typeface="+mn-cs"/>
              </a:rPr>
              <a:t>Chr</a:t>
            </a:r>
            <a:r>
              <a:rPr lang="nl-NL" sz="1200" b="0" i="0" u="none" strike="noStrike" kern="1200" baseline="0" dirty="0">
                <a:solidFill>
                  <a:schemeClr val="tx1"/>
                </a:solidFill>
                <a:latin typeface="+mn-lt"/>
                <a:ea typeface="+mn-ea"/>
                <a:cs typeface="+mn-cs"/>
              </a:rPr>
              <a:t> VI = 0,005 mg/m³</a:t>
            </a:r>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dirty="0">
                <a:solidFill>
                  <a:schemeClr val="bg1">
                    <a:lumMod val="65000"/>
                  </a:schemeClr>
                </a:solidFill>
              </a:rPr>
              <a:t>Bij het elektrisch lassen worden felle, zichtbare lichtstralen en tevens ultraviolette en infrarode stralen uitgezonden. De zichtbare straling geeft verblinding met als gevolg oogvermoeidheid. De ultraviolette (UV) straling kan het hoornvlies ontsteken (de bekende lasogen), terwijl tevens huidverbranding wordt veroorzaakt. De infrarode straling (IR) geeft bij langdurige inwerking schade aan het oog door indrogen van het traanvocht. Ook kan vertroebeling van de ooglens ontstaan.</a:t>
            </a:r>
          </a:p>
          <a:p>
            <a:pPr algn="l"/>
            <a:endParaRPr lang="nl-NL" altLang="nl-BE" sz="1200" dirty="0">
              <a:solidFill>
                <a:schemeClr val="bg1">
                  <a:lumMod val="65000"/>
                </a:schemeClr>
              </a:solidFill>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Uit de studies van het IARC blijkt bovendien dat </a:t>
            </a:r>
            <a:r>
              <a:rPr lang="nl-NL" sz="1200" kern="1200" dirty="0" err="1">
                <a:solidFill>
                  <a:schemeClr val="tx1"/>
                </a:solidFill>
                <a:effectLst/>
                <a:latin typeface="+mn-lt"/>
                <a:ea typeface="+mn-ea"/>
                <a:cs typeface="+mn-cs"/>
              </a:rPr>
              <a:t>UV-stralen</a:t>
            </a:r>
            <a:r>
              <a:rPr lang="nl-NL" sz="1200" kern="1200" dirty="0">
                <a:solidFill>
                  <a:schemeClr val="tx1"/>
                </a:solidFill>
                <a:effectLst/>
                <a:latin typeface="+mn-lt"/>
                <a:ea typeface="+mn-ea"/>
                <a:cs typeface="+mn-cs"/>
              </a:rPr>
              <a:t> die vrijkomen tijdens het booglassen, een risicofactor vormen voor oogmelanomen, een zeldzame vorm van kwaadaardige oogkanker. Volgens de bestaande studies (8 patiënt-controlestudies en 2 cohortstudies) zou booglassen het risico op oogmelanomen 2 tot 10 keer verhogen.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Het is dus van primordiaal belang om de ogen tegen overdadige </a:t>
            </a:r>
            <a:r>
              <a:rPr lang="nl-NL" sz="1200" b="0" i="0" kern="1200" dirty="0" err="1">
                <a:solidFill>
                  <a:schemeClr val="tx1"/>
                </a:solidFill>
                <a:effectLst/>
                <a:latin typeface="+mn-lt"/>
                <a:ea typeface="+mn-ea"/>
                <a:cs typeface="+mn-cs"/>
              </a:rPr>
              <a:t>UV-straling</a:t>
            </a:r>
            <a:r>
              <a:rPr lang="nl-NL" sz="1200" b="0" i="0" kern="1200" dirty="0">
                <a:solidFill>
                  <a:schemeClr val="tx1"/>
                </a:solidFill>
                <a:effectLst/>
                <a:latin typeface="+mn-lt"/>
                <a:ea typeface="+mn-ea"/>
                <a:cs typeface="+mn-cs"/>
              </a:rPr>
              <a:t> te beschermen. Bij booglassen komt secundair intense </a:t>
            </a:r>
            <a:r>
              <a:rPr lang="nl-NL" sz="1200" b="0" i="0" kern="1200" dirty="0" err="1">
                <a:solidFill>
                  <a:schemeClr val="tx1"/>
                </a:solidFill>
                <a:effectLst/>
                <a:latin typeface="+mn-lt"/>
                <a:ea typeface="+mn-ea"/>
                <a:cs typeface="+mn-cs"/>
              </a:rPr>
              <a:t>UV-straling</a:t>
            </a:r>
            <a:r>
              <a:rPr lang="nl-NL" sz="1200" b="0" i="0" kern="1200" dirty="0">
                <a:solidFill>
                  <a:schemeClr val="tx1"/>
                </a:solidFill>
                <a:effectLst/>
                <a:latin typeface="+mn-lt"/>
                <a:ea typeface="+mn-ea"/>
                <a:cs typeface="+mn-cs"/>
              </a:rPr>
              <a:t> vrij. In deze optiek is een lasscherm dat nek, aangezicht en ogen beschermt dan ook onontbeerlijk, evenals lashandschoenen en -vest.</a:t>
            </a:r>
            <a:endParaRPr lang="nl-BE" sz="1200" kern="1200" dirty="0">
              <a:solidFill>
                <a:schemeClr val="tx1"/>
              </a:solidFill>
              <a:effectLst/>
              <a:latin typeface="+mn-lt"/>
              <a:ea typeface="+mn-ea"/>
              <a:cs typeface="+mn-cs"/>
            </a:endParaRPr>
          </a:p>
          <a:p>
            <a:pPr algn="l"/>
            <a:endParaRPr lang="nl-BE" altLang="nl-BE" dirty="0">
              <a:solidFill>
                <a:schemeClr val="bg1">
                  <a:lumMod val="65000"/>
                </a:schemeClr>
              </a:solidFill>
              <a:latin typeface="Arial" pitchFamily="34" charset="0"/>
            </a:endParaRPr>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13</a:t>
            </a:fld>
            <a:endParaRPr lang="nl-BE"/>
          </a:p>
        </p:txBody>
      </p:sp>
    </p:spTree>
    <p:extLst>
      <p:ext uri="{BB962C8B-B14F-4D97-AF65-F5344CB8AC3E}">
        <p14:creationId xmlns:p14="http://schemas.microsoft.com/office/powerpoint/2010/main" val="422789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a:t>Delay time</a:t>
            </a:r>
            <a:r>
              <a:rPr lang="nl-BE" i="1" baseline="0" dirty="0"/>
              <a:t> = </a:t>
            </a:r>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16</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17</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19</a:t>
            </a:fld>
            <a:endParaRPr lang="nl-BE"/>
          </a:p>
        </p:txBody>
      </p:sp>
    </p:spTree>
    <p:extLst>
      <p:ext uri="{BB962C8B-B14F-4D97-AF65-F5344CB8AC3E}">
        <p14:creationId xmlns:p14="http://schemas.microsoft.com/office/powerpoint/2010/main" val="143675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a:t>
            </a:fld>
            <a:endParaRPr lang="nl-BE"/>
          </a:p>
        </p:txBody>
      </p:sp>
    </p:spTree>
    <p:extLst>
      <p:ext uri="{BB962C8B-B14F-4D97-AF65-F5344CB8AC3E}">
        <p14:creationId xmlns:p14="http://schemas.microsoft.com/office/powerpoint/2010/main" val="422789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Lassers</a:t>
            </a:r>
            <a:r>
              <a:rPr lang="nl-BE" baseline="0" dirty="0"/>
              <a:t> dragen kledij in brandvertragende stof en lasschort.</a:t>
            </a:r>
          </a:p>
          <a:p>
            <a:r>
              <a:rPr lang="nl-BE" baseline="0" dirty="0"/>
              <a:t>Voor </a:t>
            </a:r>
            <a:r>
              <a:rPr lang="nl-BE" baseline="0" dirty="0" err="1"/>
              <a:t>wkn</a:t>
            </a:r>
            <a:r>
              <a:rPr lang="nl-BE" baseline="0" dirty="0"/>
              <a:t> of </a:t>
            </a:r>
            <a:r>
              <a:rPr lang="nl-BE" baseline="0" dirty="0" err="1"/>
              <a:t>lln</a:t>
            </a:r>
            <a:r>
              <a:rPr lang="nl-BE" baseline="0" dirty="0"/>
              <a:t> die sporadisch lassen kan een gewoon werkpak mits aanvulling met lederen lasschort, beenkap en </a:t>
            </a:r>
            <a:r>
              <a:rPr lang="nl-BE" baseline="0" dirty="0" err="1"/>
              <a:t>lasmouw</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20</a:t>
            </a:fld>
            <a:endParaRPr lang="nl-BE"/>
          </a:p>
        </p:txBody>
      </p:sp>
    </p:spTree>
    <p:extLst>
      <p:ext uri="{BB962C8B-B14F-4D97-AF65-F5344CB8AC3E}">
        <p14:creationId xmlns:p14="http://schemas.microsoft.com/office/powerpoint/2010/main" val="1436759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u="none" strike="noStrike" kern="1200" baseline="0" dirty="0">
                <a:solidFill>
                  <a:schemeClr val="tx1"/>
                </a:solidFill>
                <a:latin typeface="+mn-lt"/>
                <a:ea typeface="+mn-ea"/>
                <a:cs typeface="+mn-cs"/>
              </a:rPr>
              <a:t>Houd als maximumafstand de diameter van de afzuigopening aan. </a:t>
            </a:r>
          </a:p>
          <a:p>
            <a:r>
              <a:rPr lang="nl-NL" sz="1200" b="0" i="0" u="none" strike="noStrike" kern="1200" baseline="0" dirty="0">
                <a:solidFill>
                  <a:schemeClr val="tx1"/>
                </a:solidFill>
                <a:latin typeface="+mn-lt"/>
                <a:ea typeface="+mn-ea"/>
                <a:cs typeface="+mn-cs"/>
              </a:rPr>
              <a:t>Voor de meeste systemen betekent dit maximaal 30 tot 40 cm. </a:t>
            </a:r>
          </a:p>
          <a:p>
            <a:r>
              <a:rPr lang="nl-NL" sz="1200" b="0" i="0" u="none" strike="noStrike" kern="1200" baseline="0" dirty="0">
                <a:solidFill>
                  <a:schemeClr val="tx1"/>
                </a:solidFill>
                <a:latin typeface="+mn-lt"/>
                <a:ea typeface="+mn-ea"/>
                <a:cs typeface="+mn-cs"/>
              </a:rPr>
              <a:t>Het goed afzuigen bij de bron beschermt trouwens ook je collega’s die in dezelfde ruimte aan het werk zijn. </a:t>
            </a:r>
          </a:p>
          <a:p>
            <a:r>
              <a:rPr lang="nl-NL" sz="1200" b="0" i="1" u="none" strike="noStrike" kern="1200" baseline="0" dirty="0">
                <a:solidFill>
                  <a:schemeClr val="tx1"/>
                </a:solidFill>
                <a:latin typeface="+mn-lt"/>
                <a:ea typeface="+mn-ea"/>
                <a:cs typeface="+mn-cs"/>
              </a:rPr>
              <a:t>Als je meer dan tien keer per uur de afzuigmond moet verplaatsen, dan is het eigenlijk niet</a:t>
            </a:r>
          </a:p>
          <a:p>
            <a:r>
              <a:rPr lang="nl-NL" sz="1200" b="0" i="1" u="none" strike="noStrike" kern="1200" baseline="0" dirty="0">
                <a:solidFill>
                  <a:schemeClr val="tx1"/>
                </a:solidFill>
                <a:latin typeface="+mn-lt"/>
                <a:ea typeface="+mn-ea"/>
                <a:cs typeface="+mn-cs"/>
              </a:rPr>
              <a:t>meer werkbaar. Je kunt dan beter gebruik maken van bijvoorbeeld toortsafzuiging en</a:t>
            </a:r>
          </a:p>
          <a:p>
            <a:r>
              <a:rPr lang="nl-NL" sz="1200" b="0" i="1" u="none" strike="noStrike" kern="1200" baseline="0" dirty="0">
                <a:solidFill>
                  <a:schemeClr val="tx1"/>
                </a:solidFill>
                <a:latin typeface="+mn-lt"/>
                <a:ea typeface="+mn-ea"/>
                <a:cs typeface="+mn-cs"/>
              </a:rPr>
              <a:t>het gebruik van een overdrukhelm of de verbeterde </a:t>
            </a:r>
            <a:r>
              <a:rPr lang="nl-NL" sz="1200" b="0" i="1" u="none" strike="noStrike" kern="1200" baseline="0" dirty="0" err="1">
                <a:solidFill>
                  <a:schemeClr val="tx1"/>
                </a:solidFill>
                <a:latin typeface="+mn-lt"/>
                <a:ea typeface="+mn-ea"/>
                <a:cs typeface="+mn-cs"/>
              </a:rPr>
              <a:t>lashelm</a:t>
            </a:r>
            <a:r>
              <a:rPr lang="nl-NL" sz="1200" b="0" i="1" u="none" strike="noStrike" kern="1200" baseline="0" dirty="0">
                <a:solidFill>
                  <a:schemeClr val="tx1"/>
                </a:solidFill>
                <a:latin typeface="+mn-lt"/>
                <a:ea typeface="+mn-ea"/>
                <a:cs typeface="+mn-cs"/>
              </a:rPr>
              <a:t> (die aansluit op de borst)</a:t>
            </a:r>
          </a:p>
          <a:p>
            <a:r>
              <a:rPr lang="nl-NL" sz="1200" b="0" i="1" u="none" strike="noStrike" kern="1200" baseline="0" dirty="0">
                <a:solidFill>
                  <a:schemeClr val="tx1"/>
                </a:solidFill>
                <a:latin typeface="+mn-lt"/>
                <a:ea typeface="+mn-ea"/>
                <a:cs typeface="+mn-cs"/>
              </a:rPr>
              <a:t>is dan belangrijk. Dit is ook het geval als je door de vorm van het werkstuk de</a:t>
            </a:r>
          </a:p>
          <a:p>
            <a:r>
              <a:rPr lang="nl-NL" sz="1200" b="0" i="1" u="none" strike="noStrike" kern="1200" baseline="0" dirty="0">
                <a:solidFill>
                  <a:schemeClr val="tx1"/>
                </a:solidFill>
                <a:latin typeface="+mn-lt"/>
                <a:ea typeface="+mn-ea"/>
                <a:cs typeface="+mn-cs"/>
              </a:rPr>
              <a:t>afzuigmond niet dicht genoeg bij de las kunt plaatsen.</a:t>
            </a:r>
            <a:endParaRPr lang="nl-BE" i="1"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21</a:t>
            </a:fld>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22</a:t>
            </a:fld>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23</a:t>
            </a:fld>
            <a:endParaRPr 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a:t>
            </a:fld>
            <a:endParaRPr lang="nl-BE"/>
          </a:p>
        </p:txBody>
      </p:sp>
    </p:spTree>
    <p:extLst>
      <p:ext uri="{BB962C8B-B14F-4D97-AF65-F5344CB8AC3E}">
        <p14:creationId xmlns:p14="http://schemas.microsoft.com/office/powerpoint/2010/main" val="154886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4</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5</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Tijdens lasprocessen komt rook vrij die door de lassers en alle personen die in de nabije omgeving werken, ingeademd kan worden. Die rook bestaat uit gas en stof die in de longblaasjes terecht kunnen komen. Recente studies wijzen op een toegenomen risico op longkanker, niet enkel bij lassers, maar ook bij andere werknemers die blootgesteld worden aan </a:t>
            </a:r>
            <a:r>
              <a:rPr lang="nl-NL" sz="1200" kern="1200" dirty="0" err="1">
                <a:solidFill>
                  <a:schemeClr val="tx1"/>
                </a:solidFill>
                <a:effectLst/>
                <a:latin typeface="+mn-lt"/>
                <a:ea typeface="+mn-ea"/>
                <a:cs typeface="+mn-cs"/>
              </a:rPr>
              <a:t>lasrook</a:t>
            </a:r>
            <a:r>
              <a:rPr lang="nl-NL" sz="1200" kern="1200" dirty="0">
                <a:solidFill>
                  <a:schemeClr val="tx1"/>
                </a:solidFill>
                <a:effectLst/>
                <a:latin typeface="+mn-lt"/>
                <a:ea typeface="+mn-ea"/>
                <a:cs typeface="+mn-cs"/>
              </a:rPr>
              <a:t>. Als men alle informatie samenlegt, dan ziet men een duidelijk oorzakelijk verband tussen de blootstelling aan </a:t>
            </a:r>
            <a:r>
              <a:rPr lang="nl-NL" sz="1200" kern="1200" dirty="0" err="1">
                <a:solidFill>
                  <a:schemeClr val="tx1"/>
                </a:solidFill>
                <a:effectLst/>
                <a:latin typeface="+mn-lt"/>
                <a:ea typeface="+mn-ea"/>
                <a:cs typeface="+mn-cs"/>
              </a:rPr>
              <a:t>lasrook</a:t>
            </a:r>
            <a:r>
              <a:rPr lang="nl-NL" sz="1200" kern="1200" dirty="0">
                <a:solidFill>
                  <a:schemeClr val="tx1"/>
                </a:solidFill>
                <a:effectLst/>
                <a:latin typeface="+mn-lt"/>
                <a:ea typeface="+mn-ea"/>
                <a:cs typeface="+mn-cs"/>
              </a:rPr>
              <a:t> en longkanker.</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Volgens verschillende experten van het IARC (Internationaal Agentschap voor Kankeronderzoek ) kan er ook een verband bestaan tussen blootstelling aan </a:t>
            </a:r>
            <a:r>
              <a:rPr lang="nl-NL" sz="1200" kern="1200" dirty="0" err="1">
                <a:solidFill>
                  <a:schemeClr val="tx1"/>
                </a:solidFill>
                <a:effectLst/>
                <a:latin typeface="+mn-lt"/>
                <a:ea typeface="+mn-ea"/>
                <a:cs typeface="+mn-cs"/>
              </a:rPr>
              <a:t>lasrook</a:t>
            </a:r>
            <a:r>
              <a:rPr lang="nl-NL" sz="1200" kern="1200" dirty="0">
                <a:solidFill>
                  <a:schemeClr val="tx1"/>
                </a:solidFill>
                <a:effectLst/>
                <a:latin typeface="+mn-lt"/>
                <a:ea typeface="+mn-ea"/>
                <a:cs typeface="+mn-cs"/>
              </a:rPr>
              <a:t> en nierkanker. Maar vandaag zijn er nog te weinig gegevens voorhanden om een link te leggen met andere kankers.</a:t>
            </a:r>
            <a:br>
              <a:rPr lang="nl-NL" sz="1200" kern="1200" dirty="0">
                <a:solidFill>
                  <a:schemeClr val="tx1"/>
                </a:solidFill>
                <a:effectLst/>
                <a:latin typeface="+mn-lt"/>
                <a:ea typeface="+mn-ea"/>
                <a:cs typeface="+mn-cs"/>
              </a:rPr>
            </a:b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6</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7</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8</a:t>
            </a:fld>
            <a:endParaRPr lang="nl-BE"/>
          </a:p>
        </p:txBody>
      </p:sp>
    </p:spTree>
    <p:extLst>
      <p:ext uri="{BB962C8B-B14F-4D97-AF65-F5344CB8AC3E}">
        <p14:creationId xmlns:p14="http://schemas.microsoft.com/office/powerpoint/2010/main" val="374584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indent="0" algn="l" defTabSz="914400" rtl="0" eaLnBrk="1" fontAlgn="t"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Bij inhalering kan </a:t>
            </a:r>
            <a:r>
              <a:rPr lang="nl-NL" sz="1200" b="0" i="0" kern="1200" dirty="0" err="1">
                <a:solidFill>
                  <a:schemeClr val="tx1"/>
                </a:solidFill>
                <a:effectLst/>
                <a:latin typeface="+mn-lt"/>
                <a:ea typeface="+mn-ea"/>
                <a:cs typeface="+mn-cs"/>
              </a:rPr>
              <a:t>lasrook</a:t>
            </a:r>
            <a:r>
              <a:rPr lang="nl-NL" sz="1200" b="0" i="0" kern="1200" dirty="0">
                <a:solidFill>
                  <a:schemeClr val="tx1"/>
                </a:solidFill>
                <a:effectLst/>
                <a:latin typeface="+mn-lt"/>
                <a:ea typeface="+mn-ea"/>
                <a:cs typeface="+mn-cs"/>
              </a:rPr>
              <a:t> ernstige gezondheidsproblemen veroorzaken. De wetgever heeft daarom de Belgische Grenswaarden (BGW) opgesteld, die een maximum qua blootstelling opleggen.</a:t>
            </a:r>
            <a:br>
              <a:rPr lang="nl-NL" dirty="0"/>
            </a:br>
            <a:r>
              <a:rPr lang="nl-NL" sz="1200" b="0" i="0" kern="1200" dirty="0">
                <a:solidFill>
                  <a:schemeClr val="tx1"/>
                </a:solidFill>
                <a:effectLst/>
                <a:latin typeface="+mn-lt"/>
                <a:ea typeface="+mn-ea"/>
                <a:cs typeface="+mn-cs"/>
              </a:rPr>
              <a:t>In België aanvaardt men 5 mg </a:t>
            </a:r>
            <a:r>
              <a:rPr lang="nl-NL" sz="1200" b="0" i="0" kern="1200" dirty="0" err="1">
                <a:solidFill>
                  <a:schemeClr val="tx1"/>
                </a:solidFill>
                <a:effectLst/>
                <a:latin typeface="+mn-lt"/>
                <a:ea typeface="+mn-ea"/>
                <a:cs typeface="+mn-cs"/>
              </a:rPr>
              <a:t>lasrook</a:t>
            </a:r>
            <a:r>
              <a:rPr lang="nl-NL" sz="1200" b="0" i="0" kern="1200" dirty="0">
                <a:solidFill>
                  <a:schemeClr val="tx1"/>
                </a:solidFill>
                <a:effectLst/>
                <a:latin typeface="+mn-lt"/>
                <a:ea typeface="+mn-ea"/>
                <a:cs typeface="+mn-cs"/>
              </a:rPr>
              <a:t> per m3 lucht voor een 8-urige werkdag als norm. </a:t>
            </a:r>
          </a:p>
          <a:p>
            <a:pPr marL="0" marR="0" indent="0" algn="l" defTabSz="914400" rtl="0" eaLnBrk="1" fontAlgn="t"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In Nederland is dat zelfs teruggebracht naar 1 mg. Verwacht wordt dat België verder gaat verstrengen.</a:t>
            </a:r>
          </a:p>
          <a:p>
            <a:pPr fontAlgn="t"/>
            <a:endParaRPr lang="nl-NL" sz="1200" b="0" i="0" kern="1200" dirty="0">
              <a:solidFill>
                <a:schemeClr val="tx1"/>
              </a:solidFill>
              <a:effectLst/>
              <a:latin typeface="+mn-lt"/>
              <a:ea typeface="+mn-ea"/>
              <a:cs typeface="+mn-cs"/>
            </a:endParaRPr>
          </a:p>
          <a:p>
            <a:pPr fontAlgn="t"/>
            <a:r>
              <a:rPr lang="nl-NL" sz="1200" b="0" i="0" kern="1200" dirty="0">
                <a:solidFill>
                  <a:schemeClr val="tx1"/>
                </a:solidFill>
                <a:effectLst/>
                <a:latin typeface="+mn-lt"/>
                <a:ea typeface="+mn-ea"/>
                <a:cs typeface="+mn-cs"/>
              </a:rPr>
              <a:t>In de </a:t>
            </a:r>
            <a:r>
              <a:rPr lang="nl-NL" sz="1200" b="0" i="0" kern="1200" dirty="0" err="1">
                <a:solidFill>
                  <a:schemeClr val="tx1"/>
                </a:solidFill>
                <a:effectLst/>
                <a:latin typeface="+mn-lt"/>
                <a:ea typeface="+mn-ea"/>
                <a:cs typeface="+mn-cs"/>
              </a:rPr>
              <a:t>lasrook</a:t>
            </a:r>
            <a:r>
              <a:rPr lang="nl-NL" sz="1200" b="0" i="0" kern="1200" dirty="0">
                <a:solidFill>
                  <a:schemeClr val="tx1"/>
                </a:solidFill>
                <a:effectLst/>
                <a:latin typeface="+mn-lt"/>
                <a:ea typeface="+mn-ea"/>
                <a:cs typeface="+mn-cs"/>
              </a:rPr>
              <a:t> kunnen bijzondere componenten voorkomen zoals metalen, waarvoor specifieke grenswaarden vastgesteld zijn. Met name voor laswerkzaamheden aan roestvast staal bestaat de kans dat het kankerverwekkende </a:t>
            </a:r>
            <a:r>
              <a:rPr lang="nl-NL" sz="1200" b="0" i="0" kern="1200" dirty="0" err="1">
                <a:solidFill>
                  <a:schemeClr val="tx1"/>
                </a:solidFill>
                <a:effectLst/>
                <a:latin typeface="+mn-lt"/>
                <a:ea typeface="+mn-ea"/>
                <a:cs typeface="+mn-cs"/>
              </a:rPr>
              <a:t>zeswaardig</a:t>
            </a:r>
            <a:r>
              <a:rPr lang="nl-NL" sz="1200" b="0" i="0" kern="1200" dirty="0">
                <a:solidFill>
                  <a:schemeClr val="tx1"/>
                </a:solidFill>
                <a:effectLst/>
                <a:latin typeface="+mn-lt"/>
                <a:ea typeface="+mn-ea"/>
                <a:cs typeface="+mn-cs"/>
              </a:rPr>
              <a:t> chroom (chroom-VI) ontstaat. Zodra blootstelling aan </a:t>
            </a:r>
            <a:r>
              <a:rPr lang="nl-NL" sz="1200" b="0" i="0" u="sng" kern="1200" dirty="0">
                <a:solidFill>
                  <a:schemeClr val="tx1"/>
                </a:solidFill>
                <a:effectLst/>
                <a:latin typeface="+mn-lt"/>
                <a:ea typeface="+mn-ea"/>
                <a:cs typeface="+mn-cs"/>
                <a:hlinkClick r:id="rId3"/>
              </a:rPr>
              <a:t>kankerverwekkende stoffen</a:t>
            </a:r>
            <a:r>
              <a:rPr lang="nl-NL" sz="1200" b="0" i="0" kern="1200" dirty="0">
                <a:solidFill>
                  <a:schemeClr val="tx1"/>
                </a:solidFill>
                <a:effectLst/>
                <a:latin typeface="+mn-lt"/>
                <a:ea typeface="+mn-ea"/>
                <a:cs typeface="+mn-cs"/>
              </a:rPr>
              <a:t> mogelijk is, zijn de specifieke regels die </a:t>
            </a:r>
            <a:r>
              <a:rPr lang="nl-NL" sz="1200" b="0" i="0" kern="1200" dirty="0" err="1">
                <a:solidFill>
                  <a:schemeClr val="tx1"/>
                </a:solidFill>
                <a:effectLst/>
                <a:latin typeface="+mn-lt"/>
                <a:ea typeface="+mn-ea"/>
                <a:cs typeface="+mn-cs"/>
              </a:rPr>
              <a:t>doorvoor</a:t>
            </a:r>
            <a:r>
              <a:rPr lang="nl-NL" sz="1200" b="0" i="0" kern="1200" dirty="0">
                <a:solidFill>
                  <a:schemeClr val="tx1"/>
                </a:solidFill>
                <a:effectLst/>
                <a:latin typeface="+mn-lt"/>
                <a:ea typeface="+mn-ea"/>
                <a:cs typeface="+mn-cs"/>
              </a:rPr>
              <a:t> gelden van toepassing.</a:t>
            </a:r>
          </a:p>
          <a:p>
            <a:endParaRPr lang="nl-NL" sz="1200" b="0" i="0" u="none" strike="noStrike" kern="1200" baseline="0" dirty="0">
              <a:solidFill>
                <a:schemeClr val="tx1"/>
              </a:solidFill>
              <a:latin typeface="+mn-lt"/>
              <a:ea typeface="+mn-ea"/>
              <a:cs typeface="+mn-cs"/>
            </a:endParaRP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Er werden vier persoonlijke bemonsteringen (in de ademzone, ter hoogte van de kraag) uitgevoerd.</a:t>
            </a:r>
          </a:p>
          <a:p>
            <a:r>
              <a:rPr lang="nl-NL" sz="1200" b="0" i="0" u="none" strike="noStrike" kern="1200" baseline="0" dirty="0">
                <a:solidFill>
                  <a:schemeClr val="tx1"/>
                </a:solidFill>
                <a:latin typeface="+mn-lt"/>
                <a:ea typeface="+mn-ea"/>
                <a:cs typeface="+mn-cs"/>
              </a:rPr>
              <a:t>Twee in de voormiddag in laslokaal 2 en twee in de namiddag in laslokaal 1 .</a:t>
            </a:r>
          </a:p>
          <a:p>
            <a:r>
              <a:rPr lang="nl-NL" sz="1200" b="0" i="0" u="none" strike="noStrike" kern="1200" baseline="0" dirty="0">
                <a:solidFill>
                  <a:schemeClr val="tx1"/>
                </a:solidFill>
                <a:latin typeface="+mn-lt"/>
                <a:ea typeface="+mn-ea"/>
                <a:cs typeface="+mn-cs"/>
              </a:rPr>
              <a:t>Staal 1: bemonstering bij leerling tijdens het elektrodelassen van staal </a:t>
            </a:r>
            <a:r>
              <a:rPr lang="nl-BE" sz="1200" b="0" i="0" u="none" strike="noStrike" kern="1200" baseline="0" dirty="0">
                <a:solidFill>
                  <a:schemeClr val="tx1"/>
                </a:solidFill>
                <a:latin typeface="+mn-lt"/>
                <a:ea typeface="+mn-ea"/>
                <a:cs typeface="+mn-cs"/>
              </a:rPr>
              <a:t>gedurende 75 minuten. (rutiel, RC14)</a:t>
            </a:r>
          </a:p>
          <a:p>
            <a:r>
              <a:rPr lang="nl-NL" sz="1200" b="0" i="0" u="none" strike="noStrike" kern="1200" baseline="0" dirty="0">
                <a:solidFill>
                  <a:schemeClr val="tx1"/>
                </a:solidFill>
                <a:latin typeface="+mn-lt"/>
                <a:ea typeface="+mn-ea"/>
                <a:cs typeface="+mn-cs"/>
              </a:rPr>
              <a:t>Staal 2 : bemonstering bij leraar gedurende 72 minuten, de leraar hield toezicht op 10 leerlingen in laslokaal. Vijf leerlingen waren aan het elektrodelassen, één was aan het TIG-lassen, twee waren aan het MIG/MAG-lassen. Twee leerlingen waren aan het slijpen.</a:t>
            </a:r>
          </a:p>
          <a:p>
            <a:r>
              <a:rPr lang="nl-NL" sz="1200" b="0" i="0" u="none" strike="noStrike" kern="1200" baseline="0" dirty="0">
                <a:solidFill>
                  <a:schemeClr val="tx1"/>
                </a:solidFill>
                <a:latin typeface="+mn-lt"/>
                <a:ea typeface="+mn-ea"/>
                <a:cs typeface="+mn-cs"/>
              </a:rPr>
              <a:t>Staal 3: bemonstering bij leerling gedurende 97 minuten tijdens het elektrodelassen van staal (basisch, </a:t>
            </a:r>
            <a:r>
              <a:rPr lang="nl-NL" sz="1200" b="0" i="0" u="none" strike="noStrike" kern="1200" baseline="0" dirty="0" err="1">
                <a:solidFill>
                  <a:schemeClr val="tx1"/>
                </a:solidFill>
                <a:latin typeface="+mn-lt"/>
                <a:ea typeface="+mn-ea"/>
                <a:cs typeface="+mn-cs"/>
              </a:rPr>
              <a:t>Lastec</a:t>
            </a:r>
            <a:r>
              <a:rPr lang="nl-NL" sz="1200" b="0" i="0" u="none" strike="noStrike" kern="1200" baseline="0" dirty="0">
                <a:solidFill>
                  <a:schemeClr val="tx1"/>
                </a:solidFill>
                <a:latin typeface="+mn-lt"/>
                <a:ea typeface="+mn-ea"/>
                <a:cs typeface="+mn-cs"/>
              </a:rPr>
              <a:t> speciaal).</a:t>
            </a:r>
          </a:p>
          <a:p>
            <a:r>
              <a:rPr lang="nl-NL" sz="1200" b="0" i="0" u="none" strike="noStrike" kern="1200" baseline="0" dirty="0">
                <a:solidFill>
                  <a:schemeClr val="tx1"/>
                </a:solidFill>
                <a:latin typeface="+mn-lt"/>
                <a:ea typeface="+mn-ea"/>
                <a:cs typeface="+mn-cs"/>
              </a:rPr>
              <a:t>Staal 4 werd bemonsterd bij leraar gedurende 95 minuten. De leraar hield toezicht in laslokaal op 8 leerlingen. Twee waren aan het TIG-lassen, 4 waren aan het MIG/MAG lassen en 2 </a:t>
            </a:r>
            <a:r>
              <a:rPr lang="nl-BE" sz="1200" b="0" i="0" u="none" strike="noStrike" kern="1200" baseline="0" dirty="0">
                <a:solidFill>
                  <a:schemeClr val="tx1"/>
                </a:solidFill>
                <a:latin typeface="+mn-lt"/>
                <a:ea typeface="+mn-ea"/>
                <a:cs typeface="+mn-cs"/>
              </a:rPr>
              <a:t>waren aan het elektrodelassen.</a:t>
            </a:r>
          </a:p>
          <a:p>
            <a:endParaRPr lang="nl-BE"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bezetting was relatief beperkt (gemiddeld een 18 tal leerlingen aanwezig).</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9</a:t>
            </a:fld>
            <a:endParaRPr lang="nl-BE"/>
          </a:p>
        </p:txBody>
      </p:sp>
    </p:spTree>
    <p:extLst>
      <p:ext uri="{BB962C8B-B14F-4D97-AF65-F5344CB8AC3E}">
        <p14:creationId xmlns:p14="http://schemas.microsoft.com/office/powerpoint/2010/main" val="374584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endParaRPr lang="nl-BE"/>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80A3631-CF43-4E91-95CF-C220D6B41FFB}"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idx="1"/>
          </p:nvPr>
        </p:nvSpPr>
        <p:spPr>
          <a:xfrm>
            <a:off x="685800" y="1981200"/>
            <a:ext cx="7772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7FADA33-1B2C-4BE8-A081-ABCC049F376C}"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1" descr="WMD-logo_def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5272" y="5643578"/>
            <a:ext cx="1177179" cy="992133"/>
          </a:xfrm>
          <a:prstGeom prst="rect">
            <a:avLst/>
          </a:prstGeom>
        </p:spPr>
      </p:pic>
      <p:cxnSp>
        <p:nvCxnSpPr>
          <p:cNvPr id="12" name="Rechte verbindingslijn 11"/>
          <p:cNvCxnSpPr/>
          <p:nvPr/>
        </p:nvCxnSpPr>
        <p:spPr>
          <a:xfrm rot="5400000">
            <a:off x="-2786090" y="3429000"/>
            <a:ext cx="6858000" cy="0"/>
          </a:xfrm>
          <a:prstGeom prst="line">
            <a:avLst/>
          </a:prstGeom>
          <a:ln w="25400">
            <a:solidFill>
              <a:srgbClr val="0C9BC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a:off x="-3643370" y="3357562"/>
            <a:ext cx="8001056" cy="0"/>
          </a:xfrm>
          <a:prstGeom prst="line">
            <a:avLst/>
          </a:prstGeom>
          <a:ln w="25400">
            <a:solidFill>
              <a:srgbClr val="E84E4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rot="5400000">
            <a:off x="-3490970" y="3509962"/>
            <a:ext cx="8001056" cy="0"/>
          </a:xfrm>
          <a:prstGeom prst="line">
            <a:avLst/>
          </a:prstGeom>
          <a:ln w="25400">
            <a:solidFill>
              <a:srgbClr val="B0C81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be/imgres?imgurl=http://www.wiltec.nl/media/o/2/8/27-5810300.jpg&amp;imgrefurl=http://www.wiltec.nl/nl/merk/north/shop/8-371/lasschermen/1039/north-laskap-prota-shell-baby&amp;usg=__PfglOuXYi3uAV5_9Z9lOohIkd9I=&amp;h=1024&amp;w=1024&amp;sz=137&amp;hl=nl&amp;start=1&amp;zoom=1&amp;um=1&amp;itbs=1&amp;tbnid=CXwFVZKGXxnAtM:&amp;tbnh=150&amp;tbnw=150&amp;prev=/images?q%3Dlaskap%2Bprotashell%26um%3D1%26hl%3Dnl%26sa%3DG%26tbs%3Disch:1&amp;ei=nBJVTfX-HMqwhQeM3cndD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049" y="1268760"/>
            <a:ext cx="3299451" cy="273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3234401" y="3681457"/>
            <a:ext cx="2376264" cy="646331"/>
          </a:xfrm>
          <a:prstGeom prst="rect">
            <a:avLst/>
          </a:prstGeom>
          <a:noFill/>
        </p:spPr>
        <p:txBody>
          <a:bodyPr wrap="square" rtlCol="0">
            <a:spAutoFit/>
          </a:bodyPr>
          <a:lstStyle/>
          <a:p>
            <a:r>
              <a:rPr lang="nl-BE" sz="3600" b="1" dirty="0">
                <a:solidFill>
                  <a:srgbClr val="00CCFF"/>
                </a:solidFill>
              </a:rPr>
              <a:t>Risico’s</a:t>
            </a:r>
          </a:p>
        </p:txBody>
      </p:sp>
      <p:sp>
        <p:nvSpPr>
          <p:cNvPr id="21" name="Tekstvak 20"/>
          <p:cNvSpPr txBox="1"/>
          <p:nvPr/>
        </p:nvSpPr>
        <p:spPr>
          <a:xfrm>
            <a:off x="1574888" y="2623016"/>
            <a:ext cx="2643206" cy="830997"/>
          </a:xfrm>
          <a:prstGeom prst="rect">
            <a:avLst/>
          </a:prstGeom>
          <a:noFill/>
        </p:spPr>
        <p:txBody>
          <a:bodyPr wrap="square" rtlCol="0">
            <a:spAutoFit/>
          </a:bodyPr>
          <a:lstStyle/>
          <a:p>
            <a:r>
              <a:rPr lang="nl-BE" sz="4800" b="1" dirty="0">
                <a:solidFill>
                  <a:srgbClr val="B0C81B"/>
                </a:solidFill>
              </a:rPr>
              <a:t>Lassen</a:t>
            </a:r>
          </a:p>
        </p:txBody>
      </p:sp>
      <p:sp>
        <p:nvSpPr>
          <p:cNvPr id="22" name="Afgeronde rechthoek 21"/>
          <p:cNvSpPr/>
          <p:nvPr/>
        </p:nvSpPr>
        <p:spPr>
          <a:xfrm>
            <a:off x="1204303" y="2395573"/>
            <a:ext cx="3384377"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Afgeronde rechthoek 22"/>
          <p:cNvSpPr/>
          <p:nvPr/>
        </p:nvSpPr>
        <p:spPr>
          <a:xfrm>
            <a:off x="2896492" y="3415260"/>
            <a:ext cx="2778672"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Afgeronde rechthoek 23"/>
          <p:cNvSpPr/>
          <p:nvPr/>
        </p:nvSpPr>
        <p:spPr>
          <a:xfrm>
            <a:off x="912524" y="4365104"/>
            <a:ext cx="538766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Tekstvak 24"/>
          <p:cNvSpPr txBox="1"/>
          <p:nvPr/>
        </p:nvSpPr>
        <p:spPr>
          <a:xfrm>
            <a:off x="1025651" y="4682853"/>
            <a:ext cx="5256584" cy="646331"/>
          </a:xfrm>
          <a:prstGeom prst="rect">
            <a:avLst/>
          </a:prstGeom>
          <a:noFill/>
        </p:spPr>
        <p:txBody>
          <a:bodyPr wrap="square" rtlCol="0">
            <a:spAutoFit/>
          </a:bodyPr>
          <a:lstStyle/>
          <a:p>
            <a:r>
              <a:rPr lang="nl-BE" sz="3600" b="1" dirty="0">
                <a:solidFill>
                  <a:srgbClr val="FF0000"/>
                </a:solidFill>
              </a:rPr>
              <a:t>Preventiemaatregelen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1115616" y="147007"/>
            <a:ext cx="3910186"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284759" y="244205"/>
            <a:ext cx="3384376" cy="646331"/>
          </a:xfrm>
          <a:prstGeom prst="rect">
            <a:avLst/>
          </a:prstGeom>
          <a:noFill/>
        </p:spPr>
        <p:txBody>
          <a:bodyPr wrap="square" rtlCol="0">
            <a:spAutoFit/>
          </a:bodyPr>
          <a:lstStyle/>
          <a:p>
            <a:r>
              <a:rPr lang="nl-BE" sz="3600" b="1" dirty="0">
                <a:solidFill>
                  <a:srgbClr val="00CCFF"/>
                </a:solidFill>
              </a:rPr>
              <a:t>Risico: </a:t>
            </a:r>
            <a:r>
              <a:rPr lang="nl-BE" sz="3600" b="1" dirty="0" err="1">
                <a:solidFill>
                  <a:srgbClr val="00CCFF"/>
                </a:solidFill>
              </a:rPr>
              <a:t>lasrook</a:t>
            </a:r>
            <a:endParaRPr lang="nl-BE" dirty="0"/>
          </a:p>
        </p:txBody>
      </p:sp>
      <p:sp>
        <p:nvSpPr>
          <p:cNvPr id="2" name="Rechthoek 1"/>
          <p:cNvSpPr/>
          <p:nvPr/>
        </p:nvSpPr>
        <p:spPr>
          <a:xfrm>
            <a:off x="704570" y="5373216"/>
            <a:ext cx="7534913" cy="461665"/>
          </a:xfrm>
          <a:prstGeom prst="rect">
            <a:avLst/>
          </a:prstGeom>
        </p:spPr>
        <p:txBody>
          <a:bodyPr wrap="square">
            <a:spAutoFit/>
          </a:bodyPr>
          <a:lstStyle/>
          <a:p>
            <a:r>
              <a:rPr lang="nl-NL" dirty="0">
                <a:solidFill>
                  <a:schemeClr val="bg1">
                    <a:lumMod val="50000"/>
                  </a:schemeClr>
                </a:solidFill>
              </a:rPr>
              <a:t>Alle gemeten waarden &lt; grenswaarden.</a:t>
            </a:r>
            <a:endParaRPr lang="nl-BE" dirty="0">
              <a:solidFill>
                <a:schemeClr val="bg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013" y="3952002"/>
            <a:ext cx="46101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1196753"/>
            <a:ext cx="6840760" cy="275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92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terCart Origi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558" y="3861048"/>
            <a:ext cx="1350820" cy="16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fgeronde rechthoek 5"/>
          <p:cNvSpPr/>
          <p:nvPr/>
        </p:nvSpPr>
        <p:spPr>
          <a:xfrm>
            <a:off x="928662" y="223288"/>
            <a:ext cx="6759492" cy="90145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404664"/>
            <a:ext cx="6473740" cy="646331"/>
          </a:xfrm>
          <a:prstGeom prst="rect">
            <a:avLst/>
          </a:prstGeom>
          <a:noFill/>
        </p:spPr>
        <p:txBody>
          <a:bodyPr wrap="square" rtlCol="0">
            <a:spAutoFit/>
          </a:bodyPr>
          <a:lstStyle/>
          <a:p>
            <a:r>
              <a:rPr lang="nl-BE" sz="3600" b="1" dirty="0">
                <a:solidFill>
                  <a:srgbClr val="FF0000"/>
                </a:solidFill>
              </a:rPr>
              <a:t>Preventiemaatregelen: </a:t>
            </a:r>
            <a:r>
              <a:rPr lang="nl-BE" sz="3600" b="1" dirty="0" err="1">
                <a:solidFill>
                  <a:srgbClr val="FF0000"/>
                </a:solidFill>
              </a:rPr>
              <a:t>lasrook</a:t>
            </a:r>
            <a:endParaRPr lang="nl-BE" sz="3600" b="1" dirty="0">
              <a:solidFill>
                <a:srgbClr val="FF0000"/>
              </a:solidFill>
            </a:endParaRPr>
          </a:p>
        </p:txBody>
      </p:sp>
      <p:sp>
        <p:nvSpPr>
          <p:cNvPr id="2" name="Rechthoek 1"/>
          <p:cNvSpPr/>
          <p:nvPr/>
        </p:nvSpPr>
        <p:spPr>
          <a:xfrm>
            <a:off x="755576" y="1512243"/>
            <a:ext cx="7819802" cy="2369880"/>
          </a:xfrm>
          <a:prstGeom prst="rect">
            <a:avLst/>
          </a:prstGeom>
        </p:spPr>
        <p:txBody>
          <a:bodyPr wrap="square">
            <a:spAutoFit/>
          </a:bodyPr>
          <a:lstStyle/>
          <a:p>
            <a:pPr indent="369888">
              <a:defRPr/>
            </a:pPr>
            <a:r>
              <a:rPr lang="nl-BE" sz="2800" b="1" dirty="0">
                <a:solidFill>
                  <a:schemeClr val="bg1">
                    <a:lumMod val="50000"/>
                  </a:schemeClr>
                </a:solidFill>
              </a:rPr>
              <a:t>Collectieve bescherming</a:t>
            </a:r>
          </a:p>
          <a:p>
            <a:pPr marL="342900" indent="-342900">
              <a:buFont typeface="Arial" panose="020B0604020202020204" pitchFamily="34" charset="0"/>
              <a:buChar char="•"/>
              <a:defRPr/>
            </a:pPr>
            <a:r>
              <a:rPr lang="nl-NL" dirty="0">
                <a:solidFill>
                  <a:schemeClr val="bg1">
                    <a:lumMod val="50000"/>
                  </a:schemeClr>
                </a:solidFill>
              </a:rPr>
              <a:t>Verluchten of in openlucht werken</a:t>
            </a:r>
          </a:p>
          <a:p>
            <a:pPr marL="342900" indent="-342900">
              <a:buFont typeface="Arial" panose="020B0604020202020204" pitchFamily="34" charset="0"/>
              <a:buChar char="•"/>
              <a:defRPr/>
            </a:pPr>
            <a:r>
              <a:rPr lang="nl-NL" dirty="0">
                <a:solidFill>
                  <a:schemeClr val="bg1">
                    <a:lumMod val="50000"/>
                  </a:schemeClr>
                </a:solidFill>
              </a:rPr>
              <a:t>Bronafzuiging</a:t>
            </a:r>
            <a:endParaRPr lang="nl-BE" dirty="0">
              <a:solidFill>
                <a:schemeClr val="bg1">
                  <a:lumMod val="50000"/>
                </a:schemeClr>
              </a:solidFill>
            </a:endParaRPr>
          </a:p>
          <a:p>
            <a:pPr indent="369888">
              <a:defRPr/>
            </a:pPr>
            <a:r>
              <a:rPr lang="nl-BE" dirty="0">
                <a:solidFill>
                  <a:schemeClr val="bg1">
                    <a:lumMod val="50000"/>
                  </a:schemeClr>
                </a:solidFill>
              </a:rPr>
              <a:t>Centrale lasrookafzuiging: </a:t>
            </a:r>
          </a:p>
          <a:p>
            <a:pPr indent="369888">
              <a:defRPr/>
            </a:pPr>
            <a:r>
              <a:rPr lang="nl-BE" dirty="0">
                <a:solidFill>
                  <a:schemeClr val="bg1">
                    <a:lumMod val="50000"/>
                  </a:schemeClr>
                </a:solidFill>
              </a:rPr>
              <a:t>positie, vervangen filters</a:t>
            </a:r>
          </a:p>
          <a:p>
            <a:pPr indent="369888">
              <a:defRPr/>
            </a:pPr>
            <a:endParaRPr lang="nl-BE"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160" y="1430492"/>
            <a:ext cx="3307273" cy="216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810" y="1279109"/>
            <a:ext cx="2290686" cy="133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fgeronde rechthoek 5"/>
          <p:cNvSpPr/>
          <p:nvPr/>
        </p:nvSpPr>
        <p:spPr>
          <a:xfrm>
            <a:off x="928662" y="223288"/>
            <a:ext cx="7603778" cy="90145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404664"/>
            <a:ext cx="7174010" cy="646331"/>
          </a:xfrm>
          <a:prstGeom prst="rect">
            <a:avLst/>
          </a:prstGeom>
          <a:noFill/>
        </p:spPr>
        <p:txBody>
          <a:bodyPr wrap="square" rtlCol="0">
            <a:spAutoFit/>
          </a:bodyPr>
          <a:lstStyle/>
          <a:p>
            <a:r>
              <a:rPr lang="nl-BE" sz="3600" b="1" dirty="0">
                <a:solidFill>
                  <a:srgbClr val="FF0000"/>
                </a:solidFill>
              </a:rPr>
              <a:t>Preventiemaatregelen: </a:t>
            </a:r>
            <a:r>
              <a:rPr lang="nl-BE" sz="3600" b="1" dirty="0" err="1">
                <a:solidFill>
                  <a:srgbClr val="FF0000"/>
                </a:solidFill>
              </a:rPr>
              <a:t>lasrook</a:t>
            </a:r>
            <a:endParaRPr lang="nl-BE" sz="3600" b="1" dirty="0">
              <a:solidFill>
                <a:srgbClr val="FF0000"/>
              </a:solidFill>
            </a:endParaRPr>
          </a:p>
        </p:txBody>
      </p:sp>
      <p:sp>
        <p:nvSpPr>
          <p:cNvPr id="2" name="Rechthoek 1"/>
          <p:cNvSpPr/>
          <p:nvPr/>
        </p:nvSpPr>
        <p:spPr>
          <a:xfrm>
            <a:off x="928662" y="1197554"/>
            <a:ext cx="7459762" cy="1569660"/>
          </a:xfrm>
          <a:prstGeom prst="rect">
            <a:avLst/>
          </a:prstGeom>
        </p:spPr>
        <p:txBody>
          <a:bodyPr wrap="square">
            <a:spAutoFit/>
          </a:bodyPr>
          <a:lstStyle/>
          <a:p>
            <a:pPr indent="369888">
              <a:defRPr/>
            </a:pPr>
            <a:r>
              <a:rPr lang="nl-BE" b="1" dirty="0">
                <a:solidFill>
                  <a:schemeClr val="bg1">
                    <a:lumMod val="50000"/>
                  </a:schemeClr>
                </a:solidFill>
              </a:rPr>
              <a:t>Persoonlijke bescherming</a:t>
            </a:r>
          </a:p>
          <a:p>
            <a:pPr indent="369888">
              <a:defRPr/>
            </a:pPr>
            <a:r>
              <a:rPr lang="nl-NL" dirty="0">
                <a:solidFill>
                  <a:schemeClr val="bg1">
                    <a:lumMod val="50000"/>
                  </a:schemeClr>
                </a:solidFill>
              </a:rPr>
              <a:t>Ademhalingsbescherming</a:t>
            </a:r>
            <a:endParaRPr lang="nl-BE" dirty="0">
              <a:solidFill>
                <a:schemeClr val="bg1">
                  <a:lumMod val="50000"/>
                </a:schemeClr>
              </a:solidFill>
            </a:endParaRPr>
          </a:p>
          <a:p>
            <a:pPr indent="369888">
              <a:defRPr/>
            </a:pPr>
            <a:r>
              <a:rPr lang="nl-BE" dirty="0">
                <a:solidFill>
                  <a:schemeClr val="bg1">
                    <a:lumMod val="50000"/>
                  </a:schemeClr>
                </a:solidFill>
              </a:rPr>
              <a:t>Lasrookmasker: P2 masker met koolstoflaag</a:t>
            </a:r>
          </a:p>
          <a:p>
            <a:pPr indent="369888">
              <a:defRPr/>
            </a:pPr>
            <a:endParaRPr lang="nl-BE" dirty="0">
              <a:solidFill>
                <a:schemeClr val="bg1">
                  <a:lumMod val="50000"/>
                </a:schemeClr>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142924998"/>
              </p:ext>
            </p:extLst>
          </p:nvPr>
        </p:nvGraphicFramePr>
        <p:xfrm>
          <a:off x="928662" y="2634157"/>
          <a:ext cx="7963818" cy="3946849"/>
        </p:xfrm>
        <a:graphic>
          <a:graphicData uri="http://schemas.openxmlformats.org/drawingml/2006/table">
            <a:tbl>
              <a:tblPr firstRow="1" bandRow="1">
                <a:tableStyleId>{5C22544A-7EE6-4342-B048-85BDC9FD1C3A}</a:tableStyleId>
              </a:tblPr>
              <a:tblGrid>
                <a:gridCol w="4093423">
                  <a:extLst>
                    <a:ext uri="{9D8B030D-6E8A-4147-A177-3AD203B41FA5}">
                      <a16:colId xmlns:a16="http://schemas.microsoft.com/office/drawing/2014/main" val="20000"/>
                    </a:ext>
                  </a:extLst>
                </a:gridCol>
                <a:gridCol w="3870395">
                  <a:extLst>
                    <a:ext uri="{9D8B030D-6E8A-4147-A177-3AD203B41FA5}">
                      <a16:colId xmlns:a16="http://schemas.microsoft.com/office/drawing/2014/main" val="20001"/>
                    </a:ext>
                  </a:extLst>
                </a:gridCol>
              </a:tblGrid>
              <a:tr h="502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ltLang="nl-BE" sz="2400" b="1" dirty="0">
                          <a:solidFill>
                            <a:srgbClr val="92D050"/>
                          </a:solidFill>
                        </a:rPr>
                        <a:t>Beoogde toepassing</a:t>
                      </a:r>
                    </a:p>
                  </a:txBody>
                  <a:tcPr>
                    <a:noFill/>
                  </a:tcPr>
                </a:tc>
                <a:tc>
                  <a:txBody>
                    <a:bodyPr/>
                    <a:lstStyle/>
                    <a:p>
                      <a:r>
                        <a:rPr lang="nl-BE" sz="2400" dirty="0">
                          <a:solidFill>
                            <a:srgbClr val="FF0000"/>
                          </a:solidFill>
                        </a:rPr>
                        <a:t>Niet-beoogde toepassingen</a:t>
                      </a:r>
                    </a:p>
                  </a:txBody>
                  <a:tcPr>
                    <a:noFill/>
                  </a:tcPr>
                </a:tc>
                <a:extLst>
                  <a:ext uri="{0D108BD9-81ED-4DB2-BD59-A6C34878D82A}">
                    <a16:rowId xmlns:a16="http://schemas.microsoft.com/office/drawing/2014/main" val="10000"/>
                  </a:ext>
                </a:extLst>
              </a:tr>
              <a:tr h="2513048">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b="0" dirty="0">
                          <a:solidFill>
                            <a:schemeClr val="bg1">
                              <a:lumMod val="50000"/>
                            </a:schemeClr>
                          </a:solidFill>
                          <a:effectLst/>
                        </a:rPr>
                        <a:t>extra bescherming bij de centrale lasafzuiging bij lassen aan inox (Chroom VI = carcinogeen)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b="0" dirty="0">
                          <a:solidFill>
                            <a:schemeClr val="bg1">
                              <a:lumMod val="50000"/>
                            </a:schemeClr>
                          </a:solidFill>
                          <a:effectLst/>
                        </a:rPr>
                        <a:t>wanneer geen centrale algemene lasrookafzuiging </a:t>
                      </a:r>
                      <a:r>
                        <a:rPr lang="nl-NL" sz="2200" b="0" baseline="0" dirty="0">
                          <a:solidFill>
                            <a:schemeClr val="bg1">
                              <a:lumMod val="50000"/>
                            </a:schemeClr>
                          </a:solidFill>
                          <a:effectLst/>
                        </a:rPr>
                        <a:t> </a:t>
                      </a:r>
                      <a:r>
                        <a:rPr lang="nl-NL" sz="2200" b="0" dirty="0">
                          <a:solidFill>
                            <a:schemeClr val="bg1">
                              <a:lumMod val="50000"/>
                            </a:schemeClr>
                          </a:solidFill>
                          <a:effectLst/>
                        </a:rPr>
                        <a:t>is (</a:t>
                      </a:r>
                      <a:r>
                        <a:rPr lang="nl-NL" sz="2200" b="0" dirty="0" err="1">
                          <a:solidFill>
                            <a:schemeClr val="bg1">
                              <a:lumMod val="50000"/>
                            </a:schemeClr>
                          </a:solidFill>
                          <a:effectLst/>
                        </a:rPr>
                        <a:t>vb</a:t>
                      </a:r>
                      <a:r>
                        <a:rPr lang="nl-NL" sz="2200" b="0" dirty="0">
                          <a:solidFill>
                            <a:schemeClr val="bg1">
                              <a:lumMod val="50000"/>
                            </a:schemeClr>
                          </a:solidFill>
                          <a:effectLst/>
                        </a:rPr>
                        <a:t> lassen op locatie, kortstondige</a:t>
                      </a:r>
                      <a:r>
                        <a:rPr lang="nl-NL" sz="2200" b="0" baseline="0" dirty="0">
                          <a:solidFill>
                            <a:schemeClr val="bg1">
                              <a:lumMod val="50000"/>
                            </a:schemeClr>
                          </a:solidFill>
                          <a:effectLst/>
                        </a:rPr>
                        <a:t> duur en met alg verluchting)</a:t>
                      </a:r>
                      <a:r>
                        <a:rPr lang="nl-NL" sz="2200" b="0" dirty="0">
                          <a:solidFill>
                            <a:schemeClr val="bg1">
                              <a:lumMod val="50000"/>
                            </a:schemeClr>
                          </a:solidFill>
                          <a:effectLst/>
                        </a:rPr>
                        <a: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2200" b="0" dirty="0">
                        <a:solidFill>
                          <a:schemeClr val="bg1">
                            <a:lumMod val="50000"/>
                          </a:schemeClr>
                        </a:solidFill>
                      </a:endParaRPr>
                    </a:p>
                  </a:txBody>
                  <a:tcPr>
                    <a:noFill/>
                  </a:tcPr>
                </a:tc>
                <a:tc>
                  <a:txBody>
                    <a:bodyPr/>
                    <a:lstStyle/>
                    <a:p>
                      <a:pPr marL="342900" indent="-342900">
                        <a:buFont typeface="Arial" panose="020B0604020202020204" pitchFamily="34" charset="0"/>
                        <a:buChar char="•"/>
                      </a:pPr>
                      <a:r>
                        <a:rPr lang="nl-NL" sz="2200" b="0" dirty="0">
                          <a:solidFill>
                            <a:schemeClr val="bg1">
                              <a:lumMod val="50000"/>
                            </a:schemeClr>
                          </a:solidFill>
                          <a:effectLst/>
                        </a:rPr>
                        <a:t>Bij</a:t>
                      </a:r>
                      <a:r>
                        <a:rPr lang="nl-NL" sz="2200" b="0" baseline="0" dirty="0">
                          <a:solidFill>
                            <a:schemeClr val="bg1">
                              <a:lumMod val="50000"/>
                            </a:schemeClr>
                          </a:solidFill>
                          <a:effectLst/>
                        </a:rPr>
                        <a:t> vrijkomen van </a:t>
                      </a:r>
                      <a:r>
                        <a:rPr lang="nl-NL" sz="2200" b="0" dirty="0">
                          <a:solidFill>
                            <a:schemeClr val="bg1">
                              <a:lumMod val="50000"/>
                            </a:schemeClr>
                          </a:solidFill>
                          <a:effectLst/>
                        </a:rPr>
                        <a:t>grote concentraties schadelijke dampen of gassen </a:t>
                      </a:r>
                    </a:p>
                    <a:p>
                      <a:pPr marL="342900" indent="-342900">
                        <a:buFont typeface="Arial" panose="020B0604020202020204" pitchFamily="34" charset="0"/>
                        <a:buChar char="•"/>
                      </a:pPr>
                      <a:r>
                        <a:rPr lang="nl-NL" sz="2200" b="0" dirty="0">
                          <a:solidFill>
                            <a:schemeClr val="bg1">
                              <a:lumMod val="50000"/>
                            </a:schemeClr>
                          </a:solidFill>
                          <a:effectLst/>
                        </a:rPr>
                        <a:t>Omgeving</a:t>
                      </a:r>
                      <a:r>
                        <a:rPr lang="nl-NL" sz="2200" b="0" baseline="0" dirty="0">
                          <a:solidFill>
                            <a:schemeClr val="bg1">
                              <a:lumMod val="50000"/>
                            </a:schemeClr>
                          </a:solidFill>
                          <a:effectLst/>
                        </a:rPr>
                        <a:t> </a:t>
                      </a:r>
                      <a:r>
                        <a:rPr lang="nl-NL" sz="2200" b="0" dirty="0">
                          <a:solidFill>
                            <a:schemeClr val="bg1">
                              <a:lumMod val="50000"/>
                            </a:schemeClr>
                          </a:solidFill>
                          <a:effectLst/>
                        </a:rPr>
                        <a:t>waar zuurstoftekort in de ademhalingslucht mogelijk is </a:t>
                      </a:r>
                      <a:endParaRPr lang="nl-BE" sz="2200" b="0" dirty="0">
                        <a:solidFill>
                          <a:schemeClr val="bg1">
                            <a:lumMod val="50000"/>
                          </a:schemeClr>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558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259469"/>
            <a:ext cx="4582292" cy="830997"/>
          </a:xfrm>
          <a:prstGeom prst="rect">
            <a:avLst/>
          </a:prstGeom>
          <a:noFill/>
        </p:spPr>
        <p:txBody>
          <a:bodyPr wrap="square" rtlCol="0">
            <a:spAutoFit/>
          </a:bodyPr>
          <a:lstStyle/>
          <a:p>
            <a:r>
              <a:rPr lang="nl-BE" sz="4800" b="1" dirty="0">
                <a:solidFill>
                  <a:srgbClr val="00B0F0"/>
                </a:solidFill>
              </a:rPr>
              <a:t>Risico: straling</a:t>
            </a:r>
          </a:p>
        </p:txBody>
      </p:sp>
      <p:sp>
        <p:nvSpPr>
          <p:cNvPr id="5" name="Afgeronde rechthoek 4"/>
          <p:cNvSpPr/>
          <p:nvPr/>
        </p:nvSpPr>
        <p:spPr>
          <a:xfrm>
            <a:off x="928662" y="259469"/>
            <a:ext cx="5083498" cy="937283"/>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5"/>
          <p:cNvSpPr txBox="1">
            <a:spLocks noChangeArrowheads="1"/>
          </p:cNvSpPr>
          <p:nvPr/>
        </p:nvSpPr>
        <p:spPr>
          <a:xfrm>
            <a:off x="755576" y="1196752"/>
            <a:ext cx="8122145" cy="516456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457200" indent="-457200" algn="l">
              <a:buFont typeface="Arial" panose="020B0604020202020204" pitchFamily="34" charset="0"/>
              <a:buChar char="•"/>
            </a:pPr>
            <a:r>
              <a:rPr lang="nl-NL" sz="2800" dirty="0">
                <a:solidFill>
                  <a:schemeClr val="bg1">
                    <a:lumMod val="50000"/>
                  </a:schemeClr>
                </a:solidFill>
              </a:rPr>
              <a:t>(Felle of intens) zichtbare lichtstralen</a:t>
            </a:r>
          </a:p>
          <a:p>
            <a:pPr marL="449263" algn="l"/>
            <a:r>
              <a:rPr lang="nl-NL" sz="2400" dirty="0">
                <a:solidFill>
                  <a:schemeClr val="bg1">
                    <a:lumMod val="50000"/>
                  </a:schemeClr>
                </a:solidFill>
              </a:rPr>
              <a:t>De zichtbare straling geeft verblinding met als gevolg oogvermoeidheid. </a:t>
            </a:r>
          </a:p>
          <a:p>
            <a:pPr marL="457200" indent="-457200" algn="l">
              <a:buFont typeface="Arial" panose="020B0604020202020204" pitchFamily="34" charset="0"/>
              <a:buChar char="•"/>
            </a:pPr>
            <a:r>
              <a:rPr lang="nl-NL" sz="2800" b="1" dirty="0">
                <a:solidFill>
                  <a:schemeClr val="bg1">
                    <a:lumMod val="50000"/>
                  </a:schemeClr>
                </a:solidFill>
              </a:rPr>
              <a:t>Ultraviolette stralen (UV straling)</a:t>
            </a:r>
          </a:p>
          <a:p>
            <a:pPr marL="449263" algn="l"/>
            <a:r>
              <a:rPr lang="nl-NL" sz="2400" dirty="0">
                <a:solidFill>
                  <a:schemeClr val="bg1">
                    <a:lumMod val="50000"/>
                  </a:schemeClr>
                </a:solidFill>
              </a:rPr>
              <a:t>Ontsteking van het hoornvlies (de bekende lasogen)</a:t>
            </a:r>
          </a:p>
          <a:p>
            <a:pPr marL="449263" algn="l"/>
            <a:r>
              <a:rPr lang="nl-NL" sz="2400" dirty="0">
                <a:solidFill>
                  <a:schemeClr val="bg1">
                    <a:lumMod val="50000"/>
                  </a:schemeClr>
                </a:solidFill>
              </a:rPr>
              <a:t>Een risicofactor voor:</a:t>
            </a:r>
          </a:p>
          <a:p>
            <a:pPr marL="800100" lvl="1" indent="-342900" algn="l">
              <a:buFont typeface="Wingdings" panose="05000000000000000000" pitchFamily="2" charset="2"/>
              <a:buChar char="ü"/>
            </a:pPr>
            <a:r>
              <a:rPr lang="nl-NL" sz="2000" dirty="0">
                <a:solidFill>
                  <a:schemeClr val="bg1">
                    <a:lumMod val="50000"/>
                  </a:schemeClr>
                </a:solidFill>
              </a:rPr>
              <a:t>huidverbranding; bevordert het ontstaan van </a:t>
            </a:r>
            <a:r>
              <a:rPr lang="nl-NL" sz="2000" b="1" u="sng" dirty="0">
                <a:solidFill>
                  <a:schemeClr val="bg1">
                    <a:lumMod val="50000"/>
                  </a:schemeClr>
                </a:solidFill>
              </a:rPr>
              <a:t>huidkanker</a:t>
            </a:r>
            <a:r>
              <a:rPr lang="nl-NL" sz="2000" dirty="0">
                <a:solidFill>
                  <a:schemeClr val="bg1">
                    <a:lumMod val="50000"/>
                  </a:schemeClr>
                </a:solidFill>
              </a:rPr>
              <a:t>. </a:t>
            </a:r>
          </a:p>
          <a:p>
            <a:pPr marL="800100" lvl="1" indent="-342900" algn="l">
              <a:buFont typeface="Wingdings" panose="05000000000000000000" pitchFamily="2" charset="2"/>
              <a:buChar char="ü"/>
            </a:pPr>
            <a:r>
              <a:rPr lang="nl-NL" sz="2000" dirty="0">
                <a:solidFill>
                  <a:schemeClr val="bg1">
                    <a:lumMod val="50000"/>
                  </a:schemeClr>
                </a:solidFill>
              </a:rPr>
              <a:t>oogmelanomen, een zeldzame vorm van </a:t>
            </a:r>
            <a:r>
              <a:rPr lang="nl-NL" sz="2000" b="1" u="sng" dirty="0">
                <a:solidFill>
                  <a:schemeClr val="bg1">
                    <a:lumMod val="50000"/>
                  </a:schemeClr>
                </a:solidFill>
              </a:rPr>
              <a:t>kwaadaardige oogkanker</a:t>
            </a:r>
            <a:r>
              <a:rPr lang="nl-NL" sz="2000" dirty="0">
                <a:solidFill>
                  <a:schemeClr val="bg1">
                    <a:lumMod val="50000"/>
                  </a:schemeClr>
                </a:solidFill>
              </a:rPr>
              <a:t>.</a:t>
            </a:r>
            <a:endParaRPr lang="nl-BE" altLang="nl-BE" sz="2000" dirty="0">
              <a:solidFill>
                <a:schemeClr val="bg1">
                  <a:lumMod val="50000"/>
                </a:schemeClr>
              </a:solidFill>
            </a:endParaRPr>
          </a:p>
          <a:p>
            <a:pPr marL="457200" indent="-457200" algn="l">
              <a:buFont typeface="Arial" panose="020B0604020202020204" pitchFamily="34" charset="0"/>
              <a:buChar char="•"/>
            </a:pPr>
            <a:r>
              <a:rPr lang="nl-NL" sz="2800" dirty="0">
                <a:solidFill>
                  <a:schemeClr val="bg1">
                    <a:lumMod val="50000"/>
                  </a:schemeClr>
                </a:solidFill>
              </a:rPr>
              <a:t>Infrarode stralen (warmte)</a:t>
            </a:r>
          </a:p>
          <a:p>
            <a:pPr marL="449263" algn="l"/>
            <a:r>
              <a:rPr lang="nl-NL" sz="2400" dirty="0">
                <a:solidFill>
                  <a:schemeClr val="bg1">
                    <a:lumMod val="50000"/>
                  </a:schemeClr>
                </a:solidFill>
              </a:rPr>
              <a:t>Schade aan de ogen door indrogen van het traanvocht. </a:t>
            </a:r>
          </a:p>
          <a:p>
            <a:pPr marL="449263" algn="l"/>
            <a:r>
              <a:rPr lang="nl-NL" sz="2400" dirty="0">
                <a:solidFill>
                  <a:schemeClr val="bg1">
                    <a:lumMod val="50000"/>
                  </a:schemeClr>
                </a:solidFill>
              </a:rPr>
              <a:t>Ook kan vertroebeling van de ooglens ontstaan.</a:t>
            </a:r>
          </a:p>
        </p:txBody>
      </p:sp>
    </p:spTree>
    <p:extLst>
      <p:ext uri="{BB962C8B-B14F-4D97-AF65-F5344CB8AC3E}">
        <p14:creationId xmlns:p14="http://schemas.microsoft.com/office/powerpoint/2010/main" val="140274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15616" y="1628800"/>
            <a:ext cx="7819802" cy="2677656"/>
          </a:xfrm>
          <a:prstGeom prst="rect">
            <a:avLst/>
          </a:prstGeom>
        </p:spPr>
        <p:txBody>
          <a:bodyPr wrap="square">
            <a:spAutoFit/>
          </a:bodyPr>
          <a:lstStyle/>
          <a:p>
            <a:pPr>
              <a:defRPr/>
            </a:pPr>
            <a:r>
              <a:rPr lang="nl-BE" b="1" dirty="0">
                <a:solidFill>
                  <a:schemeClr val="bg1">
                    <a:lumMod val="50000"/>
                  </a:schemeClr>
                </a:solidFill>
              </a:rPr>
              <a:t>Lasser en helper!</a:t>
            </a:r>
          </a:p>
          <a:p>
            <a:pPr>
              <a:defRPr/>
            </a:pPr>
            <a:endParaRPr lang="nl-BE" b="1" dirty="0">
              <a:solidFill>
                <a:schemeClr val="bg1">
                  <a:lumMod val="50000"/>
                </a:schemeClr>
              </a:solidFill>
            </a:endParaRPr>
          </a:p>
          <a:p>
            <a:pPr>
              <a:buFontTx/>
              <a:buNone/>
              <a:defRPr/>
            </a:pPr>
            <a:r>
              <a:rPr lang="nl-BE" b="1" dirty="0">
                <a:solidFill>
                  <a:schemeClr val="bg1">
                    <a:lumMod val="50000"/>
                  </a:schemeClr>
                </a:solidFill>
              </a:rPr>
              <a:t>Collectieve beschermingsmaatregelen</a:t>
            </a:r>
          </a:p>
          <a:p>
            <a:pPr marL="342900" indent="-342900">
              <a:buFont typeface="Arial" panose="020B0604020202020204" pitchFamily="34" charset="0"/>
              <a:buChar char="•"/>
              <a:defRPr/>
            </a:pPr>
            <a:r>
              <a:rPr lang="nl-BE" dirty="0">
                <a:solidFill>
                  <a:schemeClr val="bg1">
                    <a:lumMod val="50000"/>
                  </a:schemeClr>
                </a:solidFill>
              </a:rPr>
              <a:t>Afscherming</a:t>
            </a:r>
          </a:p>
          <a:p>
            <a:pPr marL="342900" indent="-342900">
              <a:buFont typeface="Arial" panose="020B0604020202020204" pitchFamily="34" charset="0"/>
              <a:buChar char="•"/>
              <a:defRPr/>
            </a:pPr>
            <a:r>
              <a:rPr lang="nl-BE" dirty="0">
                <a:solidFill>
                  <a:schemeClr val="bg1">
                    <a:lumMod val="50000"/>
                  </a:schemeClr>
                </a:solidFill>
              </a:rPr>
              <a:t>Afstand houden</a:t>
            </a:r>
          </a:p>
          <a:p>
            <a:pPr marL="342900" indent="-342900">
              <a:buFont typeface="Arial" panose="020B0604020202020204" pitchFamily="34" charset="0"/>
              <a:buChar char="•"/>
              <a:defRPr/>
            </a:pPr>
            <a:endParaRPr lang="nl-BE" dirty="0">
              <a:solidFill>
                <a:schemeClr val="bg1">
                  <a:lumMod val="50000"/>
                </a:schemeClr>
              </a:solidFill>
            </a:endParaRPr>
          </a:p>
          <a:p>
            <a:pPr>
              <a:defRPr/>
            </a:pPr>
            <a:endParaRPr lang="nl-BE" dirty="0">
              <a:solidFill>
                <a:schemeClr val="bg1">
                  <a:lumMod val="50000"/>
                </a:schemeClr>
              </a:solidFill>
            </a:endParaRPr>
          </a:p>
        </p:txBody>
      </p:sp>
      <p:sp>
        <p:nvSpPr>
          <p:cNvPr id="5" name="Afgeronde rechthoek 4"/>
          <p:cNvSpPr/>
          <p:nvPr/>
        </p:nvSpPr>
        <p:spPr>
          <a:xfrm>
            <a:off x="928662" y="223288"/>
            <a:ext cx="7603778" cy="90145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214414" y="404664"/>
            <a:ext cx="7174010" cy="646331"/>
          </a:xfrm>
          <a:prstGeom prst="rect">
            <a:avLst/>
          </a:prstGeom>
          <a:noFill/>
        </p:spPr>
        <p:txBody>
          <a:bodyPr wrap="square" rtlCol="0">
            <a:spAutoFit/>
          </a:bodyPr>
          <a:lstStyle/>
          <a:p>
            <a:r>
              <a:rPr lang="nl-BE" sz="3600" b="1" dirty="0">
                <a:solidFill>
                  <a:srgbClr val="FF0000"/>
                </a:solidFill>
              </a:rPr>
              <a:t>Preventiemaatregelen: straling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085" y="2780928"/>
            <a:ext cx="474939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87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404665"/>
            <a:ext cx="6595666" cy="936104"/>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039915" y="531062"/>
            <a:ext cx="6916461" cy="646331"/>
          </a:xfrm>
          <a:prstGeom prst="rect">
            <a:avLst/>
          </a:prstGeom>
          <a:noFill/>
        </p:spPr>
        <p:txBody>
          <a:bodyPr wrap="square" rtlCol="0">
            <a:spAutoFit/>
          </a:bodyPr>
          <a:lstStyle/>
          <a:p>
            <a:r>
              <a:rPr lang="nl-BE" sz="3600" b="1" dirty="0">
                <a:solidFill>
                  <a:srgbClr val="FF0000"/>
                </a:solidFill>
              </a:rPr>
              <a:t>Preventiemaatregelen: straling</a:t>
            </a:r>
          </a:p>
        </p:txBody>
      </p:sp>
      <p:pic>
        <p:nvPicPr>
          <p:cNvPr id="12" name="Picture 6" descr="http://t1.gstatic.com/images?q=tbn:ANd9GcT9lhXZwIbTMxY5SNtJMe6fdyo85tqG66CREuNd5RikDmaJDHBDkdQqiy2NL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296" y="2420287"/>
            <a:ext cx="1946063" cy="19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kstvak 9"/>
          <p:cNvSpPr txBox="1">
            <a:spLocks noChangeArrowheads="1"/>
          </p:cNvSpPr>
          <p:nvPr/>
        </p:nvSpPr>
        <p:spPr bwMode="auto">
          <a:xfrm>
            <a:off x="1102142" y="2731600"/>
            <a:ext cx="44779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50000"/>
              </a:spcBef>
              <a:spcAft>
                <a:spcPct val="0"/>
              </a:spcAft>
              <a:defRPr sz="3600">
                <a:solidFill>
                  <a:schemeClr val="tx1"/>
                </a:solidFill>
                <a:latin typeface="Arial" charset="0"/>
              </a:defRPr>
            </a:lvl6pPr>
            <a:lvl7pPr marL="2971800" indent="-228600" algn="ctr" eaLnBrk="0" fontAlgn="base" hangingPunct="0">
              <a:spcBef>
                <a:spcPct val="50000"/>
              </a:spcBef>
              <a:spcAft>
                <a:spcPct val="0"/>
              </a:spcAft>
              <a:defRPr sz="3600">
                <a:solidFill>
                  <a:schemeClr val="tx1"/>
                </a:solidFill>
                <a:latin typeface="Arial" charset="0"/>
              </a:defRPr>
            </a:lvl7pPr>
            <a:lvl8pPr marL="3429000" indent="-228600" algn="ctr" eaLnBrk="0" fontAlgn="base" hangingPunct="0">
              <a:spcBef>
                <a:spcPct val="50000"/>
              </a:spcBef>
              <a:spcAft>
                <a:spcPct val="0"/>
              </a:spcAft>
              <a:defRPr sz="3600">
                <a:solidFill>
                  <a:schemeClr val="tx1"/>
                </a:solidFill>
                <a:latin typeface="Arial" charset="0"/>
              </a:defRPr>
            </a:lvl8pPr>
            <a:lvl9pPr marL="3886200" indent="-228600" algn="ctr" eaLnBrk="0" fontAlgn="base" hangingPunct="0">
              <a:spcBef>
                <a:spcPct val="50000"/>
              </a:spcBef>
              <a:spcAft>
                <a:spcPct val="0"/>
              </a:spcAft>
              <a:defRPr sz="3600">
                <a:solidFill>
                  <a:schemeClr val="tx1"/>
                </a:solidFill>
                <a:latin typeface="Arial" charset="0"/>
              </a:defRPr>
            </a:lvl9pPr>
          </a:lstStyle>
          <a:p>
            <a:pPr marL="457200" indent="-457200" algn="l" eaLnBrk="1" hangingPunct="1">
              <a:spcBef>
                <a:spcPct val="0"/>
              </a:spcBef>
              <a:buFont typeface="+mj-lt"/>
              <a:buAutoNum type="alphaLcPeriod"/>
            </a:pPr>
            <a:r>
              <a:rPr lang="nl-BE" altLang="nl-BE" sz="2000" b="1" u="sng" dirty="0" err="1">
                <a:solidFill>
                  <a:schemeClr val="bg1">
                    <a:lumMod val="50000"/>
                  </a:schemeClr>
                </a:solidFill>
              </a:rPr>
              <a:t>lashelm</a:t>
            </a:r>
            <a:r>
              <a:rPr lang="nl-BE" altLang="nl-BE" sz="2000" b="1" u="sng" dirty="0">
                <a:solidFill>
                  <a:schemeClr val="bg1">
                    <a:lumMod val="50000"/>
                  </a:schemeClr>
                </a:solidFill>
              </a:rPr>
              <a:t> met vaste tint</a:t>
            </a:r>
          </a:p>
          <a:p>
            <a:pPr marL="620713" indent="-342900" algn="l" eaLnBrk="1" hangingPunct="1">
              <a:spcBef>
                <a:spcPct val="0"/>
              </a:spcBef>
              <a:buFont typeface="Arial" panose="020B0604020202020204" pitchFamily="34" charset="0"/>
              <a:buChar char="•"/>
            </a:pPr>
            <a:r>
              <a:rPr lang="nl-BE" altLang="nl-BE" sz="2000" dirty="0">
                <a:solidFill>
                  <a:schemeClr val="bg1">
                    <a:lumMod val="50000"/>
                  </a:schemeClr>
                </a:solidFill>
              </a:rPr>
              <a:t>Manueel </a:t>
            </a:r>
            <a:r>
              <a:rPr lang="nl-BE" sz="2000" dirty="0">
                <a:solidFill>
                  <a:schemeClr val="bg1">
                    <a:lumMod val="50000"/>
                  </a:schemeClr>
                </a:solidFill>
              </a:rPr>
              <a:t>opklapbaar front/kap</a:t>
            </a:r>
          </a:p>
          <a:p>
            <a:pPr marL="620713" indent="-342900">
              <a:buFont typeface="Arial" panose="020B0604020202020204" pitchFamily="34" charset="0"/>
              <a:buChar char="•"/>
            </a:pPr>
            <a:r>
              <a:rPr lang="nl-BE" sz="2000" dirty="0" err="1">
                <a:solidFill>
                  <a:schemeClr val="bg1">
                    <a:lumMod val="50000"/>
                  </a:schemeClr>
                </a:solidFill>
              </a:rPr>
              <a:t>lasglas</a:t>
            </a:r>
            <a:r>
              <a:rPr lang="nl-BE" sz="2000" dirty="0">
                <a:solidFill>
                  <a:schemeClr val="bg1">
                    <a:lumMod val="50000"/>
                  </a:schemeClr>
                </a:solidFill>
              </a:rPr>
              <a:t> DIN 10 (vervangbaar)</a:t>
            </a:r>
          </a:p>
          <a:p>
            <a:pPr marL="620713" indent="-342900">
              <a:buFont typeface="Arial" panose="020B0604020202020204" pitchFamily="34" charset="0"/>
              <a:buChar char="•"/>
            </a:pPr>
            <a:r>
              <a:rPr lang="nl-BE" sz="2000" dirty="0">
                <a:solidFill>
                  <a:schemeClr val="bg1">
                    <a:lumMod val="50000"/>
                  </a:schemeClr>
                </a:solidFill>
              </a:rPr>
              <a:t>verstelbare hoofdband</a:t>
            </a:r>
          </a:p>
        </p:txBody>
      </p:sp>
      <p:graphicFrame>
        <p:nvGraphicFramePr>
          <p:cNvPr id="5" name="Tabel 4"/>
          <p:cNvGraphicFramePr>
            <a:graphicFrameLocks noGrp="1"/>
          </p:cNvGraphicFramePr>
          <p:nvPr>
            <p:extLst>
              <p:ext uri="{D42A27DB-BD31-4B8C-83A1-F6EECF244321}">
                <p14:modId xmlns:p14="http://schemas.microsoft.com/office/powerpoint/2010/main" val="279007190"/>
              </p:ext>
            </p:extLst>
          </p:nvPr>
        </p:nvGraphicFramePr>
        <p:xfrm>
          <a:off x="1039915" y="4055039"/>
          <a:ext cx="7678282" cy="2579152"/>
        </p:xfrm>
        <a:graphic>
          <a:graphicData uri="http://schemas.openxmlformats.org/drawingml/2006/table">
            <a:tbl>
              <a:tblPr firstRow="1" bandRow="1">
                <a:tableStyleId>{5C22544A-7EE6-4342-B048-85BDC9FD1C3A}</a:tableStyleId>
              </a:tblPr>
              <a:tblGrid>
                <a:gridCol w="3839141">
                  <a:extLst>
                    <a:ext uri="{9D8B030D-6E8A-4147-A177-3AD203B41FA5}">
                      <a16:colId xmlns:a16="http://schemas.microsoft.com/office/drawing/2014/main" val="20000"/>
                    </a:ext>
                  </a:extLst>
                </a:gridCol>
                <a:gridCol w="3839141">
                  <a:extLst>
                    <a:ext uri="{9D8B030D-6E8A-4147-A177-3AD203B41FA5}">
                      <a16:colId xmlns:a16="http://schemas.microsoft.com/office/drawing/2014/main" val="20001"/>
                    </a:ext>
                  </a:extLst>
                </a:gridCol>
              </a:tblGrid>
              <a:tr h="547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ltLang="nl-BE" sz="2400" b="1" dirty="0">
                          <a:solidFill>
                            <a:srgbClr val="92D050"/>
                          </a:solidFill>
                        </a:rPr>
                        <a:t>Beoogde toepassing</a:t>
                      </a:r>
                    </a:p>
                  </a:txBody>
                  <a:tcPr>
                    <a:noFill/>
                  </a:tcPr>
                </a:tc>
                <a:tc>
                  <a:txBody>
                    <a:bodyPr/>
                    <a:lstStyle/>
                    <a:p>
                      <a:r>
                        <a:rPr lang="nl-BE" sz="2400" dirty="0">
                          <a:solidFill>
                            <a:srgbClr val="FF0000"/>
                          </a:solidFill>
                        </a:rPr>
                        <a:t>Niet-beoogde toepassingen</a:t>
                      </a:r>
                    </a:p>
                  </a:txBody>
                  <a:tcPr>
                    <a:noFill/>
                  </a:tcPr>
                </a:tc>
                <a:extLst>
                  <a:ext uri="{0D108BD9-81ED-4DB2-BD59-A6C34878D82A}">
                    <a16:rowId xmlns:a16="http://schemas.microsoft.com/office/drawing/2014/main" val="10000"/>
                  </a:ext>
                </a:extLst>
              </a:tr>
              <a:tr h="2032059">
                <a:tc>
                  <a:txBody>
                    <a:bodyPr/>
                    <a:lstStyle/>
                    <a:p>
                      <a:pPr lvl="0" eaLnBrk="1" hangingPunct="1"/>
                      <a:r>
                        <a:rPr lang="nl-BE" altLang="nl-BE" sz="2200" dirty="0">
                          <a:solidFill>
                            <a:schemeClr val="bg1">
                              <a:lumMod val="50000"/>
                            </a:schemeClr>
                          </a:solidFill>
                        </a:rPr>
                        <a:t>booglassen beklede elektrode</a:t>
                      </a:r>
                    </a:p>
                    <a:p>
                      <a:pPr lvl="0" eaLnBrk="1" hangingPunct="1"/>
                      <a:r>
                        <a:rPr lang="nl-BE" altLang="nl-BE" sz="2200" dirty="0">
                          <a:solidFill>
                            <a:schemeClr val="bg1">
                              <a:lumMod val="50000"/>
                            </a:schemeClr>
                          </a:solidFill>
                        </a:rPr>
                        <a:t>MIG/MAG/TIG</a:t>
                      </a:r>
                    </a:p>
                    <a:p>
                      <a:pPr lvl="0" eaLnBrk="1" hangingPunct="1"/>
                      <a:r>
                        <a:rPr lang="nl-BE" altLang="nl-BE" sz="2200" dirty="0">
                          <a:solidFill>
                            <a:schemeClr val="bg1">
                              <a:lumMod val="50000"/>
                            </a:schemeClr>
                          </a:solidFill>
                        </a:rPr>
                        <a:t>Puntlassen</a:t>
                      </a:r>
                    </a:p>
                    <a:p>
                      <a:pPr lvl="0" eaLnBrk="1" hangingPunct="1"/>
                      <a:r>
                        <a:rPr lang="nl-BE" altLang="nl-BE" sz="2200" dirty="0">
                          <a:solidFill>
                            <a:schemeClr val="bg1">
                              <a:lumMod val="50000"/>
                            </a:schemeClr>
                          </a:solidFill>
                        </a:rPr>
                        <a:t>elektrisch plasmasnijden</a:t>
                      </a:r>
                    </a:p>
                    <a:p>
                      <a:pPr lvl="0" eaLnBrk="1" hangingPunct="1"/>
                      <a:r>
                        <a:rPr lang="nl-BE" altLang="nl-BE" sz="2200" dirty="0">
                          <a:solidFill>
                            <a:schemeClr val="bg1">
                              <a:lumMod val="50000"/>
                            </a:schemeClr>
                          </a:solidFill>
                        </a:rPr>
                        <a:t>Slijpen</a:t>
                      </a:r>
                      <a:endParaRPr lang="nl-BE" dirty="0">
                        <a:solidFill>
                          <a:schemeClr val="bg1">
                            <a:lumMod val="50000"/>
                          </a:schemeClr>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200" dirty="0">
                          <a:solidFill>
                            <a:schemeClr val="bg1">
                              <a:lumMod val="50000"/>
                            </a:schemeClr>
                          </a:solidFill>
                        </a:rPr>
                        <a:t>continue laswerken </a:t>
                      </a:r>
                      <a:r>
                        <a:rPr lang="nl-BE" sz="2200" dirty="0" err="1">
                          <a:solidFill>
                            <a:schemeClr val="bg1">
                              <a:lumMod val="50000"/>
                            </a:schemeClr>
                          </a:solidFill>
                        </a:rPr>
                        <a:t>cfr</a:t>
                      </a:r>
                      <a:r>
                        <a:rPr lang="nl-BE" sz="2200" dirty="0">
                          <a:solidFill>
                            <a:schemeClr val="bg1">
                              <a:lumMod val="50000"/>
                            </a:schemeClr>
                          </a:solidFill>
                        </a:rPr>
                        <a:t> automatische laskap</a:t>
                      </a:r>
                      <a:br>
                        <a:rPr lang="nl-BE" sz="2200" dirty="0">
                          <a:solidFill>
                            <a:schemeClr val="bg1">
                              <a:lumMod val="50000"/>
                            </a:schemeClr>
                          </a:solidFill>
                        </a:rPr>
                      </a:br>
                      <a:r>
                        <a:rPr lang="nl-BE" sz="2200" dirty="0">
                          <a:solidFill>
                            <a:schemeClr val="bg1">
                              <a:lumMod val="50000"/>
                            </a:schemeClr>
                          </a:solidFill>
                        </a:rPr>
                        <a:t>lasprocédés : autogeen lassen, autogeen snijbranden </a:t>
                      </a:r>
                      <a:endParaRPr lang="nl-BE" sz="2200" dirty="0">
                        <a:solidFill>
                          <a:schemeClr val="bg1">
                            <a:lumMod val="50000"/>
                          </a:schemeClr>
                        </a:solidFill>
                        <a:effectLst/>
                      </a:endParaRPr>
                    </a:p>
                  </a:txBody>
                  <a:tcPr>
                    <a:noFill/>
                  </a:tcPr>
                </a:tc>
                <a:extLst>
                  <a:ext uri="{0D108BD9-81ED-4DB2-BD59-A6C34878D82A}">
                    <a16:rowId xmlns:a16="http://schemas.microsoft.com/office/drawing/2014/main" val="10001"/>
                  </a:ext>
                </a:extLst>
              </a:tr>
            </a:tbl>
          </a:graphicData>
        </a:graphic>
      </p:graphicFrame>
      <p:sp>
        <p:nvSpPr>
          <p:cNvPr id="3" name="Rechthoek 2"/>
          <p:cNvSpPr/>
          <p:nvPr/>
        </p:nvSpPr>
        <p:spPr>
          <a:xfrm>
            <a:off x="1102142" y="1355284"/>
            <a:ext cx="7718330" cy="1200329"/>
          </a:xfrm>
          <a:prstGeom prst="rect">
            <a:avLst/>
          </a:prstGeom>
        </p:spPr>
        <p:txBody>
          <a:bodyPr wrap="square">
            <a:spAutoFit/>
          </a:bodyPr>
          <a:lstStyle/>
          <a:p>
            <a:pPr>
              <a:defRPr/>
            </a:pPr>
            <a:r>
              <a:rPr lang="nl-BE" b="1" dirty="0" err="1">
                <a:solidFill>
                  <a:schemeClr val="bg1">
                    <a:lumMod val="50000"/>
                  </a:schemeClr>
                </a:solidFill>
              </a:rPr>
              <a:t>PBM’s</a:t>
            </a:r>
            <a:endParaRPr lang="nl-BE" b="1" dirty="0">
              <a:solidFill>
                <a:schemeClr val="bg1">
                  <a:lumMod val="50000"/>
                </a:schemeClr>
              </a:solidFill>
            </a:endParaRPr>
          </a:p>
          <a:p>
            <a:pPr>
              <a:defRPr/>
            </a:pPr>
            <a:r>
              <a:rPr lang="nl-BE" dirty="0">
                <a:solidFill>
                  <a:schemeClr val="bg1">
                    <a:lumMod val="50000"/>
                  </a:schemeClr>
                </a:solidFill>
              </a:rPr>
              <a:t>Bescherming door </a:t>
            </a:r>
            <a:r>
              <a:rPr lang="nl-BE" u="sng" dirty="0">
                <a:solidFill>
                  <a:schemeClr val="bg1">
                    <a:lumMod val="50000"/>
                  </a:schemeClr>
                </a:solidFill>
              </a:rPr>
              <a:t>lasbril of </a:t>
            </a:r>
            <a:r>
              <a:rPr lang="nl-BE" u="sng" dirty="0" err="1">
                <a:solidFill>
                  <a:schemeClr val="bg1">
                    <a:lumMod val="50000"/>
                  </a:schemeClr>
                </a:solidFill>
              </a:rPr>
              <a:t>lashelm</a:t>
            </a:r>
            <a:r>
              <a:rPr lang="nl-BE" u="sng" dirty="0">
                <a:solidFill>
                  <a:schemeClr val="bg1">
                    <a:lumMod val="50000"/>
                  </a:schemeClr>
                </a:solidFill>
              </a:rPr>
              <a:t> met juiste tint lasglas</a:t>
            </a:r>
            <a:r>
              <a:rPr lang="nl-BE" dirty="0">
                <a:solidFill>
                  <a:schemeClr val="bg1">
                    <a:lumMod val="50000"/>
                  </a:schemeClr>
                </a:solidFill>
              </a:rPr>
              <a:t>afhankelijk van  lasprocédé en lasstroom.</a:t>
            </a:r>
          </a:p>
        </p:txBody>
      </p:sp>
    </p:spTree>
    <p:extLst>
      <p:ext uri="{BB962C8B-B14F-4D97-AF65-F5344CB8AC3E}">
        <p14:creationId xmlns:p14="http://schemas.microsoft.com/office/powerpoint/2010/main" val="249126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247005"/>
            <a:ext cx="6451650" cy="93038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039915" y="389033"/>
            <a:ext cx="6340397" cy="646331"/>
          </a:xfrm>
          <a:prstGeom prst="rect">
            <a:avLst/>
          </a:prstGeom>
          <a:noFill/>
        </p:spPr>
        <p:txBody>
          <a:bodyPr wrap="square" rtlCol="0">
            <a:spAutoFit/>
          </a:bodyPr>
          <a:lstStyle/>
          <a:p>
            <a:r>
              <a:rPr lang="nl-BE" sz="3600" b="1" dirty="0">
                <a:solidFill>
                  <a:srgbClr val="FF0000"/>
                </a:solidFill>
              </a:rPr>
              <a:t>Preventiemaatregelen: straling</a:t>
            </a:r>
          </a:p>
        </p:txBody>
      </p:sp>
      <p:sp>
        <p:nvSpPr>
          <p:cNvPr id="14" name="Tekstvak 9"/>
          <p:cNvSpPr txBox="1">
            <a:spLocks noChangeArrowheads="1"/>
          </p:cNvSpPr>
          <p:nvPr/>
        </p:nvSpPr>
        <p:spPr bwMode="auto">
          <a:xfrm>
            <a:off x="860856" y="1204627"/>
            <a:ext cx="65161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50000"/>
              </a:spcBef>
              <a:spcAft>
                <a:spcPct val="0"/>
              </a:spcAft>
              <a:defRPr sz="3600">
                <a:solidFill>
                  <a:schemeClr val="tx1"/>
                </a:solidFill>
                <a:latin typeface="Arial" charset="0"/>
              </a:defRPr>
            </a:lvl6pPr>
            <a:lvl7pPr marL="2971800" indent="-228600" algn="ctr" eaLnBrk="0" fontAlgn="base" hangingPunct="0">
              <a:spcBef>
                <a:spcPct val="50000"/>
              </a:spcBef>
              <a:spcAft>
                <a:spcPct val="0"/>
              </a:spcAft>
              <a:defRPr sz="3600">
                <a:solidFill>
                  <a:schemeClr val="tx1"/>
                </a:solidFill>
                <a:latin typeface="Arial" charset="0"/>
              </a:defRPr>
            </a:lvl7pPr>
            <a:lvl8pPr marL="3429000" indent="-228600" algn="ctr" eaLnBrk="0" fontAlgn="base" hangingPunct="0">
              <a:spcBef>
                <a:spcPct val="50000"/>
              </a:spcBef>
              <a:spcAft>
                <a:spcPct val="0"/>
              </a:spcAft>
              <a:defRPr sz="3600">
                <a:solidFill>
                  <a:schemeClr val="tx1"/>
                </a:solidFill>
                <a:latin typeface="Arial" charset="0"/>
              </a:defRPr>
            </a:lvl8pPr>
            <a:lvl9pPr marL="3886200" indent="-228600" algn="ctr" eaLnBrk="0" fontAlgn="base" hangingPunct="0">
              <a:spcBef>
                <a:spcPct val="50000"/>
              </a:spcBef>
              <a:spcAft>
                <a:spcPct val="0"/>
              </a:spcAft>
              <a:defRPr sz="3600">
                <a:solidFill>
                  <a:schemeClr val="tx1"/>
                </a:solidFill>
                <a:latin typeface="Arial" charset="0"/>
              </a:defRPr>
            </a:lvl9pPr>
          </a:lstStyle>
          <a:p>
            <a:pPr algn="l" eaLnBrk="1" hangingPunct="1">
              <a:spcBef>
                <a:spcPct val="0"/>
              </a:spcBef>
            </a:pPr>
            <a:r>
              <a:rPr lang="nl-BE" altLang="nl-BE" sz="1800" b="1" u="sng" dirty="0">
                <a:solidFill>
                  <a:schemeClr val="bg1">
                    <a:lumMod val="50000"/>
                  </a:schemeClr>
                </a:solidFill>
              </a:rPr>
              <a:t>b. </a:t>
            </a:r>
            <a:r>
              <a:rPr lang="nl-BE" altLang="nl-BE" sz="1800" b="1" u="sng" dirty="0" err="1">
                <a:solidFill>
                  <a:schemeClr val="bg1">
                    <a:lumMod val="50000"/>
                  </a:schemeClr>
                </a:solidFill>
              </a:rPr>
              <a:t>lashelm</a:t>
            </a:r>
            <a:r>
              <a:rPr lang="nl-BE" altLang="nl-BE" sz="1800" b="1" u="sng" dirty="0">
                <a:solidFill>
                  <a:schemeClr val="bg1">
                    <a:lumMod val="50000"/>
                  </a:schemeClr>
                </a:solidFill>
              </a:rPr>
              <a:t> met veranderlijke tint</a:t>
            </a:r>
          </a:p>
          <a:p>
            <a:pPr marL="714375" indent="-342900" eaLnBrk="1" hangingPunct="1">
              <a:buFont typeface="Arial" panose="020B0604020202020204" pitchFamily="34" charset="0"/>
              <a:buChar char="•"/>
            </a:pPr>
            <a:r>
              <a:rPr lang="nl-NL" altLang="nl-BE" sz="1800" dirty="0">
                <a:solidFill>
                  <a:schemeClr val="bg1">
                    <a:lumMod val="50000"/>
                  </a:schemeClr>
                </a:solidFill>
              </a:rPr>
              <a:t>verstelbare hoofdband </a:t>
            </a:r>
          </a:p>
          <a:p>
            <a:pPr marL="714375" indent="-342900" eaLnBrk="1" hangingPunct="1">
              <a:buFont typeface="Arial" panose="020B0604020202020204" pitchFamily="34" charset="0"/>
              <a:buChar char="•"/>
            </a:pPr>
            <a:r>
              <a:rPr lang="nl-NL" altLang="nl-BE" sz="1800" dirty="0">
                <a:solidFill>
                  <a:schemeClr val="bg1">
                    <a:lumMod val="50000"/>
                  </a:schemeClr>
                </a:solidFill>
              </a:rPr>
              <a:t>volledige bescherming van gezicht en onderkin</a:t>
            </a:r>
          </a:p>
          <a:p>
            <a:pPr marL="714375" indent="-342900" eaLnBrk="1" hangingPunct="1">
              <a:buFont typeface="Arial" panose="020B0604020202020204" pitchFamily="34" charset="0"/>
              <a:buChar char="•"/>
            </a:pPr>
            <a:r>
              <a:rPr lang="nl-NL" altLang="nl-BE" sz="1800" dirty="0">
                <a:solidFill>
                  <a:schemeClr val="bg1">
                    <a:lumMod val="50000"/>
                  </a:schemeClr>
                </a:solidFill>
              </a:rPr>
              <a:t>Instelbare gevoeligheid en instelbare delay time en terugschakeltijd: traploos regelbaar</a:t>
            </a:r>
          </a:p>
          <a:p>
            <a:pPr marL="714375" indent="-342900" eaLnBrk="1" hangingPunct="1">
              <a:buFont typeface="Arial" panose="020B0604020202020204" pitchFamily="34" charset="0"/>
              <a:buChar char="•"/>
            </a:pPr>
            <a:r>
              <a:rPr lang="nl-NL" altLang="nl-BE" sz="1800" dirty="0">
                <a:solidFill>
                  <a:schemeClr val="bg1">
                    <a:lumMod val="50000"/>
                  </a:schemeClr>
                </a:solidFill>
              </a:rPr>
              <a:t>automatische aan/uitschakeling</a:t>
            </a:r>
          </a:p>
          <a:p>
            <a:pPr marL="714375" indent="-342900" eaLnBrk="1" hangingPunct="1">
              <a:buFont typeface="Arial" panose="020B0604020202020204" pitchFamily="34" charset="0"/>
              <a:buChar char="•"/>
            </a:pPr>
            <a:r>
              <a:rPr lang="nl-NL" altLang="nl-BE" sz="1800" dirty="0">
                <a:solidFill>
                  <a:schemeClr val="bg1">
                    <a:lumMod val="50000"/>
                  </a:schemeClr>
                </a:solidFill>
              </a:rPr>
              <a:t>kleur lichtstand: DIN 4</a:t>
            </a:r>
          </a:p>
          <a:p>
            <a:pPr marL="714375" indent="-342900" eaLnBrk="1" hangingPunct="1">
              <a:buFont typeface="Arial" panose="020B0604020202020204" pitchFamily="34" charset="0"/>
              <a:buChar char="•"/>
            </a:pPr>
            <a:r>
              <a:rPr lang="nl-NL" altLang="nl-BE" sz="1800" dirty="0">
                <a:solidFill>
                  <a:schemeClr val="bg1">
                    <a:lumMod val="50000"/>
                  </a:schemeClr>
                </a:solidFill>
              </a:rPr>
              <a:t>kleur donkerstand: DIN 9-13</a:t>
            </a:r>
          </a:p>
        </p:txBody>
      </p:sp>
      <p:pic>
        <p:nvPicPr>
          <p:cNvPr id="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639058"/>
            <a:ext cx="168402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 8"/>
          <p:cNvGraphicFramePr>
            <a:graphicFrameLocks noGrp="1"/>
          </p:cNvGraphicFramePr>
          <p:nvPr>
            <p:extLst>
              <p:ext uri="{D42A27DB-BD31-4B8C-83A1-F6EECF244321}">
                <p14:modId xmlns:p14="http://schemas.microsoft.com/office/powerpoint/2010/main" val="4043948449"/>
              </p:ext>
            </p:extLst>
          </p:nvPr>
        </p:nvGraphicFramePr>
        <p:xfrm>
          <a:off x="860856" y="3717032"/>
          <a:ext cx="7678282" cy="2376264"/>
        </p:xfrm>
        <a:graphic>
          <a:graphicData uri="http://schemas.openxmlformats.org/drawingml/2006/table">
            <a:tbl>
              <a:tblPr firstRow="1" bandRow="1">
                <a:tableStyleId>{5C22544A-7EE6-4342-B048-85BDC9FD1C3A}</a:tableStyleId>
              </a:tblPr>
              <a:tblGrid>
                <a:gridCol w="7095520">
                  <a:extLst>
                    <a:ext uri="{9D8B030D-6E8A-4147-A177-3AD203B41FA5}">
                      <a16:colId xmlns:a16="http://schemas.microsoft.com/office/drawing/2014/main" val="20000"/>
                    </a:ext>
                  </a:extLst>
                </a:gridCol>
                <a:gridCol w="582762">
                  <a:extLst>
                    <a:ext uri="{9D8B030D-6E8A-4147-A177-3AD203B41FA5}">
                      <a16:colId xmlns:a16="http://schemas.microsoft.com/office/drawing/2014/main" val="20001"/>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ltLang="nl-BE" sz="2400" b="1" dirty="0">
                          <a:solidFill>
                            <a:srgbClr val="92D050"/>
                          </a:solidFill>
                        </a:rPr>
                        <a:t>Beoogde toepassing</a:t>
                      </a:r>
                    </a:p>
                  </a:txBody>
                  <a:tcPr>
                    <a:noFill/>
                  </a:tcPr>
                </a:tc>
                <a:tc>
                  <a:txBody>
                    <a:bodyPr/>
                    <a:lstStyle/>
                    <a:p>
                      <a:endParaRPr lang="nl-BE" sz="2400" dirty="0">
                        <a:solidFill>
                          <a:srgbClr val="FF0000"/>
                        </a:solidFill>
                      </a:endParaRPr>
                    </a:p>
                  </a:txBody>
                  <a:tcPr>
                    <a:noFill/>
                  </a:tcPr>
                </a:tc>
                <a:extLst>
                  <a:ext uri="{0D108BD9-81ED-4DB2-BD59-A6C34878D82A}">
                    <a16:rowId xmlns:a16="http://schemas.microsoft.com/office/drawing/2014/main" val="10000"/>
                  </a:ext>
                </a:extLst>
              </a:tr>
              <a:tr h="1872208">
                <a:tc>
                  <a:txBody>
                    <a:bodyPr/>
                    <a:lstStyle/>
                    <a:p>
                      <a:pPr lvl="0" eaLnBrk="1" hangingPunct="1"/>
                      <a:r>
                        <a:rPr lang="nl-BE" altLang="nl-BE" sz="2200" dirty="0">
                          <a:solidFill>
                            <a:schemeClr val="bg1">
                              <a:lumMod val="50000"/>
                            </a:schemeClr>
                          </a:solidFill>
                        </a:rPr>
                        <a:t>Alle lasprocedés</a:t>
                      </a:r>
                    </a:p>
                    <a:p>
                      <a:pPr lvl="0" eaLnBrk="1" hangingPunct="1"/>
                      <a:r>
                        <a:rPr lang="nl-BE" altLang="nl-BE" sz="2200" dirty="0">
                          <a:solidFill>
                            <a:schemeClr val="bg1">
                              <a:lumMod val="50000"/>
                            </a:schemeClr>
                          </a:solidFill>
                        </a:rPr>
                        <a:t>veelvuldig lassen (leerkrachten, onderhoudswerkplaatsen,...)</a:t>
                      </a:r>
                    </a:p>
                    <a:p>
                      <a:pPr lvl="0" eaLnBrk="1" hangingPunct="1"/>
                      <a:r>
                        <a:rPr lang="nl-BE" sz="2200" dirty="0">
                          <a:solidFill>
                            <a:schemeClr val="bg1">
                              <a:lumMod val="50000"/>
                            </a:schemeClr>
                          </a:solidFill>
                        </a:rPr>
                        <a:t>snijbranden </a:t>
                      </a:r>
                      <a:endParaRPr lang="nl-BE" altLang="nl-BE" sz="2200" dirty="0">
                        <a:solidFill>
                          <a:schemeClr val="bg1">
                            <a:lumMod val="50000"/>
                          </a:schemeClr>
                        </a:solidFill>
                      </a:endParaRPr>
                    </a:p>
                    <a:p>
                      <a:pPr lvl="0" eaLnBrk="1" hangingPunct="1"/>
                      <a:r>
                        <a:rPr lang="nl-BE" altLang="nl-BE" sz="2200" dirty="0">
                          <a:solidFill>
                            <a:schemeClr val="bg1">
                              <a:lumMod val="50000"/>
                            </a:schemeClr>
                          </a:solidFill>
                        </a:rPr>
                        <a:t>elektrisch plasmasnijden</a:t>
                      </a:r>
                    </a:p>
                    <a:p>
                      <a:pPr lvl="0" eaLnBrk="1" hangingPunct="1"/>
                      <a:r>
                        <a:rPr lang="nl-BE" altLang="nl-BE" sz="2200" dirty="0">
                          <a:solidFill>
                            <a:schemeClr val="bg1">
                              <a:lumMod val="50000"/>
                            </a:schemeClr>
                          </a:solidFill>
                        </a:rPr>
                        <a:t>Slijpen</a:t>
                      </a:r>
                      <a:endParaRPr lang="nl-BE"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200" dirty="0">
                        <a:solidFill>
                          <a:schemeClr val="bg1">
                            <a:lumMod val="50000"/>
                          </a:schemeClr>
                        </a:solidFill>
                        <a:effectLst/>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942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247005"/>
            <a:ext cx="6523658" cy="93038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039915" y="389033"/>
            <a:ext cx="7492525" cy="646331"/>
          </a:xfrm>
          <a:prstGeom prst="rect">
            <a:avLst/>
          </a:prstGeom>
          <a:noFill/>
        </p:spPr>
        <p:txBody>
          <a:bodyPr wrap="square" rtlCol="0">
            <a:spAutoFit/>
          </a:bodyPr>
          <a:lstStyle/>
          <a:p>
            <a:r>
              <a:rPr lang="nl-BE" sz="3600" b="1" dirty="0">
                <a:solidFill>
                  <a:srgbClr val="FF0000"/>
                </a:solidFill>
              </a:rPr>
              <a:t>Preventiemaatregelen: straling</a:t>
            </a:r>
          </a:p>
        </p:txBody>
      </p:sp>
      <p:sp>
        <p:nvSpPr>
          <p:cNvPr id="14" name="Tekstvak 9"/>
          <p:cNvSpPr txBox="1">
            <a:spLocks noChangeArrowheads="1"/>
          </p:cNvSpPr>
          <p:nvPr/>
        </p:nvSpPr>
        <p:spPr bwMode="auto">
          <a:xfrm>
            <a:off x="1039915" y="1648066"/>
            <a:ext cx="31505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50000"/>
              </a:spcBef>
              <a:spcAft>
                <a:spcPct val="0"/>
              </a:spcAft>
              <a:defRPr sz="3600">
                <a:solidFill>
                  <a:schemeClr val="tx1"/>
                </a:solidFill>
                <a:latin typeface="Arial" charset="0"/>
              </a:defRPr>
            </a:lvl6pPr>
            <a:lvl7pPr marL="2971800" indent="-228600" algn="ctr" eaLnBrk="0" fontAlgn="base" hangingPunct="0">
              <a:spcBef>
                <a:spcPct val="50000"/>
              </a:spcBef>
              <a:spcAft>
                <a:spcPct val="0"/>
              </a:spcAft>
              <a:defRPr sz="3600">
                <a:solidFill>
                  <a:schemeClr val="tx1"/>
                </a:solidFill>
                <a:latin typeface="Arial" charset="0"/>
              </a:defRPr>
            </a:lvl7pPr>
            <a:lvl8pPr marL="3429000" indent="-228600" algn="ctr" eaLnBrk="0" fontAlgn="base" hangingPunct="0">
              <a:spcBef>
                <a:spcPct val="50000"/>
              </a:spcBef>
              <a:spcAft>
                <a:spcPct val="0"/>
              </a:spcAft>
              <a:defRPr sz="3600">
                <a:solidFill>
                  <a:schemeClr val="tx1"/>
                </a:solidFill>
                <a:latin typeface="Arial" charset="0"/>
              </a:defRPr>
            </a:lvl8pPr>
            <a:lvl9pPr marL="3886200" indent="-228600" algn="ctr" eaLnBrk="0" fontAlgn="base" hangingPunct="0">
              <a:spcBef>
                <a:spcPct val="50000"/>
              </a:spcBef>
              <a:spcAft>
                <a:spcPct val="0"/>
              </a:spcAft>
              <a:defRPr sz="3600">
                <a:solidFill>
                  <a:schemeClr val="tx1"/>
                </a:solidFill>
                <a:latin typeface="Arial" charset="0"/>
              </a:defRPr>
            </a:lvl9pPr>
          </a:lstStyle>
          <a:p>
            <a:pPr algn="l" eaLnBrk="1" hangingPunct="1">
              <a:spcBef>
                <a:spcPct val="0"/>
              </a:spcBef>
            </a:pPr>
            <a:r>
              <a:rPr lang="nl-BE" altLang="nl-BE" sz="1800" b="1" u="sng" dirty="0">
                <a:solidFill>
                  <a:schemeClr val="bg1">
                    <a:lumMod val="50000"/>
                  </a:schemeClr>
                </a:solidFill>
              </a:rPr>
              <a:t>c. las/slijpbril</a:t>
            </a:r>
          </a:p>
          <a:p>
            <a:pPr marL="342900" indent="-342900">
              <a:buFont typeface="Arial" panose="020B0604020202020204" pitchFamily="34" charset="0"/>
              <a:buChar char="•"/>
            </a:pPr>
            <a:r>
              <a:rPr lang="nl-NL" sz="1800" dirty="0">
                <a:solidFill>
                  <a:schemeClr val="bg1">
                    <a:lumMod val="50000"/>
                  </a:schemeClr>
                </a:solidFill>
              </a:rPr>
              <a:t>opklapbaar front</a:t>
            </a:r>
          </a:p>
          <a:p>
            <a:pPr marL="342900" indent="-342900">
              <a:buFont typeface="Arial" panose="020B0604020202020204" pitchFamily="34" charset="0"/>
              <a:buChar char="•"/>
            </a:pPr>
            <a:r>
              <a:rPr lang="nl-NL" sz="1800" dirty="0">
                <a:solidFill>
                  <a:schemeClr val="bg1">
                    <a:lumMod val="50000"/>
                  </a:schemeClr>
                </a:solidFill>
              </a:rPr>
              <a:t>DIN 5</a:t>
            </a:r>
          </a:p>
          <a:p>
            <a:pPr marL="342900" indent="-342900">
              <a:buFont typeface="Arial" panose="020B0604020202020204" pitchFamily="34" charset="0"/>
              <a:buChar char="•"/>
            </a:pPr>
            <a:r>
              <a:rPr lang="nl-NL" sz="1800" dirty="0">
                <a:solidFill>
                  <a:schemeClr val="bg1">
                    <a:lumMod val="50000"/>
                  </a:schemeClr>
                </a:solidFill>
              </a:rPr>
              <a:t>volledig afgesloten</a:t>
            </a:r>
          </a:p>
          <a:p>
            <a:pPr marL="342900" indent="-342900">
              <a:buFont typeface="Arial" panose="020B0604020202020204" pitchFamily="34" charset="0"/>
              <a:buChar char="•"/>
            </a:pPr>
            <a:r>
              <a:rPr lang="nl-NL" sz="1800" dirty="0">
                <a:solidFill>
                  <a:schemeClr val="bg1">
                    <a:lumMod val="50000"/>
                  </a:schemeClr>
                </a:solidFill>
              </a:rPr>
              <a:t>vervangbaar </a:t>
            </a:r>
            <a:r>
              <a:rPr lang="nl-NL" sz="1800" dirty="0" err="1">
                <a:solidFill>
                  <a:schemeClr val="bg1">
                    <a:lumMod val="50000"/>
                  </a:schemeClr>
                </a:solidFill>
              </a:rPr>
              <a:t>lasglas</a:t>
            </a:r>
            <a:endParaRPr lang="nl-NL" sz="1800" dirty="0">
              <a:solidFill>
                <a:schemeClr val="bg1">
                  <a:lumMod val="50000"/>
                </a:schemeClr>
              </a:solidFill>
              <a:effectLst/>
            </a:endParaRPr>
          </a:p>
        </p:txBody>
      </p:sp>
      <p:graphicFrame>
        <p:nvGraphicFramePr>
          <p:cNvPr id="9" name="Tabel 8"/>
          <p:cNvGraphicFramePr>
            <a:graphicFrameLocks noGrp="1"/>
          </p:cNvGraphicFramePr>
          <p:nvPr>
            <p:extLst>
              <p:ext uri="{D42A27DB-BD31-4B8C-83A1-F6EECF244321}">
                <p14:modId xmlns:p14="http://schemas.microsoft.com/office/powerpoint/2010/main" val="1891207668"/>
              </p:ext>
            </p:extLst>
          </p:nvPr>
        </p:nvGraphicFramePr>
        <p:xfrm>
          <a:off x="928662" y="3113447"/>
          <a:ext cx="8064896" cy="2579152"/>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547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ltLang="nl-BE" sz="2400" b="1" dirty="0">
                          <a:solidFill>
                            <a:srgbClr val="92D050"/>
                          </a:solidFill>
                        </a:rPr>
                        <a:t>Beoogde toepassing</a:t>
                      </a:r>
                    </a:p>
                  </a:txBody>
                  <a:tcPr>
                    <a:noFill/>
                  </a:tcPr>
                </a:tc>
                <a:tc>
                  <a:txBody>
                    <a:bodyPr/>
                    <a:lstStyle/>
                    <a:p>
                      <a:r>
                        <a:rPr lang="nl-BE" sz="2400" dirty="0">
                          <a:solidFill>
                            <a:srgbClr val="FF0000"/>
                          </a:solidFill>
                        </a:rPr>
                        <a:t>Niet-beoogde toepassingen</a:t>
                      </a:r>
                    </a:p>
                  </a:txBody>
                  <a:tcPr>
                    <a:noFill/>
                  </a:tcPr>
                </a:tc>
                <a:extLst>
                  <a:ext uri="{0D108BD9-81ED-4DB2-BD59-A6C34878D82A}">
                    <a16:rowId xmlns:a16="http://schemas.microsoft.com/office/drawing/2014/main" val="10000"/>
                  </a:ext>
                </a:extLst>
              </a:tr>
              <a:tr h="2032059">
                <a:tc>
                  <a:txBody>
                    <a:bodyPr/>
                    <a:lstStyle/>
                    <a:p>
                      <a:r>
                        <a:rPr lang="nl-NL" sz="2400" dirty="0">
                          <a:solidFill>
                            <a:schemeClr val="bg1">
                              <a:lumMod val="50000"/>
                            </a:schemeClr>
                          </a:solidFill>
                          <a:effectLst/>
                        </a:rPr>
                        <a:t>lassen : autogeen lassen en autogeen snijbranden</a:t>
                      </a:r>
                      <a:br>
                        <a:rPr lang="nl-NL" sz="2400" dirty="0">
                          <a:solidFill>
                            <a:schemeClr val="bg1">
                              <a:lumMod val="50000"/>
                            </a:schemeClr>
                          </a:solidFill>
                          <a:effectLst/>
                        </a:rPr>
                      </a:br>
                      <a:r>
                        <a:rPr lang="nl-NL" sz="2400" dirty="0">
                          <a:solidFill>
                            <a:schemeClr val="bg1">
                              <a:lumMod val="50000"/>
                            </a:schemeClr>
                          </a:solidFill>
                          <a:effectLst/>
                        </a:rPr>
                        <a:t>slijpen </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400" kern="1200" dirty="0">
                          <a:solidFill>
                            <a:schemeClr val="bg1">
                              <a:lumMod val="50000"/>
                            </a:schemeClr>
                          </a:solidFill>
                          <a:effectLst/>
                          <a:latin typeface="+mn-lt"/>
                          <a:ea typeface="+mn-ea"/>
                          <a:cs typeface="+mn-cs"/>
                        </a:rPr>
                        <a:t>lasprocédés : alle elektrische vlambooglas</a:t>
                      </a:r>
                      <a:endParaRPr lang="nl-BE" sz="2400" strike="sngStrike" kern="1200" dirty="0">
                        <a:solidFill>
                          <a:schemeClr val="bg1">
                            <a:lumMod val="50000"/>
                          </a:schemeClr>
                        </a:solidFill>
                        <a:effectLst/>
                        <a:latin typeface="+mn-lt"/>
                        <a:ea typeface="+mn-ea"/>
                        <a:cs typeface="+mn-cs"/>
                      </a:endParaRPr>
                    </a:p>
                  </a:txBody>
                  <a:tcPr>
                    <a:noFill/>
                  </a:tcPr>
                </a:tc>
                <a:extLst>
                  <a:ext uri="{0D108BD9-81ED-4DB2-BD59-A6C34878D82A}">
                    <a16:rowId xmlns:a16="http://schemas.microsoft.com/office/drawing/2014/main" val="10001"/>
                  </a:ext>
                </a:extLst>
              </a:tr>
            </a:tbl>
          </a:graphicData>
        </a:graphic>
      </p:graphicFrame>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553" y="1266581"/>
            <a:ext cx="1823006" cy="182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033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7"/>
          <p:cNvSpPr txBox="1">
            <a:spLocks/>
          </p:cNvSpPr>
          <p:nvPr/>
        </p:nvSpPr>
        <p:spPr>
          <a:xfrm>
            <a:off x="908050" y="1695937"/>
            <a:ext cx="7598618" cy="101298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l" fontAlgn="auto">
              <a:spcAft>
                <a:spcPts val="0"/>
              </a:spcAft>
              <a:buFontTx/>
              <a:buNone/>
              <a:defRPr/>
            </a:pPr>
            <a:r>
              <a:rPr lang="nl-BE" sz="2400" dirty="0">
                <a:solidFill>
                  <a:schemeClr val="bg1">
                    <a:lumMod val="50000"/>
                  </a:schemeClr>
                </a:solidFill>
              </a:rPr>
              <a:t>mechanische bescherming</a:t>
            </a:r>
          </a:p>
          <a:p>
            <a:pPr algn="l" fontAlgn="auto">
              <a:spcAft>
                <a:spcPts val="0"/>
              </a:spcAft>
              <a:buFontTx/>
              <a:buNone/>
              <a:defRPr/>
            </a:pPr>
            <a:r>
              <a:rPr lang="nl-BE" sz="2400" dirty="0">
                <a:solidFill>
                  <a:schemeClr val="bg1">
                    <a:lumMod val="50000"/>
                  </a:schemeClr>
                </a:solidFill>
              </a:rPr>
              <a:t>hittebescherming		</a:t>
            </a:r>
          </a:p>
          <a:p>
            <a:pPr indent="369888" fontAlgn="auto">
              <a:spcAft>
                <a:spcPts val="0"/>
              </a:spcAft>
              <a:buFontTx/>
              <a:buNone/>
              <a:defRPr/>
            </a:pPr>
            <a:r>
              <a:rPr lang="nl-BE" sz="2400" dirty="0">
                <a:solidFill>
                  <a:schemeClr val="bg1">
                    <a:lumMod val="50000"/>
                  </a:schemeClr>
                </a:solidFill>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319" y="1705525"/>
            <a:ext cx="409104" cy="90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fgeronde rechthoek 12"/>
          <p:cNvSpPr/>
          <p:nvPr/>
        </p:nvSpPr>
        <p:spPr>
          <a:xfrm>
            <a:off x="683568" y="247005"/>
            <a:ext cx="8136904" cy="93038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1098617" y="389032"/>
            <a:ext cx="7564533" cy="646331"/>
          </a:xfrm>
          <a:prstGeom prst="rect">
            <a:avLst/>
          </a:prstGeom>
          <a:noFill/>
        </p:spPr>
        <p:txBody>
          <a:bodyPr wrap="square" rtlCol="0">
            <a:spAutoFit/>
          </a:bodyPr>
          <a:lstStyle/>
          <a:p>
            <a:r>
              <a:rPr lang="nl-BE" sz="3600" b="1" dirty="0">
                <a:solidFill>
                  <a:srgbClr val="FF0000"/>
                </a:solidFill>
              </a:rPr>
              <a:t>Preventiemaatregelen: </a:t>
            </a:r>
            <a:r>
              <a:rPr lang="nl-BE" sz="2800" b="1" dirty="0">
                <a:solidFill>
                  <a:srgbClr val="FF0000"/>
                </a:solidFill>
              </a:rPr>
              <a:t>straling + warmte</a:t>
            </a:r>
          </a:p>
        </p:txBody>
      </p:sp>
      <p:sp>
        <p:nvSpPr>
          <p:cNvPr id="2" name="Rechthoek 1"/>
          <p:cNvSpPr/>
          <p:nvPr/>
        </p:nvSpPr>
        <p:spPr>
          <a:xfrm>
            <a:off x="683568" y="1189448"/>
            <a:ext cx="5859296" cy="461665"/>
          </a:xfrm>
          <a:prstGeom prst="rect">
            <a:avLst/>
          </a:prstGeom>
        </p:spPr>
        <p:txBody>
          <a:bodyPr wrap="none">
            <a:spAutoFit/>
          </a:bodyPr>
          <a:lstStyle/>
          <a:p>
            <a:pPr marL="457200" indent="-457200">
              <a:buFont typeface="+mj-lt"/>
              <a:buAutoNum type="alphaLcPeriod"/>
            </a:pPr>
            <a:r>
              <a:rPr lang="nl-BE" b="1" u="sng" dirty="0">
                <a:solidFill>
                  <a:schemeClr val="bg1">
                    <a:lumMod val="50000"/>
                  </a:schemeClr>
                </a:solidFill>
                <a:latin typeface="Arial" panose="020B0604020202020204" pitchFamily="34" charset="0"/>
                <a:cs typeface="Arial" panose="020B0604020202020204" pitchFamily="34" charset="0"/>
              </a:rPr>
              <a:t>Handbescherming - handschoenen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032822"/>
            <a:ext cx="1152128" cy="126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721" y="2925482"/>
            <a:ext cx="58483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799" y="4845909"/>
            <a:ext cx="1335980" cy="135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4259" y="5093110"/>
            <a:ext cx="56292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22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2856"/>
            <a:ext cx="1508760" cy="199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p:nvSpPr>
        <p:spPr>
          <a:xfrm>
            <a:off x="827584" y="1189448"/>
            <a:ext cx="4796506" cy="461665"/>
          </a:xfrm>
          <a:prstGeom prst="rect">
            <a:avLst/>
          </a:prstGeom>
        </p:spPr>
        <p:txBody>
          <a:bodyPr wrap="none">
            <a:spAutoFit/>
          </a:bodyPr>
          <a:lstStyle/>
          <a:p>
            <a:r>
              <a:rPr lang="nl-BE" b="1" u="sng" dirty="0">
                <a:solidFill>
                  <a:schemeClr val="bg1">
                    <a:lumMod val="50000"/>
                  </a:schemeClr>
                </a:solidFill>
                <a:latin typeface="Arial" panose="020B0604020202020204" pitchFamily="34" charset="0"/>
                <a:cs typeface="Arial" panose="020B0604020202020204" pitchFamily="34" charset="0"/>
              </a:rPr>
              <a:t>b.  Bescherming huid - laskledij</a:t>
            </a:r>
          </a:p>
        </p:txBody>
      </p:sp>
      <p:sp>
        <p:nvSpPr>
          <p:cNvPr id="12" name="Afgeronde rechthoek 11"/>
          <p:cNvSpPr/>
          <p:nvPr/>
        </p:nvSpPr>
        <p:spPr>
          <a:xfrm>
            <a:off x="683568" y="247005"/>
            <a:ext cx="8136904" cy="93038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1098617" y="389032"/>
            <a:ext cx="7564533" cy="646331"/>
          </a:xfrm>
          <a:prstGeom prst="rect">
            <a:avLst/>
          </a:prstGeom>
          <a:noFill/>
        </p:spPr>
        <p:txBody>
          <a:bodyPr wrap="square" rtlCol="0">
            <a:spAutoFit/>
          </a:bodyPr>
          <a:lstStyle/>
          <a:p>
            <a:r>
              <a:rPr lang="nl-BE" sz="3600" b="1" dirty="0">
                <a:solidFill>
                  <a:srgbClr val="FF0000"/>
                </a:solidFill>
              </a:rPr>
              <a:t>Preventiemaatregelen</a:t>
            </a:r>
            <a:r>
              <a:rPr lang="nl-BE" sz="2800" b="1" dirty="0">
                <a:solidFill>
                  <a:srgbClr val="FF0000"/>
                </a:solidFill>
              </a:rPr>
              <a:t>: straling + warmte</a:t>
            </a:r>
          </a:p>
        </p:txBody>
      </p:sp>
      <p:pic>
        <p:nvPicPr>
          <p:cNvPr id="14" name="Picture 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42" y="2132856"/>
            <a:ext cx="2026920" cy="199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15" name="Picture 9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868" y="1965216"/>
            <a:ext cx="2209800" cy="21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16" name="Picture 1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466" y="3336816"/>
            <a:ext cx="746760"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17" name="Picture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106" y="2772936"/>
            <a:ext cx="9601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18" name="Rechthoek 17"/>
          <p:cNvSpPr/>
          <p:nvPr/>
        </p:nvSpPr>
        <p:spPr>
          <a:xfrm>
            <a:off x="1076913" y="4725144"/>
            <a:ext cx="7311511" cy="1569660"/>
          </a:xfrm>
          <a:prstGeom prst="rect">
            <a:avLst/>
          </a:prstGeom>
        </p:spPr>
        <p:txBody>
          <a:bodyPr wrap="square">
            <a:spAutoFit/>
          </a:bodyPr>
          <a:lstStyle/>
          <a:p>
            <a:r>
              <a:rPr lang="nl-BE" dirty="0">
                <a:solidFill>
                  <a:schemeClr val="bg1">
                    <a:lumMod val="50000"/>
                  </a:schemeClr>
                </a:solidFill>
                <a:latin typeface="Arial" panose="020B0604020202020204" pitchFamily="34" charset="0"/>
                <a:cs typeface="Arial" panose="020B0604020202020204" pitchFamily="34" charset="0"/>
              </a:rPr>
              <a:t>Lasbroek en </a:t>
            </a:r>
            <a:r>
              <a:rPr lang="nl-BE" dirty="0" err="1">
                <a:solidFill>
                  <a:schemeClr val="bg1">
                    <a:lumMod val="50000"/>
                  </a:schemeClr>
                </a:solidFill>
                <a:latin typeface="Arial" panose="020B0604020202020204" pitchFamily="34" charset="0"/>
                <a:cs typeface="Arial" panose="020B0604020202020204" pitchFamily="34" charset="0"/>
              </a:rPr>
              <a:t>lasvest</a:t>
            </a:r>
            <a:r>
              <a:rPr lang="nl-BE" dirty="0">
                <a:solidFill>
                  <a:schemeClr val="bg1">
                    <a:lumMod val="50000"/>
                  </a:schemeClr>
                </a:solidFill>
                <a:latin typeface="Arial" panose="020B0604020202020204" pitchFamily="34" charset="0"/>
                <a:cs typeface="Arial" panose="020B0604020202020204" pitchFamily="34" charset="0"/>
              </a:rPr>
              <a:t> in brandvertragende stof (</a:t>
            </a:r>
            <a:r>
              <a:rPr lang="nl-BE" dirty="0" err="1">
                <a:solidFill>
                  <a:schemeClr val="bg1">
                    <a:lumMod val="50000"/>
                  </a:schemeClr>
                </a:solidFill>
                <a:latin typeface="Arial" panose="020B0604020202020204" pitchFamily="34" charset="0"/>
                <a:cs typeface="Arial" panose="020B0604020202020204" pitchFamily="34" charset="0"/>
              </a:rPr>
              <a:t>vb</a:t>
            </a:r>
            <a:r>
              <a:rPr lang="nl-BE" dirty="0">
                <a:solidFill>
                  <a:schemeClr val="bg1">
                    <a:lumMod val="50000"/>
                  </a:schemeClr>
                </a:solidFill>
                <a:latin typeface="Arial" panose="020B0604020202020204" pitchFamily="34" charset="0"/>
                <a:cs typeface="Arial" panose="020B0604020202020204" pitchFamily="34" charset="0"/>
              </a:rPr>
              <a:t> </a:t>
            </a:r>
            <a:r>
              <a:rPr lang="nl-BE" dirty="0" err="1">
                <a:solidFill>
                  <a:schemeClr val="bg1">
                    <a:lumMod val="50000"/>
                  </a:schemeClr>
                </a:solidFill>
                <a:latin typeface="Arial" panose="020B0604020202020204" pitchFamily="34" charset="0"/>
                <a:cs typeface="Arial" panose="020B0604020202020204" pitchFamily="34" charset="0"/>
              </a:rPr>
              <a:t>Proban</a:t>
            </a:r>
            <a:r>
              <a:rPr lang="nl-BE" dirty="0">
                <a:solidFill>
                  <a:schemeClr val="bg1">
                    <a:lumMod val="50000"/>
                  </a:schemeClr>
                </a:solidFill>
                <a:latin typeface="Arial" panose="020B0604020202020204" pitchFamily="34" charset="0"/>
                <a:cs typeface="Arial" panose="020B0604020202020204" pitchFamily="34" charset="0"/>
              </a:rPr>
              <a:t>,…)</a:t>
            </a:r>
          </a:p>
          <a:p>
            <a:endParaRPr lang="nl-BE" dirty="0">
              <a:solidFill>
                <a:schemeClr val="bg1">
                  <a:lumMod val="50000"/>
                </a:schemeClr>
              </a:solidFill>
              <a:latin typeface="Arial" panose="020B0604020202020204" pitchFamily="34" charset="0"/>
              <a:cs typeface="Arial" panose="020B0604020202020204" pitchFamily="34" charset="0"/>
            </a:endParaRPr>
          </a:p>
          <a:p>
            <a:r>
              <a:rPr lang="nl-BE" dirty="0">
                <a:solidFill>
                  <a:schemeClr val="bg1">
                    <a:lumMod val="50000"/>
                  </a:schemeClr>
                </a:solidFill>
                <a:latin typeface="Arial" panose="020B0604020202020204" pitchFamily="34" charset="0"/>
                <a:cs typeface="Arial" panose="020B0604020202020204" pitchFamily="34" charset="0"/>
              </a:rPr>
              <a:t>Lederen lasschort</a:t>
            </a:r>
          </a:p>
        </p:txBody>
      </p:sp>
    </p:spTree>
    <p:extLst>
      <p:ext uri="{BB962C8B-B14F-4D97-AF65-F5344CB8AC3E}">
        <p14:creationId xmlns:p14="http://schemas.microsoft.com/office/powerpoint/2010/main" val="154730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259469"/>
            <a:ext cx="6022452" cy="830997"/>
          </a:xfrm>
          <a:prstGeom prst="rect">
            <a:avLst/>
          </a:prstGeom>
          <a:noFill/>
        </p:spPr>
        <p:txBody>
          <a:bodyPr wrap="square" rtlCol="0">
            <a:spAutoFit/>
          </a:bodyPr>
          <a:lstStyle/>
          <a:p>
            <a:r>
              <a:rPr lang="nl-BE" sz="4800" b="1" dirty="0">
                <a:solidFill>
                  <a:srgbClr val="B0C81B"/>
                </a:solidFill>
              </a:rPr>
              <a:t>Lassen</a:t>
            </a:r>
          </a:p>
        </p:txBody>
      </p:sp>
      <p:sp>
        <p:nvSpPr>
          <p:cNvPr id="5" name="Afgeronde rechthoek 4"/>
          <p:cNvSpPr/>
          <p:nvPr/>
        </p:nvSpPr>
        <p:spPr>
          <a:xfrm>
            <a:off x="928662" y="259469"/>
            <a:ext cx="6379642" cy="937283"/>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5"/>
          <p:cNvSpPr txBox="1">
            <a:spLocks noChangeArrowheads="1"/>
          </p:cNvSpPr>
          <p:nvPr/>
        </p:nvSpPr>
        <p:spPr>
          <a:xfrm>
            <a:off x="914351" y="1432788"/>
            <a:ext cx="8122145" cy="516456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nl-BE" altLang="nl-BE" sz="2400" b="1" u="sng" dirty="0">
                <a:solidFill>
                  <a:schemeClr val="bg1">
                    <a:lumMod val="50000"/>
                  </a:schemeClr>
                </a:solidFill>
              </a:rPr>
              <a:t>manier om 2 metalen aan elkaar te verbinden</a:t>
            </a:r>
          </a:p>
          <a:p>
            <a:pPr lvl="1" algn="l">
              <a:buFont typeface="Wingdings" pitchFamily="2" charset="2"/>
              <a:buChar char="Ø"/>
            </a:pPr>
            <a:r>
              <a:rPr lang="nl-BE" altLang="nl-BE" sz="2400" dirty="0">
                <a:solidFill>
                  <a:schemeClr val="bg1">
                    <a:lumMod val="50000"/>
                  </a:schemeClr>
                </a:solidFill>
              </a:rPr>
              <a:t> aan elkaar laten smelten</a:t>
            </a:r>
          </a:p>
          <a:p>
            <a:pPr lvl="1" algn="l">
              <a:buFont typeface="Wingdings" pitchFamily="2" charset="2"/>
              <a:buChar char="Ø"/>
            </a:pPr>
            <a:r>
              <a:rPr lang="nl-BE" altLang="nl-BE" sz="2400" dirty="0">
                <a:solidFill>
                  <a:schemeClr val="bg1">
                    <a:lumMod val="50000"/>
                  </a:schemeClr>
                </a:solidFill>
              </a:rPr>
              <a:t> eventueel met toevoegen extra lasmateriaal</a:t>
            </a:r>
          </a:p>
          <a:p>
            <a:pPr marL="342900" indent="-342900" algn="l">
              <a:buFont typeface="Arial" panose="020B0604020202020204" pitchFamily="34" charset="0"/>
              <a:buChar char="•"/>
            </a:pPr>
            <a:r>
              <a:rPr lang="nl-BE" altLang="nl-BE" sz="2400" b="1" u="sng" dirty="0">
                <a:solidFill>
                  <a:schemeClr val="bg1">
                    <a:lumMod val="50000"/>
                  </a:schemeClr>
                </a:solidFill>
              </a:rPr>
              <a:t>lastechnieken</a:t>
            </a:r>
          </a:p>
          <a:p>
            <a:pPr lvl="1" algn="l">
              <a:buFont typeface="Wingdings" pitchFamily="2" charset="2"/>
              <a:buChar char="Ø"/>
            </a:pPr>
            <a:r>
              <a:rPr lang="nl-BE" altLang="nl-BE" sz="2400" dirty="0">
                <a:solidFill>
                  <a:schemeClr val="bg1">
                    <a:lumMod val="50000"/>
                  </a:schemeClr>
                </a:solidFill>
              </a:rPr>
              <a:t>elektrisch</a:t>
            </a:r>
          </a:p>
          <a:p>
            <a:pPr lvl="2" algn="l">
              <a:buFont typeface="Wingdings" pitchFamily="2" charset="2"/>
              <a:buChar char="§"/>
            </a:pPr>
            <a:r>
              <a:rPr lang="nl-BE" altLang="nl-BE" dirty="0">
                <a:solidFill>
                  <a:schemeClr val="bg1">
                    <a:lumMod val="50000"/>
                  </a:schemeClr>
                </a:solidFill>
              </a:rPr>
              <a:t> elektrische vlamboog </a:t>
            </a:r>
            <a:r>
              <a:rPr lang="nl-BE" altLang="nl-BE" sz="2000" dirty="0">
                <a:solidFill>
                  <a:schemeClr val="bg1">
                    <a:lumMod val="50000"/>
                  </a:schemeClr>
                </a:solidFill>
              </a:rPr>
              <a:t>(maakt materiaal plaatselijk zeer heet)</a:t>
            </a:r>
          </a:p>
          <a:p>
            <a:pPr lvl="2" algn="l">
              <a:buFont typeface="Wingdings" pitchFamily="2" charset="2"/>
              <a:buChar char="§"/>
            </a:pPr>
            <a:r>
              <a:rPr lang="nl-BE" altLang="nl-BE" dirty="0">
                <a:solidFill>
                  <a:schemeClr val="bg1">
                    <a:lumMod val="50000"/>
                  </a:schemeClr>
                </a:solidFill>
              </a:rPr>
              <a:t> “beheerste </a:t>
            </a:r>
            <a:r>
              <a:rPr lang="nl-BE" altLang="nl-BE" dirty="0" err="1">
                <a:solidFill>
                  <a:schemeClr val="bg1">
                    <a:lumMod val="50000"/>
                  </a:schemeClr>
                </a:solidFill>
              </a:rPr>
              <a:t>kortsluitingboog</a:t>
            </a:r>
            <a:r>
              <a:rPr lang="nl-BE" altLang="nl-BE" dirty="0">
                <a:solidFill>
                  <a:schemeClr val="bg1">
                    <a:lumMod val="50000"/>
                  </a:schemeClr>
                </a:solidFill>
              </a:rPr>
              <a:t>”</a:t>
            </a:r>
          </a:p>
          <a:p>
            <a:pPr lvl="1" algn="l">
              <a:buFont typeface="Wingdings" pitchFamily="2" charset="2"/>
              <a:buChar char="Ø"/>
            </a:pPr>
            <a:r>
              <a:rPr lang="nl-BE" altLang="nl-BE" sz="2400" dirty="0">
                <a:solidFill>
                  <a:schemeClr val="bg1">
                    <a:lumMod val="50000"/>
                  </a:schemeClr>
                </a:solidFill>
              </a:rPr>
              <a:t>autogeen</a:t>
            </a:r>
          </a:p>
          <a:p>
            <a:pPr lvl="2" algn="l">
              <a:buFont typeface="Wingdings" pitchFamily="2" charset="2"/>
              <a:buChar char="§"/>
            </a:pPr>
            <a:r>
              <a:rPr lang="nl-BE" altLang="nl-BE" dirty="0">
                <a:solidFill>
                  <a:schemeClr val="bg1">
                    <a:lumMod val="50000"/>
                  </a:schemeClr>
                </a:solidFill>
              </a:rPr>
              <a:t> warmte komt van gasvlam (acetyleen, propaan ,...)</a:t>
            </a:r>
            <a:br>
              <a:rPr lang="nl-BE" altLang="nl-BE" dirty="0">
                <a:solidFill>
                  <a:schemeClr val="bg1">
                    <a:lumMod val="50000"/>
                  </a:schemeClr>
                </a:solidFill>
              </a:rPr>
            </a:br>
            <a:r>
              <a:rPr lang="nl-BE" altLang="nl-BE" dirty="0">
                <a:solidFill>
                  <a:schemeClr val="bg1">
                    <a:lumMod val="50000"/>
                  </a:schemeClr>
                </a:solidFill>
              </a:rPr>
              <a:t>   versterkt met zuurstof (O</a:t>
            </a:r>
            <a:r>
              <a:rPr lang="nl-BE" altLang="nl-BE" baseline="-25000" dirty="0">
                <a:solidFill>
                  <a:schemeClr val="bg1">
                    <a:lumMod val="50000"/>
                  </a:schemeClr>
                </a:solidFill>
              </a:rPr>
              <a:t>2</a:t>
            </a:r>
            <a:r>
              <a:rPr lang="nl-BE" altLang="nl-BE" dirty="0">
                <a:solidFill>
                  <a:schemeClr val="bg1">
                    <a:lumMod val="50000"/>
                  </a:schemeClr>
                </a:solidFill>
              </a:rPr>
              <a:t>)</a:t>
            </a:r>
          </a:p>
        </p:txBody>
      </p:sp>
    </p:spTree>
    <p:extLst>
      <p:ext uri="{BB962C8B-B14F-4D97-AF65-F5344CB8AC3E}">
        <p14:creationId xmlns:p14="http://schemas.microsoft.com/office/powerpoint/2010/main" val="173167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20" y="2204864"/>
            <a:ext cx="2060641" cy="19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7" name="Picture 9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455305"/>
            <a:ext cx="1607820" cy="176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9" name="Rechthoek 8"/>
          <p:cNvSpPr/>
          <p:nvPr/>
        </p:nvSpPr>
        <p:spPr>
          <a:xfrm>
            <a:off x="827584" y="1189448"/>
            <a:ext cx="4796506" cy="461665"/>
          </a:xfrm>
          <a:prstGeom prst="rect">
            <a:avLst/>
          </a:prstGeom>
        </p:spPr>
        <p:txBody>
          <a:bodyPr wrap="none">
            <a:spAutoFit/>
          </a:bodyPr>
          <a:lstStyle/>
          <a:p>
            <a:r>
              <a:rPr lang="nl-BE" b="1" u="sng" dirty="0">
                <a:solidFill>
                  <a:schemeClr val="bg1">
                    <a:lumMod val="50000"/>
                  </a:schemeClr>
                </a:solidFill>
                <a:latin typeface="Arial" panose="020B0604020202020204" pitchFamily="34" charset="0"/>
                <a:cs typeface="Arial" panose="020B0604020202020204" pitchFamily="34" charset="0"/>
              </a:rPr>
              <a:t>b.  Bescherming huid - laskledij</a:t>
            </a:r>
          </a:p>
        </p:txBody>
      </p:sp>
      <p:sp>
        <p:nvSpPr>
          <p:cNvPr id="12" name="Afgeronde rechthoek 11"/>
          <p:cNvSpPr/>
          <p:nvPr/>
        </p:nvSpPr>
        <p:spPr>
          <a:xfrm>
            <a:off x="683568" y="247005"/>
            <a:ext cx="8136904" cy="93038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1098617" y="389032"/>
            <a:ext cx="7564533" cy="646331"/>
          </a:xfrm>
          <a:prstGeom prst="rect">
            <a:avLst/>
          </a:prstGeom>
          <a:noFill/>
        </p:spPr>
        <p:txBody>
          <a:bodyPr wrap="square" rtlCol="0">
            <a:spAutoFit/>
          </a:bodyPr>
          <a:lstStyle/>
          <a:p>
            <a:r>
              <a:rPr lang="nl-BE" sz="3600" b="1" dirty="0">
                <a:solidFill>
                  <a:srgbClr val="FF0000"/>
                </a:solidFill>
              </a:rPr>
              <a:t>Preventiemaatregelen</a:t>
            </a:r>
            <a:r>
              <a:rPr lang="nl-BE" sz="2800" b="1" dirty="0">
                <a:solidFill>
                  <a:srgbClr val="FF0000"/>
                </a:solidFill>
              </a:rPr>
              <a:t>: straling + warmte</a:t>
            </a:r>
          </a:p>
        </p:txBody>
      </p:sp>
      <p:sp>
        <p:nvSpPr>
          <p:cNvPr id="18" name="Rechthoek 17"/>
          <p:cNvSpPr/>
          <p:nvPr/>
        </p:nvSpPr>
        <p:spPr>
          <a:xfrm>
            <a:off x="1076913" y="4725144"/>
            <a:ext cx="7311511" cy="830997"/>
          </a:xfrm>
          <a:prstGeom prst="rect">
            <a:avLst/>
          </a:prstGeom>
        </p:spPr>
        <p:txBody>
          <a:bodyPr wrap="square">
            <a:spAutoFit/>
          </a:bodyPr>
          <a:lstStyle/>
          <a:p>
            <a:r>
              <a:rPr lang="nl-BE" dirty="0" err="1">
                <a:solidFill>
                  <a:schemeClr val="bg1">
                    <a:lumMod val="50000"/>
                  </a:schemeClr>
                </a:solidFill>
                <a:latin typeface="Arial" panose="020B0604020202020204" pitchFamily="34" charset="0"/>
                <a:cs typeface="Arial" panose="020B0604020202020204" pitchFamily="34" charset="0"/>
              </a:rPr>
              <a:t>Lasmouw</a:t>
            </a:r>
            <a:r>
              <a:rPr lang="nl-BE" dirty="0">
                <a:solidFill>
                  <a:schemeClr val="bg1">
                    <a:lumMod val="50000"/>
                  </a:schemeClr>
                </a:solidFill>
                <a:latin typeface="Arial" panose="020B0604020202020204" pitchFamily="34" charset="0"/>
                <a:cs typeface="Arial" panose="020B0604020202020204" pitchFamily="34" charset="0"/>
              </a:rPr>
              <a:t> leder</a:t>
            </a:r>
          </a:p>
          <a:p>
            <a:r>
              <a:rPr lang="nl-BE" dirty="0">
                <a:solidFill>
                  <a:schemeClr val="bg1">
                    <a:lumMod val="50000"/>
                  </a:schemeClr>
                </a:solidFill>
                <a:latin typeface="Arial" panose="020B0604020202020204" pitchFamily="34" charset="0"/>
                <a:cs typeface="Arial" panose="020B0604020202020204" pitchFamily="34" charset="0"/>
              </a:rPr>
              <a:t>Lasbeenkap leder</a:t>
            </a:r>
          </a:p>
        </p:txBody>
      </p:sp>
    </p:spTree>
    <p:extLst>
      <p:ext uri="{BB962C8B-B14F-4D97-AF65-F5344CB8AC3E}">
        <p14:creationId xmlns:p14="http://schemas.microsoft.com/office/powerpoint/2010/main" val="640557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043608" y="471430"/>
            <a:ext cx="3069554" cy="771568"/>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043608" y="471430"/>
            <a:ext cx="3069554" cy="646331"/>
          </a:xfrm>
          <a:prstGeom prst="rect">
            <a:avLst/>
          </a:prstGeom>
          <a:noFill/>
        </p:spPr>
        <p:txBody>
          <a:bodyPr wrap="square" rtlCol="0">
            <a:spAutoFit/>
          </a:bodyPr>
          <a:lstStyle/>
          <a:p>
            <a:r>
              <a:rPr lang="nl-BE" sz="3600" b="1" dirty="0">
                <a:solidFill>
                  <a:srgbClr val="FF0000"/>
                </a:solidFill>
              </a:rPr>
              <a:t>Veiligheidstips</a:t>
            </a:r>
          </a:p>
        </p:txBody>
      </p:sp>
      <p:sp>
        <p:nvSpPr>
          <p:cNvPr id="2" name="Rechthoek 1"/>
          <p:cNvSpPr/>
          <p:nvPr/>
        </p:nvSpPr>
        <p:spPr>
          <a:xfrm>
            <a:off x="928662" y="1412776"/>
            <a:ext cx="7315746" cy="5262979"/>
          </a:xfrm>
          <a:prstGeom prst="rect">
            <a:avLst/>
          </a:prstGeom>
        </p:spPr>
        <p:txBody>
          <a:bodyPr wrap="square">
            <a:spAutoFit/>
          </a:bodyPr>
          <a:lstStyle/>
          <a:p>
            <a:pPr marL="342900" indent="-342900">
              <a:buFont typeface="Arial" panose="020B0604020202020204" pitchFamily="34" charset="0"/>
              <a:buChar char="•"/>
            </a:pPr>
            <a:r>
              <a:rPr lang="nl-NL" b="1" dirty="0">
                <a:solidFill>
                  <a:schemeClr val="bg1">
                    <a:lumMod val="50000"/>
                  </a:schemeClr>
                </a:solidFill>
              </a:rPr>
              <a:t>Belangrijk! je voorzieningen, zoals bronafzuiging en adembescherming, op een goede manier gebruiken.</a:t>
            </a:r>
          </a:p>
          <a:p>
            <a:pPr marL="342900" indent="-342900">
              <a:buFont typeface="Arial" panose="020B0604020202020204" pitchFamily="34" charset="0"/>
              <a:buChar char="•"/>
            </a:pPr>
            <a:r>
              <a:rPr lang="nl-NL" b="1" dirty="0">
                <a:solidFill>
                  <a:schemeClr val="bg1">
                    <a:lumMod val="50000"/>
                  </a:schemeClr>
                </a:solidFill>
              </a:rPr>
              <a:t>Let op! bronafzuiging heeft alleen zin heeft als de afzuigmond dichtbij de </a:t>
            </a:r>
            <a:r>
              <a:rPr lang="nl-NL" b="1" dirty="0" err="1">
                <a:solidFill>
                  <a:schemeClr val="bg1">
                    <a:lumMod val="50000"/>
                  </a:schemeClr>
                </a:solidFill>
              </a:rPr>
              <a:t>lasboog</a:t>
            </a:r>
            <a:r>
              <a:rPr lang="nl-NL" b="1" dirty="0">
                <a:solidFill>
                  <a:schemeClr val="bg1">
                    <a:lumMod val="50000"/>
                  </a:schemeClr>
                </a:solidFill>
              </a:rPr>
              <a:t> wordt plaatst tussen werkstuk en ademzone, anders gaat de rook alsnog in je longen.</a:t>
            </a:r>
          </a:p>
          <a:p>
            <a:pPr marL="342900" indent="-342900">
              <a:buFont typeface="Arial" panose="020B0604020202020204" pitchFamily="34" charset="0"/>
              <a:buChar char="•"/>
            </a:pPr>
            <a:r>
              <a:rPr lang="nl-NL" b="1" dirty="0">
                <a:solidFill>
                  <a:schemeClr val="bg1">
                    <a:lumMod val="50000"/>
                  </a:schemeClr>
                </a:solidFill>
              </a:rPr>
              <a:t>Let op! Zet na het lassen de kap van je helm niet te snel omhoog. Tel tot vijf voordat je hem omhoog doet. Anders loop je toch de kans dat je een </a:t>
            </a:r>
            <a:r>
              <a:rPr lang="nl-BE" b="1" dirty="0">
                <a:solidFill>
                  <a:schemeClr val="bg1">
                    <a:lumMod val="50000"/>
                  </a:schemeClr>
                </a:solidFill>
              </a:rPr>
              <a:t>behoorlijke hoeveelheid </a:t>
            </a:r>
            <a:r>
              <a:rPr lang="nl-BE" b="1" dirty="0" err="1">
                <a:solidFill>
                  <a:schemeClr val="bg1">
                    <a:lumMod val="50000"/>
                  </a:schemeClr>
                </a:solidFill>
              </a:rPr>
              <a:t>lasrook</a:t>
            </a:r>
            <a:r>
              <a:rPr lang="nl-BE" b="1" dirty="0">
                <a:solidFill>
                  <a:schemeClr val="bg1">
                    <a:lumMod val="50000"/>
                  </a:schemeClr>
                </a:solidFill>
              </a:rPr>
              <a:t> inademt.</a:t>
            </a:r>
          </a:p>
          <a:p>
            <a:pPr marL="342900" indent="-342900">
              <a:buFont typeface="Arial" panose="020B0604020202020204" pitchFamily="34" charset="0"/>
              <a:buChar char="•"/>
            </a:pPr>
            <a:r>
              <a:rPr lang="nl-NL" b="1" dirty="0">
                <a:solidFill>
                  <a:schemeClr val="bg1">
                    <a:lumMod val="50000"/>
                  </a:schemeClr>
                </a:solidFill>
              </a:rPr>
              <a:t>Gebruik een helm met een automatisch kleurende </a:t>
            </a:r>
            <a:r>
              <a:rPr lang="nl-NL" b="1" dirty="0" err="1">
                <a:solidFill>
                  <a:schemeClr val="bg1">
                    <a:lumMod val="50000"/>
                  </a:schemeClr>
                </a:solidFill>
              </a:rPr>
              <a:t>lasruit</a:t>
            </a:r>
            <a:r>
              <a:rPr lang="nl-NL" b="1" dirty="0">
                <a:solidFill>
                  <a:schemeClr val="bg1">
                    <a:lumMod val="50000"/>
                  </a:schemeClr>
                </a:solidFill>
              </a:rPr>
              <a:t>. Zo houd je goed zicht op je werk en hoef je niet je hele helm telkens omhoog te zetten. Ook zijn er lashelmen met een apart opklapbare </a:t>
            </a:r>
            <a:r>
              <a:rPr lang="nl-NL" b="1" dirty="0" err="1">
                <a:solidFill>
                  <a:schemeClr val="bg1">
                    <a:lumMod val="50000"/>
                  </a:schemeClr>
                </a:solidFill>
              </a:rPr>
              <a:t>lasruit</a:t>
            </a:r>
            <a:r>
              <a:rPr lang="nl-NL" b="1" dirty="0">
                <a:solidFill>
                  <a:schemeClr val="bg1">
                    <a:lumMod val="50000"/>
                  </a:schemeClr>
                </a:solidFill>
              </a:rPr>
              <a:t>.</a:t>
            </a:r>
          </a:p>
        </p:txBody>
      </p:sp>
    </p:spTree>
    <p:extLst>
      <p:ext uri="{BB962C8B-B14F-4D97-AF65-F5344CB8AC3E}">
        <p14:creationId xmlns:p14="http://schemas.microsoft.com/office/powerpoint/2010/main" val="92941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45877" y="1196752"/>
            <a:ext cx="8035826" cy="4893647"/>
          </a:xfrm>
          <a:prstGeom prst="rect">
            <a:avLst/>
          </a:prstGeom>
        </p:spPr>
        <p:txBody>
          <a:bodyPr wrap="square">
            <a:spAutoFit/>
          </a:bodyPr>
          <a:lstStyle/>
          <a:p>
            <a:pPr marL="342900" indent="-342900">
              <a:buFont typeface="Arial" panose="020B0604020202020204" pitchFamily="34" charset="0"/>
              <a:buChar char="•"/>
            </a:pPr>
            <a:r>
              <a:rPr lang="nl-NL" b="1" dirty="0">
                <a:solidFill>
                  <a:schemeClr val="bg1">
                    <a:lumMod val="50000"/>
                  </a:schemeClr>
                </a:solidFill>
              </a:rPr>
              <a:t>Belangrijk! Let goed op je houding. Niet alleen om de fysieke belasting te beperken, maar ook om te voorkomen dat je </a:t>
            </a:r>
            <a:r>
              <a:rPr lang="nl-NL" b="1" dirty="0" err="1">
                <a:solidFill>
                  <a:schemeClr val="bg1">
                    <a:lumMod val="50000"/>
                  </a:schemeClr>
                </a:solidFill>
              </a:rPr>
              <a:t>lasrook</a:t>
            </a:r>
            <a:r>
              <a:rPr lang="nl-NL" b="1" dirty="0">
                <a:solidFill>
                  <a:schemeClr val="bg1">
                    <a:lumMod val="50000"/>
                  </a:schemeClr>
                </a:solidFill>
              </a:rPr>
              <a:t> inademt.</a:t>
            </a:r>
          </a:p>
          <a:p>
            <a:pPr marL="342900" indent="-342900">
              <a:buFont typeface="Arial" panose="020B0604020202020204" pitchFamily="34" charset="0"/>
              <a:buChar char="•"/>
            </a:pPr>
            <a:r>
              <a:rPr lang="nl-NL" b="1" dirty="0">
                <a:solidFill>
                  <a:schemeClr val="bg1">
                    <a:lumMod val="50000"/>
                  </a:schemeClr>
                </a:solidFill>
              </a:rPr>
              <a:t>Kijk of je een verbindingstechniek in kunt zetten die zo weinig mogelijk </a:t>
            </a:r>
            <a:r>
              <a:rPr lang="nl-NL" b="1" dirty="0" err="1">
                <a:solidFill>
                  <a:schemeClr val="bg1">
                    <a:lumMod val="50000"/>
                  </a:schemeClr>
                </a:solidFill>
              </a:rPr>
              <a:t>lasrook</a:t>
            </a:r>
            <a:r>
              <a:rPr lang="nl-NL" b="1" dirty="0">
                <a:solidFill>
                  <a:schemeClr val="bg1">
                    <a:lumMod val="50000"/>
                  </a:schemeClr>
                </a:solidFill>
              </a:rPr>
              <a:t> oplevert. </a:t>
            </a:r>
          </a:p>
          <a:p>
            <a:pPr marL="342900" indent="-342900">
              <a:buFont typeface="Arial" panose="020B0604020202020204" pitchFamily="34" charset="0"/>
              <a:buChar char="•"/>
            </a:pPr>
            <a:r>
              <a:rPr lang="nl-NL" b="1" dirty="0">
                <a:solidFill>
                  <a:schemeClr val="bg1">
                    <a:lumMod val="50000"/>
                  </a:schemeClr>
                </a:solidFill>
              </a:rPr>
              <a:t>Haal voor je aan de slag gaat vuil, roest, vet, olie en deklagen van verf en coatings van het te lassen materiaal af. Dat voorkomt dat er bij verhitting schadelijke stoffen in de lucht terechtkomen die je kunt inademen.</a:t>
            </a:r>
          </a:p>
          <a:p>
            <a:pPr marL="342900" indent="-342900">
              <a:buFont typeface="Arial" panose="020B0604020202020204" pitchFamily="34" charset="0"/>
              <a:buChar char="•"/>
            </a:pPr>
            <a:r>
              <a:rPr lang="nl-NL" b="1" dirty="0">
                <a:solidFill>
                  <a:schemeClr val="bg1">
                    <a:lumMod val="50000"/>
                  </a:schemeClr>
                </a:solidFill>
              </a:rPr>
              <a:t>Check regelmatig of voorzieningen zoals bronafzuiging, ruimteventilatie goed werken, of filters bijvoorbeeld tijdig vervangen zijn. </a:t>
            </a:r>
            <a:br>
              <a:rPr lang="nl-NL" b="1" dirty="0">
                <a:solidFill>
                  <a:schemeClr val="bg1">
                    <a:lumMod val="50000"/>
                  </a:schemeClr>
                </a:solidFill>
              </a:rPr>
            </a:br>
            <a:r>
              <a:rPr lang="nl-NL" b="1" dirty="0">
                <a:solidFill>
                  <a:schemeClr val="bg1">
                    <a:lumMod val="50000"/>
                  </a:schemeClr>
                </a:solidFill>
              </a:rPr>
              <a:t>Is dit niet meer het geval is: meld het!</a:t>
            </a:r>
          </a:p>
        </p:txBody>
      </p:sp>
      <p:sp>
        <p:nvSpPr>
          <p:cNvPr id="9" name="Afgeronde rechthoek 8"/>
          <p:cNvSpPr/>
          <p:nvPr/>
        </p:nvSpPr>
        <p:spPr>
          <a:xfrm>
            <a:off x="971600" y="404664"/>
            <a:ext cx="2997546" cy="750165"/>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899592" y="404664"/>
            <a:ext cx="3069554" cy="646331"/>
          </a:xfrm>
          <a:prstGeom prst="rect">
            <a:avLst/>
          </a:prstGeom>
          <a:noFill/>
        </p:spPr>
        <p:txBody>
          <a:bodyPr wrap="square" rtlCol="0">
            <a:spAutoFit/>
          </a:bodyPr>
          <a:lstStyle/>
          <a:p>
            <a:r>
              <a:rPr lang="nl-BE" sz="3600" b="1" dirty="0">
                <a:solidFill>
                  <a:srgbClr val="FF0000"/>
                </a:solidFill>
              </a:rPr>
              <a:t>Veiligheidstips</a:t>
            </a:r>
          </a:p>
        </p:txBody>
      </p:sp>
    </p:spTree>
    <p:extLst>
      <p:ext uri="{BB962C8B-B14F-4D97-AF65-F5344CB8AC3E}">
        <p14:creationId xmlns:p14="http://schemas.microsoft.com/office/powerpoint/2010/main" val="308863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09886" y="1916832"/>
            <a:ext cx="7416824" cy="3416320"/>
          </a:xfrm>
          <a:prstGeom prst="rect">
            <a:avLst/>
          </a:prstGeom>
        </p:spPr>
        <p:txBody>
          <a:bodyPr wrap="square">
            <a:spAutoFit/>
          </a:bodyPr>
          <a:lstStyle/>
          <a:p>
            <a:pPr marL="342900" indent="-342900">
              <a:buFont typeface="Arial" panose="020B0604020202020204" pitchFamily="34" charset="0"/>
              <a:buChar char="•"/>
            </a:pPr>
            <a:r>
              <a:rPr lang="nl-NL" b="1" dirty="0">
                <a:solidFill>
                  <a:schemeClr val="bg1">
                    <a:lumMod val="50000"/>
                  </a:schemeClr>
                </a:solidFill>
              </a:rPr>
              <a:t>Gebruik een goede laskap of </a:t>
            </a:r>
            <a:r>
              <a:rPr lang="nl-NL" b="1" dirty="0" err="1">
                <a:solidFill>
                  <a:schemeClr val="bg1">
                    <a:lumMod val="50000"/>
                  </a:schemeClr>
                </a:solidFill>
              </a:rPr>
              <a:t>lashelm</a:t>
            </a:r>
            <a:r>
              <a:rPr lang="nl-NL" b="1" dirty="0">
                <a:solidFill>
                  <a:schemeClr val="bg1">
                    <a:lumMod val="50000"/>
                  </a:schemeClr>
                </a:solidFill>
              </a:rPr>
              <a:t> met een </a:t>
            </a:r>
            <a:r>
              <a:rPr lang="nl-NL" b="1" dirty="0" err="1">
                <a:solidFill>
                  <a:schemeClr val="bg1">
                    <a:lumMod val="50000"/>
                  </a:schemeClr>
                </a:solidFill>
              </a:rPr>
              <a:t>lasruit</a:t>
            </a:r>
            <a:r>
              <a:rPr lang="nl-NL" b="1" dirty="0">
                <a:solidFill>
                  <a:schemeClr val="bg1">
                    <a:lumMod val="50000"/>
                  </a:schemeClr>
                </a:solidFill>
              </a:rPr>
              <a:t>, afgestemd op het uit te voeren lasproces. Check regelmatig of ze niet beschadigd zijn. </a:t>
            </a:r>
          </a:p>
          <a:p>
            <a:pPr marL="342900" indent="-342900">
              <a:buFont typeface="Arial" panose="020B0604020202020204" pitchFamily="34" charset="0"/>
              <a:buChar char="•"/>
            </a:pPr>
            <a:r>
              <a:rPr lang="nl-NL" b="1" dirty="0">
                <a:solidFill>
                  <a:schemeClr val="bg1">
                    <a:lumMod val="50000"/>
                  </a:schemeClr>
                </a:solidFill>
              </a:rPr>
              <a:t>Gebruik goed sluitende, geschikte werkkleding. </a:t>
            </a:r>
            <a:br>
              <a:rPr lang="nl-NL" b="1" dirty="0">
                <a:solidFill>
                  <a:schemeClr val="bg1">
                    <a:lumMod val="50000"/>
                  </a:schemeClr>
                </a:solidFill>
              </a:rPr>
            </a:br>
            <a:r>
              <a:rPr lang="nl-NL" b="1" dirty="0">
                <a:solidFill>
                  <a:schemeClr val="bg1">
                    <a:lumMod val="50000"/>
                  </a:schemeClr>
                </a:solidFill>
              </a:rPr>
              <a:t>Las niet met onbedekte lichaamsdelen, ook al is het nog zo warm. Dit in verband met ultraviolette straling. </a:t>
            </a:r>
          </a:p>
          <a:p>
            <a:pPr marL="342900" indent="-342900">
              <a:buFont typeface="Arial" panose="020B0604020202020204" pitchFamily="34" charset="0"/>
              <a:buChar char="•"/>
            </a:pPr>
            <a:r>
              <a:rPr lang="nl-NL" b="1" dirty="0">
                <a:solidFill>
                  <a:schemeClr val="bg1">
                    <a:lumMod val="50000"/>
                  </a:schemeClr>
                </a:solidFill>
              </a:rPr>
              <a:t>Voor de lashelper</a:t>
            </a:r>
            <a:r>
              <a:rPr lang="nl-NL" b="1" dirty="0">
                <a:solidFill>
                  <a:srgbClr val="FF0000"/>
                </a:solidFill>
              </a:rPr>
              <a:t> </a:t>
            </a:r>
            <a:r>
              <a:rPr lang="nl-NL" b="1" dirty="0">
                <a:solidFill>
                  <a:schemeClr val="bg1">
                    <a:lumMod val="50000"/>
                  </a:schemeClr>
                </a:solidFill>
              </a:rPr>
              <a:t>zijn dezelfde beschermingen vaak nodig. (</a:t>
            </a:r>
            <a:r>
              <a:rPr lang="nl-NL" b="1" dirty="0" err="1">
                <a:solidFill>
                  <a:schemeClr val="bg1">
                    <a:lumMod val="50000"/>
                  </a:schemeClr>
                </a:solidFill>
              </a:rPr>
              <a:t>UV-straling</a:t>
            </a:r>
            <a:r>
              <a:rPr lang="nl-NL" b="1" dirty="0">
                <a:solidFill>
                  <a:schemeClr val="bg1">
                    <a:lumMod val="50000"/>
                  </a:schemeClr>
                </a:solidFill>
              </a:rPr>
              <a:t>, geluid,…..) </a:t>
            </a:r>
          </a:p>
        </p:txBody>
      </p:sp>
      <p:sp>
        <p:nvSpPr>
          <p:cNvPr id="5" name="Afgeronde rechthoek 4"/>
          <p:cNvSpPr/>
          <p:nvPr/>
        </p:nvSpPr>
        <p:spPr>
          <a:xfrm>
            <a:off x="928661" y="289117"/>
            <a:ext cx="3657873"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214414" y="591984"/>
            <a:ext cx="3069554" cy="646331"/>
          </a:xfrm>
          <a:prstGeom prst="rect">
            <a:avLst/>
          </a:prstGeom>
          <a:noFill/>
        </p:spPr>
        <p:txBody>
          <a:bodyPr wrap="square" rtlCol="0">
            <a:spAutoFit/>
          </a:bodyPr>
          <a:lstStyle/>
          <a:p>
            <a:r>
              <a:rPr lang="nl-BE" sz="3600" b="1" dirty="0">
                <a:solidFill>
                  <a:srgbClr val="FF0000"/>
                </a:solidFill>
              </a:rPr>
              <a:t>Veiligheidstips</a:t>
            </a:r>
          </a:p>
        </p:txBody>
      </p:sp>
    </p:spTree>
    <p:extLst>
      <p:ext uri="{BB962C8B-B14F-4D97-AF65-F5344CB8AC3E}">
        <p14:creationId xmlns:p14="http://schemas.microsoft.com/office/powerpoint/2010/main" val="193483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jntoelichting 2 (accentlijn) 1"/>
          <p:cNvSpPr/>
          <p:nvPr/>
        </p:nvSpPr>
        <p:spPr>
          <a:xfrm>
            <a:off x="1928794" y="928670"/>
            <a:ext cx="6643734" cy="4893503"/>
          </a:xfrm>
          <a:prstGeom prst="accentCallout2">
            <a:avLst>
              <a:gd name="adj1" fmla="val 18750"/>
              <a:gd name="adj2" fmla="val -7493"/>
              <a:gd name="adj3" fmla="val 18750"/>
              <a:gd name="adj4" fmla="val -12697"/>
              <a:gd name="adj5" fmla="val 110625"/>
              <a:gd name="adj6" fmla="val -16370"/>
            </a:avLst>
          </a:prstGeom>
          <a:solidFill>
            <a:schemeClr val="accent5">
              <a:lumMod val="20000"/>
              <a:lumOff val="80000"/>
            </a:schemeClr>
          </a:solidFill>
          <a:ln>
            <a:solidFill>
              <a:srgbClr val="00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1920806" y="1020930"/>
            <a:ext cx="7223193" cy="4447371"/>
          </a:xfrm>
          <a:prstGeom prst="rect">
            <a:avLst/>
          </a:prstGeom>
          <a:noFill/>
        </p:spPr>
        <p:txBody>
          <a:bodyPr wrap="square" rtlCol="0">
            <a:spAutoFit/>
          </a:bodyPr>
          <a:lstStyle/>
          <a:p>
            <a:endParaRPr lang="nl-BE" sz="2400" b="1" dirty="0">
              <a:solidFill>
                <a:srgbClr val="00B6F6"/>
              </a:solidFill>
            </a:endParaRPr>
          </a:p>
          <a:p>
            <a:r>
              <a:rPr lang="nl-BE" sz="2400" b="1" dirty="0">
                <a:solidFill>
                  <a:srgbClr val="00B6F6"/>
                </a:solidFill>
              </a:rPr>
              <a:t>BESLUIT</a:t>
            </a:r>
          </a:p>
          <a:p>
            <a:endParaRPr lang="nl-BE" sz="2400" dirty="0"/>
          </a:p>
          <a:p>
            <a:r>
              <a:rPr lang="nl-BE" sz="2800" b="1" dirty="0">
                <a:solidFill>
                  <a:srgbClr val="FF0000"/>
                </a:solidFill>
              </a:rPr>
              <a:t>... </a:t>
            </a:r>
            <a:r>
              <a:rPr lang="nl-BE" sz="2800" b="1" dirty="0" err="1">
                <a:solidFill>
                  <a:srgbClr val="FF0000"/>
                </a:solidFill>
              </a:rPr>
              <a:t>Lasrook</a:t>
            </a:r>
            <a:r>
              <a:rPr lang="nl-BE" sz="2800" b="1" dirty="0">
                <a:solidFill>
                  <a:srgbClr val="FF0000"/>
                </a:solidFill>
              </a:rPr>
              <a:t> en </a:t>
            </a:r>
            <a:r>
              <a:rPr lang="nl-NL" sz="2800" b="1" dirty="0" err="1">
                <a:solidFill>
                  <a:srgbClr val="FF0000"/>
                </a:solidFill>
              </a:rPr>
              <a:t>UV-straling</a:t>
            </a:r>
            <a:r>
              <a:rPr lang="nl-NL" sz="2800" b="1" dirty="0">
                <a:solidFill>
                  <a:srgbClr val="FF0000"/>
                </a:solidFill>
              </a:rPr>
              <a:t> zijn vaak onderschatte (beroeps)risico’s </a:t>
            </a:r>
            <a:r>
              <a:rPr lang="nl-BE" sz="2800" b="1" dirty="0">
                <a:solidFill>
                  <a:srgbClr val="FF0000"/>
                </a:solidFill>
              </a:rPr>
              <a:t>....</a:t>
            </a:r>
          </a:p>
          <a:p>
            <a:pPr>
              <a:spcBef>
                <a:spcPts val="600"/>
              </a:spcBef>
              <a:spcAft>
                <a:spcPts val="600"/>
              </a:spcAft>
            </a:pPr>
            <a:r>
              <a:rPr lang="nl-BE" sz="2800" b="1" dirty="0">
                <a:solidFill>
                  <a:srgbClr val="00CCFF"/>
                </a:solidFill>
              </a:rPr>
              <a:t>      .....</a:t>
            </a:r>
            <a:r>
              <a:rPr lang="nl-NL" sz="2800" dirty="0"/>
              <a:t> </a:t>
            </a:r>
            <a:r>
              <a:rPr lang="nl-NL" sz="2800" b="1" dirty="0">
                <a:solidFill>
                  <a:srgbClr val="00CCFF"/>
                </a:solidFill>
              </a:rPr>
              <a:t>zijn je </a:t>
            </a:r>
            <a:r>
              <a:rPr lang="nl-NL" sz="2800" b="1" dirty="0" err="1">
                <a:solidFill>
                  <a:srgbClr val="00CCFF"/>
                </a:solidFill>
              </a:rPr>
              <a:t>pbm’s</a:t>
            </a:r>
            <a:r>
              <a:rPr lang="nl-NL" sz="2800" b="1" dirty="0">
                <a:solidFill>
                  <a:srgbClr val="00CCFF"/>
                </a:solidFill>
              </a:rPr>
              <a:t> kwalitatief in orde? Vervang een </a:t>
            </a:r>
            <a:r>
              <a:rPr lang="nl-NL" sz="2800" b="1" dirty="0" err="1">
                <a:solidFill>
                  <a:srgbClr val="00CCFF"/>
                </a:solidFill>
              </a:rPr>
              <a:t>pbm</a:t>
            </a:r>
            <a:r>
              <a:rPr lang="nl-NL" sz="2800" b="1" dirty="0">
                <a:solidFill>
                  <a:srgbClr val="00CCFF"/>
                </a:solidFill>
              </a:rPr>
              <a:t> dat tekenen van slijtage begint te vertonen.</a:t>
            </a:r>
            <a:r>
              <a:rPr lang="nl-BE" sz="2800" b="1" dirty="0">
                <a:solidFill>
                  <a:srgbClr val="00CCFF"/>
                </a:solidFill>
              </a:rPr>
              <a:t>...</a:t>
            </a:r>
          </a:p>
          <a:p>
            <a:pPr>
              <a:spcBef>
                <a:spcPts val="600"/>
              </a:spcBef>
              <a:spcAft>
                <a:spcPts val="600"/>
              </a:spcAft>
            </a:pPr>
            <a:r>
              <a:rPr lang="nl-BE" sz="2800" b="1" dirty="0">
                <a:solidFill>
                  <a:srgbClr val="00CCFF"/>
                </a:solidFill>
              </a:rPr>
              <a:t>   </a:t>
            </a:r>
            <a:r>
              <a:rPr lang="nl-BE" sz="2800" b="1" dirty="0">
                <a:solidFill>
                  <a:srgbClr val="92D050"/>
                </a:solidFill>
              </a:rPr>
              <a:t>....Hou rekening met de veiligheidstips en volg steeds de instructies!....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71736" y="2143116"/>
            <a:ext cx="4714908" cy="1569660"/>
          </a:xfrm>
          <a:prstGeom prst="rect">
            <a:avLst/>
          </a:prstGeom>
          <a:noFill/>
        </p:spPr>
        <p:txBody>
          <a:bodyPr wrap="square" rtlCol="0">
            <a:spAutoFit/>
          </a:bodyPr>
          <a:lstStyle/>
          <a:p>
            <a:r>
              <a:rPr lang="nl-BE" sz="9600" b="1" dirty="0">
                <a:solidFill>
                  <a:srgbClr val="FF0000"/>
                </a:solidFill>
              </a:rPr>
              <a:t>Vragen?</a:t>
            </a:r>
          </a:p>
        </p:txBody>
      </p:sp>
      <p:sp>
        <p:nvSpPr>
          <p:cNvPr id="4" name="Lijntoelichting 3 3"/>
          <p:cNvSpPr/>
          <p:nvPr/>
        </p:nvSpPr>
        <p:spPr>
          <a:xfrm>
            <a:off x="2143108" y="785794"/>
            <a:ext cx="5357850" cy="4429156"/>
          </a:xfrm>
          <a:prstGeom prst="borderCallout3">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2357422" y="1000108"/>
            <a:ext cx="4929222" cy="3786214"/>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093788"/>
            <a:ext cx="77676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844824"/>
            <a:ext cx="353060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fgeronde rechthoek 5"/>
          <p:cNvSpPr/>
          <p:nvPr/>
        </p:nvSpPr>
        <p:spPr>
          <a:xfrm>
            <a:off x="1021854" y="332656"/>
            <a:ext cx="2923828"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547664" y="332656"/>
            <a:ext cx="1872208" cy="1015663"/>
          </a:xfrm>
          <a:prstGeom prst="rect">
            <a:avLst/>
          </a:prstGeom>
          <a:noFill/>
        </p:spPr>
        <p:txBody>
          <a:bodyPr wrap="square" rtlCol="0">
            <a:spAutoFit/>
          </a:bodyPr>
          <a:lstStyle/>
          <a:p>
            <a:r>
              <a:rPr lang="nl-BE" sz="3600" b="1" dirty="0">
                <a:solidFill>
                  <a:srgbClr val="00CCFF"/>
                </a:solidFill>
              </a:rPr>
              <a:t>Risico’s</a:t>
            </a:r>
          </a:p>
          <a:p>
            <a:endParaRPr lang="nl-BE" dirty="0"/>
          </a:p>
        </p:txBody>
      </p:sp>
      <p:sp>
        <p:nvSpPr>
          <p:cNvPr id="2" name="Ovaal 1"/>
          <p:cNvSpPr/>
          <p:nvPr/>
        </p:nvSpPr>
        <p:spPr>
          <a:xfrm>
            <a:off x="687388" y="1348319"/>
            <a:ext cx="2444452" cy="36648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vaal 2"/>
          <p:cNvSpPr/>
          <p:nvPr/>
        </p:nvSpPr>
        <p:spPr>
          <a:xfrm>
            <a:off x="6582816" y="272009"/>
            <a:ext cx="2165647" cy="57606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9775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600" y="1628800"/>
            <a:ext cx="7632848" cy="5262979"/>
          </a:xfrm>
          <a:prstGeom prst="rect">
            <a:avLst/>
          </a:prstGeom>
        </p:spPr>
        <p:txBody>
          <a:bodyPr wrap="square">
            <a:spAutoFit/>
          </a:bodyPr>
          <a:lstStyle/>
          <a:p>
            <a:pPr marL="342900" indent="-342900">
              <a:buFont typeface="Arial" panose="020B0604020202020204" pitchFamily="34" charset="0"/>
              <a:buChar char="•"/>
              <a:defRPr/>
            </a:pPr>
            <a:r>
              <a:rPr lang="nl-BE" b="1" dirty="0">
                <a:solidFill>
                  <a:schemeClr val="bg1">
                    <a:lumMod val="50000"/>
                  </a:schemeClr>
                </a:solidFill>
              </a:rPr>
              <a:t>lasogen</a:t>
            </a:r>
            <a:r>
              <a:rPr lang="nl-BE" dirty="0">
                <a:solidFill>
                  <a:schemeClr val="bg1">
                    <a:lumMod val="50000"/>
                  </a:schemeClr>
                </a:solidFill>
              </a:rPr>
              <a:t> (oogbeschadiging door lichtstraling)</a:t>
            </a:r>
          </a:p>
          <a:p>
            <a:pPr marL="342900" indent="-342900">
              <a:buFont typeface="Arial" panose="020B0604020202020204" pitchFamily="34" charset="0"/>
              <a:buChar char="•"/>
              <a:defRPr/>
            </a:pPr>
            <a:r>
              <a:rPr lang="nl-BE" b="1" dirty="0">
                <a:solidFill>
                  <a:schemeClr val="bg1">
                    <a:lumMod val="50000"/>
                  </a:schemeClr>
                </a:solidFill>
              </a:rPr>
              <a:t>inademen van deeltjes en schadelijke gassen en dampen</a:t>
            </a:r>
          </a:p>
          <a:p>
            <a:pPr marL="342900" indent="-342900">
              <a:buFont typeface="Arial" panose="020B0604020202020204" pitchFamily="34" charset="0"/>
              <a:buChar char="•"/>
              <a:defRPr/>
            </a:pPr>
            <a:r>
              <a:rPr lang="nl-BE" b="1" dirty="0">
                <a:solidFill>
                  <a:schemeClr val="bg1">
                    <a:lumMod val="50000"/>
                  </a:schemeClr>
                </a:solidFill>
              </a:rPr>
              <a:t>verbranding van de huid </a:t>
            </a:r>
            <a:r>
              <a:rPr lang="nl-BE" dirty="0">
                <a:solidFill>
                  <a:schemeClr val="bg1">
                    <a:lumMod val="50000"/>
                  </a:schemeClr>
                </a:solidFill>
              </a:rPr>
              <a:t>(open vlam, heet werkstuk, aanraken gloeiende </a:t>
            </a:r>
            <a:r>
              <a:rPr lang="nl-BE" dirty="0" err="1">
                <a:solidFill>
                  <a:schemeClr val="bg1">
                    <a:lumMod val="50000"/>
                  </a:schemeClr>
                </a:solidFill>
              </a:rPr>
              <a:t>elektrode,UV</a:t>
            </a:r>
            <a:r>
              <a:rPr lang="nl-BE" dirty="0">
                <a:solidFill>
                  <a:schemeClr val="bg1">
                    <a:lumMod val="50000"/>
                  </a:schemeClr>
                </a:solidFill>
              </a:rPr>
              <a:t>-straling...)</a:t>
            </a:r>
          </a:p>
          <a:p>
            <a:pPr marL="342900" indent="-342900">
              <a:buFont typeface="Arial" panose="020B0604020202020204" pitchFamily="34" charset="0"/>
              <a:buChar char="•"/>
              <a:defRPr/>
            </a:pPr>
            <a:r>
              <a:rPr lang="nl-BE" b="1" dirty="0">
                <a:solidFill>
                  <a:schemeClr val="bg1">
                    <a:lumMod val="50000"/>
                  </a:schemeClr>
                </a:solidFill>
              </a:rPr>
              <a:t>oogletsel</a:t>
            </a:r>
            <a:r>
              <a:rPr lang="nl-BE" dirty="0">
                <a:solidFill>
                  <a:schemeClr val="bg1">
                    <a:lumMod val="50000"/>
                  </a:schemeClr>
                </a:solidFill>
              </a:rPr>
              <a:t> ten gevolge van mechanische impact (afbikken, slijpen, ...)</a:t>
            </a:r>
          </a:p>
          <a:p>
            <a:pPr marL="342900" indent="-342900">
              <a:buFont typeface="Arial" panose="020B0604020202020204" pitchFamily="34" charset="0"/>
              <a:buChar char="•"/>
              <a:defRPr/>
            </a:pPr>
            <a:r>
              <a:rPr lang="nl-BE" b="1" dirty="0">
                <a:solidFill>
                  <a:schemeClr val="bg1">
                    <a:lumMod val="50000"/>
                  </a:schemeClr>
                </a:solidFill>
              </a:rPr>
              <a:t>elektrocutie</a:t>
            </a:r>
            <a:r>
              <a:rPr lang="nl-BE" dirty="0">
                <a:solidFill>
                  <a:schemeClr val="bg1">
                    <a:lumMod val="50000"/>
                  </a:schemeClr>
                </a:solidFill>
              </a:rPr>
              <a:t> door contact met primaire of secundaire voedingsspanning</a:t>
            </a:r>
          </a:p>
          <a:p>
            <a:pPr marL="342900" indent="-342900">
              <a:buFont typeface="Arial" panose="020B0604020202020204" pitchFamily="34" charset="0"/>
              <a:buChar char="•"/>
              <a:defRPr/>
            </a:pPr>
            <a:r>
              <a:rPr lang="nl-BE" b="1" dirty="0">
                <a:solidFill>
                  <a:schemeClr val="bg1">
                    <a:lumMod val="50000"/>
                  </a:schemeClr>
                </a:solidFill>
              </a:rPr>
              <a:t>gehoorschade</a:t>
            </a:r>
            <a:r>
              <a:rPr lang="nl-BE" dirty="0">
                <a:solidFill>
                  <a:schemeClr val="bg1">
                    <a:lumMod val="50000"/>
                  </a:schemeClr>
                </a:solidFill>
              </a:rPr>
              <a:t> (lawaai bij het slijpen, afbikken van slak,...)</a:t>
            </a:r>
          </a:p>
          <a:p>
            <a:pPr marL="342900" indent="-342900">
              <a:buFont typeface="Arial" panose="020B0604020202020204" pitchFamily="34" charset="0"/>
              <a:buChar char="•"/>
              <a:defRPr/>
            </a:pPr>
            <a:r>
              <a:rPr lang="nl-BE" b="1" dirty="0">
                <a:solidFill>
                  <a:schemeClr val="bg1">
                    <a:lumMod val="50000"/>
                  </a:schemeClr>
                </a:solidFill>
              </a:rPr>
              <a:t>snijwonden</a:t>
            </a:r>
            <a:r>
              <a:rPr lang="nl-BE" dirty="0">
                <a:solidFill>
                  <a:schemeClr val="bg1">
                    <a:lumMod val="50000"/>
                  </a:schemeClr>
                </a:solidFill>
              </a:rPr>
              <a:t> (bramen, scherpe platen,...)</a:t>
            </a:r>
          </a:p>
          <a:p>
            <a:pPr marL="342900" indent="-342900">
              <a:buFont typeface="Arial" panose="020B0604020202020204" pitchFamily="34" charset="0"/>
              <a:buChar char="•"/>
              <a:defRPr/>
            </a:pPr>
            <a:r>
              <a:rPr lang="nl-BE" dirty="0">
                <a:solidFill>
                  <a:schemeClr val="bg1">
                    <a:lumMod val="50000"/>
                  </a:schemeClr>
                </a:solidFill>
              </a:rPr>
              <a:t>zware </a:t>
            </a:r>
            <a:r>
              <a:rPr lang="nl-BE" b="1" dirty="0" err="1">
                <a:solidFill>
                  <a:schemeClr val="bg1">
                    <a:lumMod val="50000"/>
                  </a:schemeClr>
                </a:solidFill>
              </a:rPr>
              <a:t>rugbelasting</a:t>
            </a:r>
            <a:r>
              <a:rPr lang="nl-BE" dirty="0">
                <a:solidFill>
                  <a:schemeClr val="bg1">
                    <a:lumMod val="50000"/>
                  </a:schemeClr>
                </a:solidFill>
              </a:rPr>
              <a:t>  (verplaatsen zware stukken, niet ergonomische werkhouding)</a:t>
            </a:r>
          </a:p>
        </p:txBody>
      </p:sp>
      <p:sp>
        <p:nvSpPr>
          <p:cNvPr id="3" name="Afgeronde rechthoek 2"/>
          <p:cNvSpPr/>
          <p:nvPr/>
        </p:nvSpPr>
        <p:spPr>
          <a:xfrm>
            <a:off x="1021854" y="332656"/>
            <a:ext cx="2923828"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547664" y="332656"/>
            <a:ext cx="1872208" cy="1015663"/>
          </a:xfrm>
          <a:prstGeom prst="rect">
            <a:avLst/>
          </a:prstGeom>
          <a:noFill/>
        </p:spPr>
        <p:txBody>
          <a:bodyPr wrap="square" rtlCol="0">
            <a:spAutoFit/>
          </a:bodyPr>
          <a:lstStyle/>
          <a:p>
            <a:r>
              <a:rPr lang="nl-BE" sz="3600" b="1" dirty="0">
                <a:solidFill>
                  <a:srgbClr val="00CCFF"/>
                </a:solidFill>
              </a:rPr>
              <a:t>Risico’s</a:t>
            </a:r>
          </a:p>
          <a:p>
            <a:endParaRPr lang="nl-BE" dirty="0"/>
          </a:p>
        </p:txBody>
      </p:sp>
    </p:spTree>
    <p:extLst>
      <p:ext uri="{BB962C8B-B14F-4D97-AF65-F5344CB8AC3E}">
        <p14:creationId xmlns:p14="http://schemas.microsoft.com/office/powerpoint/2010/main" val="160202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1348319"/>
            <a:ext cx="7632848" cy="4524315"/>
          </a:xfrm>
          <a:prstGeom prst="rect">
            <a:avLst/>
          </a:prstGeom>
        </p:spPr>
        <p:txBody>
          <a:bodyPr wrap="square">
            <a:spAutoFit/>
          </a:bodyPr>
          <a:lstStyle/>
          <a:p>
            <a:pPr marL="628650" lvl="1" eaLnBrk="1" hangingPunct="1"/>
            <a:r>
              <a:rPr lang="nl-BE" altLang="nl-BE" dirty="0">
                <a:solidFill>
                  <a:schemeClr val="bg1">
                    <a:lumMod val="50000"/>
                  </a:schemeClr>
                </a:solidFill>
              </a:rPr>
              <a:t>Nog andere risico’s:</a:t>
            </a:r>
          </a:p>
          <a:p>
            <a:pPr marL="971550" lvl="1" indent="-342900">
              <a:buFont typeface="Arial" panose="020B0604020202020204" pitchFamily="34" charset="0"/>
              <a:buChar char="•"/>
            </a:pPr>
            <a:r>
              <a:rPr lang="nl-BE" altLang="nl-BE" dirty="0">
                <a:solidFill>
                  <a:schemeClr val="bg1">
                    <a:lumMod val="50000"/>
                  </a:schemeClr>
                </a:solidFill>
              </a:rPr>
              <a:t>brandgevaar - vuurvergunning</a:t>
            </a:r>
          </a:p>
          <a:p>
            <a:pPr marL="971550" lvl="1" indent="-342900">
              <a:buFont typeface="Arial" panose="020B0604020202020204" pitchFamily="34" charset="0"/>
              <a:buChar char="•"/>
            </a:pPr>
            <a:r>
              <a:rPr lang="nl-BE" altLang="nl-BE" dirty="0">
                <a:solidFill>
                  <a:schemeClr val="bg1">
                    <a:lumMod val="50000"/>
                  </a:schemeClr>
                </a:solidFill>
              </a:rPr>
              <a:t>explosie</a:t>
            </a:r>
          </a:p>
          <a:p>
            <a:pPr marL="971550" lvl="1" indent="-342900">
              <a:buFont typeface="Arial" panose="020B0604020202020204" pitchFamily="34" charset="0"/>
              <a:buChar char="•"/>
            </a:pPr>
            <a:r>
              <a:rPr lang="nl-BE" altLang="nl-BE" dirty="0">
                <a:solidFill>
                  <a:schemeClr val="bg1">
                    <a:lumMod val="50000"/>
                  </a:schemeClr>
                </a:solidFill>
              </a:rPr>
              <a:t>werken met gasflessen</a:t>
            </a:r>
          </a:p>
          <a:p>
            <a:pPr marL="628650" lvl="1"/>
            <a:endParaRPr lang="nl-BE" altLang="nl-BE" dirty="0">
              <a:solidFill>
                <a:schemeClr val="bg1">
                  <a:lumMod val="50000"/>
                </a:schemeClr>
              </a:solidFill>
            </a:endParaRPr>
          </a:p>
          <a:p>
            <a:pPr marL="628650" lvl="1" eaLnBrk="1" hangingPunct="1"/>
            <a:r>
              <a:rPr lang="nl-BE" altLang="nl-BE" b="1" dirty="0">
                <a:solidFill>
                  <a:schemeClr val="bg1">
                    <a:lumMod val="50000"/>
                  </a:schemeClr>
                </a:solidFill>
              </a:rPr>
              <a:t>In deze toolbox:</a:t>
            </a:r>
          </a:p>
          <a:p>
            <a:pPr marL="971550" lvl="1" indent="-342900" eaLnBrk="1" hangingPunct="1">
              <a:buFont typeface="Arial" panose="020B0604020202020204" pitchFamily="34" charset="0"/>
              <a:buChar char="•"/>
            </a:pPr>
            <a:r>
              <a:rPr lang="nl-BE" altLang="nl-BE" b="1" dirty="0" err="1">
                <a:solidFill>
                  <a:schemeClr val="bg1">
                    <a:lumMod val="50000"/>
                  </a:schemeClr>
                </a:solidFill>
              </a:rPr>
              <a:t>Lasrook</a:t>
            </a:r>
            <a:endParaRPr lang="nl-BE" altLang="nl-BE" b="1" dirty="0">
              <a:solidFill>
                <a:schemeClr val="bg1">
                  <a:lumMod val="50000"/>
                </a:schemeClr>
              </a:solidFill>
            </a:endParaRPr>
          </a:p>
          <a:p>
            <a:pPr marL="971550" lvl="1" indent="-342900" eaLnBrk="1" hangingPunct="1">
              <a:buFont typeface="Arial" panose="020B0604020202020204" pitchFamily="34" charset="0"/>
              <a:buChar char="•"/>
            </a:pPr>
            <a:r>
              <a:rPr lang="nl-BE" altLang="nl-BE" b="1" dirty="0" err="1">
                <a:solidFill>
                  <a:schemeClr val="bg1">
                    <a:lumMod val="50000"/>
                  </a:schemeClr>
                </a:solidFill>
              </a:rPr>
              <a:t>UV-straling</a:t>
            </a:r>
            <a:endParaRPr lang="nl-BE" altLang="nl-BE" b="1" dirty="0">
              <a:solidFill>
                <a:schemeClr val="bg1">
                  <a:lumMod val="50000"/>
                </a:schemeClr>
              </a:solidFill>
            </a:endParaRPr>
          </a:p>
          <a:p>
            <a:pPr marL="628650" lvl="1" eaLnBrk="1" hangingPunct="1"/>
            <a:endParaRPr lang="nl-BE" altLang="nl-BE" b="1" dirty="0">
              <a:solidFill>
                <a:schemeClr val="bg1">
                  <a:lumMod val="50000"/>
                </a:schemeClr>
              </a:solidFill>
            </a:endParaRPr>
          </a:p>
          <a:p>
            <a:pPr marL="628650" lvl="1" eaLnBrk="1" hangingPunct="1"/>
            <a:r>
              <a:rPr lang="nl-NL" b="1" dirty="0" err="1">
                <a:solidFill>
                  <a:schemeClr val="bg1">
                    <a:lumMod val="50000"/>
                  </a:schemeClr>
                </a:solidFill>
              </a:rPr>
              <a:t>Lasrook</a:t>
            </a:r>
            <a:r>
              <a:rPr lang="nl-NL" b="1" dirty="0">
                <a:solidFill>
                  <a:schemeClr val="bg1">
                    <a:lumMod val="50000"/>
                  </a:schemeClr>
                </a:solidFill>
              </a:rPr>
              <a:t> en </a:t>
            </a:r>
            <a:r>
              <a:rPr lang="nl-NL" b="1" dirty="0" err="1">
                <a:solidFill>
                  <a:schemeClr val="bg1">
                    <a:lumMod val="50000"/>
                  </a:schemeClr>
                </a:solidFill>
              </a:rPr>
              <a:t>UV-stralen</a:t>
            </a:r>
            <a:r>
              <a:rPr lang="nl-NL" b="1" dirty="0">
                <a:solidFill>
                  <a:schemeClr val="bg1">
                    <a:lumMod val="50000"/>
                  </a:schemeClr>
                </a:solidFill>
              </a:rPr>
              <a:t> afkomstig van lasoperaties zijn bewezen </a:t>
            </a:r>
            <a:r>
              <a:rPr lang="nl-NL" b="1" u="sng" dirty="0">
                <a:solidFill>
                  <a:schemeClr val="bg1">
                    <a:lumMod val="50000"/>
                  </a:schemeClr>
                </a:solidFill>
              </a:rPr>
              <a:t>kankerverwekkende stoffen</a:t>
            </a:r>
            <a:r>
              <a:rPr lang="nl-NL" b="1" dirty="0">
                <a:solidFill>
                  <a:schemeClr val="bg1">
                    <a:lumMod val="50000"/>
                  </a:schemeClr>
                </a:solidFill>
              </a:rPr>
              <a:t> voor de mens.</a:t>
            </a:r>
          </a:p>
        </p:txBody>
      </p:sp>
      <p:sp>
        <p:nvSpPr>
          <p:cNvPr id="3" name="Afgeronde rechthoek 2"/>
          <p:cNvSpPr/>
          <p:nvPr/>
        </p:nvSpPr>
        <p:spPr>
          <a:xfrm>
            <a:off x="1021854" y="332656"/>
            <a:ext cx="2923828"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547664" y="332656"/>
            <a:ext cx="1872208" cy="1015663"/>
          </a:xfrm>
          <a:prstGeom prst="rect">
            <a:avLst/>
          </a:prstGeom>
          <a:noFill/>
        </p:spPr>
        <p:txBody>
          <a:bodyPr wrap="square" rtlCol="0">
            <a:spAutoFit/>
          </a:bodyPr>
          <a:lstStyle/>
          <a:p>
            <a:r>
              <a:rPr lang="nl-BE" sz="3600" b="1" dirty="0">
                <a:solidFill>
                  <a:srgbClr val="00CCFF"/>
                </a:solidFill>
              </a:rPr>
              <a:t>Risico’s</a:t>
            </a:r>
          </a:p>
          <a:p>
            <a:endParaRPr lang="nl-BE" dirty="0"/>
          </a:p>
        </p:txBody>
      </p:sp>
    </p:spTree>
    <p:extLst>
      <p:ext uri="{BB962C8B-B14F-4D97-AF65-F5344CB8AC3E}">
        <p14:creationId xmlns:p14="http://schemas.microsoft.com/office/powerpoint/2010/main" val="57267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600" y="1628800"/>
            <a:ext cx="7632848" cy="3416320"/>
          </a:xfrm>
          <a:prstGeom prst="rect">
            <a:avLst/>
          </a:prstGeom>
        </p:spPr>
        <p:txBody>
          <a:bodyPr wrap="square">
            <a:spAutoFit/>
          </a:bodyPr>
          <a:lstStyle/>
          <a:p>
            <a:pPr>
              <a:defRPr/>
            </a:pPr>
            <a:r>
              <a:rPr lang="nl-NL" b="1" dirty="0" err="1">
                <a:solidFill>
                  <a:schemeClr val="bg1">
                    <a:lumMod val="50000"/>
                  </a:schemeClr>
                </a:solidFill>
              </a:rPr>
              <a:t>Lasrook</a:t>
            </a:r>
            <a:r>
              <a:rPr lang="nl-NL" b="1" dirty="0">
                <a:solidFill>
                  <a:schemeClr val="bg1">
                    <a:lumMod val="50000"/>
                  </a:schemeClr>
                </a:solidFill>
              </a:rPr>
              <a:t> is een mengsel van fijne </a:t>
            </a:r>
            <a:r>
              <a:rPr lang="nl-NL" b="1" i="1" dirty="0">
                <a:solidFill>
                  <a:schemeClr val="bg1">
                    <a:lumMod val="50000"/>
                  </a:schemeClr>
                </a:solidFill>
              </a:rPr>
              <a:t>stofdeeltjes</a:t>
            </a:r>
            <a:r>
              <a:rPr lang="nl-NL" b="1" dirty="0">
                <a:solidFill>
                  <a:schemeClr val="bg1">
                    <a:lumMod val="50000"/>
                  </a:schemeClr>
                </a:solidFill>
              </a:rPr>
              <a:t>, </a:t>
            </a:r>
            <a:r>
              <a:rPr lang="nl-NL" b="1" i="1" dirty="0">
                <a:solidFill>
                  <a:schemeClr val="bg1">
                    <a:lumMod val="50000"/>
                  </a:schemeClr>
                </a:solidFill>
              </a:rPr>
              <a:t>gassen</a:t>
            </a:r>
            <a:r>
              <a:rPr lang="nl-NL" b="1" dirty="0">
                <a:solidFill>
                  <a:schemeClr val="bg1">
                    <a:lumMod val="50000"/>
                  </a:schemeClr>
                </a:solidFill>
              </a:rPr>
              <a:t> en </a:t>
            </a:r>
            <a:r>
              <a:rPr lang="nl-NL" b="1" i="1" dirty="0">
                <a:solidFill>
                  <a:schemeClr val="bg1">
                    <a:lumMod val="50000"/>
                  </a:schemeClr>
                </a:solidFill>
              </a:rPr>
              <a:t>dampen</a:t>
            </a:r>
            <a:r>
              <a:rPr lang="nl-NL" b="1" dirty="0">
                <a:solidFill>
                  <a:schemeClr val="bg1">
                    <a:lumMod val="50000"/>
                  </a:schemeClr>
                </a:solidFill>
              </a:rPr>
              <a:t> dat vrijkomt bij lassen en aanverwante processen (snijden en solderen).</a:t>
            </a:r>
          </a:p>
          <a:p>
            <a:pPr>
              <a:defRPr/>
            </a:pPr>
            <a:endParaRPr lang="nl-NL" b="1" dirty="0">
              <a:solidFill>
                <a:schemeClr val="bg1">
                  <a:lumMod val="50000"/>
                </a:schemeClr>
              </a:solidFill>
            </a:endParaRPr>
          </a:p>
          <a:p>
            <a:pPr>
              <a:defRPr/>
            </a:pPr>
            <a:endParaRPr lang="nl-NL" b="1" dirty="0">
              <a:solidFill>
                <a:schemeClr val="bg1">
                  <a:lumMod val="50000"/>
                </a:schemeClr>
              </a:solidFill>
            </a:endParaRPr>
          </a:p>
          <a:p>
            <a:pPr lvl="1">
              <a:defRPr/>
            </a:pPr>
            <a:r>
              <a:rPr lang="nl-BE" b="1" dirty="0">
                <a:solidFill>
                  <a:schemeClr val="bg1">
                    <a:lumMod val="50000"/>
                  </a:schemeClr>
                </a:solidFill>
              </a:rPr>
              <a:t>90% door verdamping van stoffen van elektrode, </a:t>
            </a:r>
            <a:br>
              <a:rPr lang="nl-BE" b="1" dirty="0">
                <a:solidFill>
                  <a:schemeClr val="bg1">
                    <a:lumMod val="50000"/>
                  </a:schemeClr>
                </a:solidFill>
              </a:rPr>
            </a:br>
            <a:r>
              <a:rPr lang="nl-BE" b="1" dirty="0">
                <a:solidFill>
                  <a:schemeClr val="bg1">
                    <a:lumMod val="50000"/>
                  </a:schemeClr>
                </a:solidFill>
              </a:rPr>
              <a:t>toevoegdraad,...</a:t>
            </a:r>
            <a:r>
              <a:rPr lang="nl-NL" dirty="0">
                <a:solidFill>
                  <a:schemeClr val="bg1">
                    <a:lumMod val="50000"/>
                  </a:schemeClr>
                </a:solidFill>
              </a:rPr>
              <a:t> </a:t>
            </a:r>
          </a:p>
          <a:p>
            <a:pPr lvl="1">
              <a:defRPr/>
            </a:pPr>
            <a:r>
              <a:rPr lang="nl-NL" dirty="0">
                <a:solidFill>
                  <a:schemeClr val="bg1">
                    <a:lumMod val="50000"/>
                  </a:schemeClr>
                </a:solidFill>
              </a:rPr>
              <a:t>De opstijgende rookpluim is altijd groter dan je met het blote oog kunt zien</a:t>
            </a:r>
          </a:p>
        </p:txBody>
      </p:sp>
      <p:sp>
        <p:nvSpPr>
          <p:cNvPr id="3" name="Afgeronde rechthoek 2"/>
          <p:cNvSpPr/>
          <p:nvPr/>
        </p:nvSpPr>
        <p:spPr>
          <a:xfrm>
            <a:off x="1021854" y="332656"/>
            <a:ext cx="4486250"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547664" y="332656"/>
            <a:ext cx="3384376" cy="1015663"/>
          </a:xfrm>
          <a:prstGeom prst="rect">
            <a:avLst/>
          </a:prstGeom>
          <a:noFill/>
        </p:spPr>
        <p:txBody>
          <a:bodyPr wrap="square" rtlCol="0">
            <a:spAutoFit/>
          </a:bodyPr>
          <a:lstStyle/>
          <a:p>
            <a:r>
              <a:rPr lang="nl-BE" sz="3600" b="1" dirty="0">
                <a:solidFill>
                  <a:srgbClr val="00CCFF"/>
                </a:solidFill>
              </a:rPr>
              <a:t>Risico: </a:t>
            </a:r>
            <a:r>
              <a:rPr lang="nl-BE" sz="3600" b="1" dirty="0" err="1">
                <a:solidFill>
                  <a:srgbClr val="00CCFF"/>
                </a:solidFill>
              </a:rPr>
              <a:t>lasrook</a:t>
            </a:r>
            <a:endParaRPr lang="nl-BE" sz="3600" b="1" dirty="0">
              <a:solidFill>
                <a:srgbClr val="00CCFF"/>
              </a:solidFill>
            </a:endParaRPr>
          </a:p>
          <a:p>
            <a:endParaRPr lang="nl-BE" dirty="0"/>
          </a:p>
        </p:txBody>
      </p:sp>
    </p:spTree>
    <p:extLst>
      <p:ext uri="{BB962C8B-B14F-4D97-AF65-F5344CB8AC3E}">
        <p14:creationId xmlns:p14="http://schemas.microsoft.com/office/powerpoint/2010/main" val="261467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87624" y="1196752"/>
            <a:ext cx="7632848" cy="5016758"/>
          </a:xfrm>
          <a:prstGeom prst="rect">
            <a:avLst/>
          </a:prstGeom>
        </p:spPr>
        <p:txBody>
          <a:bodyPr wrap="square">
            <a:spAutoFit/>
          </a:bodyPr>
          <a:lstStyle/>
          <a:p>
            <a:pPr>
              <a:defRPr/>
            </a:pPr>
            <a:r>
              <a:rPr lang="nl-NL" sz="3200" b="1" dirty="0">
                <a:solidFill>
                  <a:schemeClr val="bg1">
                    <a:lumMod val="50000"/>
                  </a:schemeClr>
                </a:solidFill>
              </a:rPr>
              <a:t>Stofdeeltjes</a:t>
            </a:r>
            <a:endParaRPr lang="nl-BE" sz="3200" b="1" dirty="0">
              <a:solidFill>
                <a:schemeClr val="bg1">
                  <a:lumMod val="50000"/>
                </a:schemeClr>
              </a:solidFill>
            </a:endParaRPr>
          </a:p>
          <a:p>
            <a:pPr marL="342900" indent="-342900">
              <a:buFontTx/>
              <a:buChar char="-"/>
            </a:pPr>
            <a:r>
              <a:rPr lang="nl-NL" sz="2000" dirty="0">
                <a:solidFill>
                  <a:schemeClr val="bg1">
                    <a:lumMod val="50000"/>
                  </a:schemeClr>
                </a:solidFill>
              </a:rPr>
              <a:t>schadelijk voor de gezondheid</a:t>
            </a:r>
          </a:p>
          <a:p>
            <a:pPr marL="342900" indent="-342900">
              <a:buFontTx/>
              <a:buChar char="-"/>
            </a:pPr>
            <a:r>
              <a:rPr lang="nl-NL" sz="2000" dirty="0">
                <a:solidFill>
                  <a:schemeClr val="bg1">
                    <a:lumMod val="50000"/>
                  </a:schemeClr>
                </a:solidFill>
              </a:rPr>
              <a:t>irritaties aan de </a:t>
            </a:r>
            <a:r>
              <a:rPr lang="nl-BE" sz="2000" dirty="0">
                <a:solidFill>
                  <a:schemeClr val="bg1">
                    <a:lumMod val="50000"/>
                  </a:schemeClr>
                </a:solidFill>
              </a:rPr>
              <a:t>luchtwegen (droge keel, verstikkend gevoel, doordringen tot in de longen)</a:t>
            </a:r>
          </a:p>
          <a:p>
            <a:pPr marL="342900" indent="-342900">
              <a:buFontTx/>
              <a:buChar char="-"/>
            </a:pPr>
            <a:r>
              <a:rPr lang="nl-BE" sz="2000" dirty="0">
                <a:solidFill>
                  <a:schemeClr val="bg1">
                    <a:lumMod val="50000"/>
                  </a:schemeClr>
                </a:solidFill>
              </a:rPr>
              <a:t>Irritatie van de ogen	</a:t>
            </a:r>
            <a:endParaRPr lang="nl-BE" altLang="nl-BE" sz="2000" dirty="0">
              <a:solidFill>
                <a:schemeClr val="bg1">
                  <a:lumMod val="50000"/>
                </a:schemeClr>
              </a:solidFill>
            </a:endParaRPr>
          </a:p>
          <a:p>
            <a:pPr>
              <a:defRPr/>
            </a:pPr>
            <a:r>
              <a:rPr lang="nl-NL" sz="2800" b="1" dirty="0">
                <a:solidFill>
                  <a:schemeClr val="bg1">
                    <a:lumMod val="50000"/>
                  </a:schemeClr>
                </a:solidFill>
              </a:rPr>
              <a:t>Gassen en dampen</a:t>
            </a:r>
            <a:endParaRPr lang="nl-BE" sz="2800" b="1" dirty="0">
              <a:solidFill>
                <a:schemeClr val="bg1">
                  <a:lumMod val="50000"/>
                </a:schemeClr>
              </a:solidFill>
            </a:endParaRPr>
          </a:p>
          <a:p>
            <a:pPr marL="342900" indent="-342900">
              <a:buFontTx/>
              <a:buChar char="-"/>
              <a:defRPr/>
            </a:pPr>
            <a:r>
              <a:rPr lang="nl-BE" sz="2000" dirty="0">
                <a:solidFill>
                  <a:schemeClr val="bg1">
                    <a:lumMod val="50000"/>
                  </a:schemeClr>
                </a:solidFill>
              </a:rPr>
              <a:t>verbrandingsgassen (CO, CO2, ozon...)</a:t>
            </a:r>
          </a:p>
          <a:p>
            <a:pPr lvl="1">
              <a:defRPr/>
            </a:pPr>
            <a:r>
              <a:rPr lang="nl-BE" sz="2000" dirty="0">
                <a:solidFill>
                  <a:schemeClr val="bg1">
                    <a:lumMod val="50000"/>
                  </a:schemeClr>
                </a:solidFill>
              </a:rPr>
              <a:t>irritatie luchtwegen, bronchitis,...</a:t>
            </a:r>
          </a:p>
          <a:p>
            <a:pPr marL="342900" indent="-342900">
              <a:buFontTx/>
              <a:buChar char="-"/>
              <a:defRPr/>
            </a:pPr>
            <a:r>
              <a:rPr lang="nl-BE" sz="2000" dirty="0">
                <a:solidFill>
                  <a:schemeClr val="bg1">
                    <a:lumMod val="50000"/>
                  </a:schemeClr>
                </a:solidFill>
              </a:rPr>
              <a:t>nitreuze dampen (NO2,...)</a:t>
            </a:r>
          </a:p>
          <a:p>
            <a:pPr lvl="1">
              <a:defRPr/>
            </a:pPr>
            <a:r>
              <a:rPr lang="nl-BE" sz="2000" dirty="0">
                <a:solidFill>
                  <a:schemeClr val="bg1">
                    <a:lumMod val="50000"/>
                  </a:schemeClr>
                </a:solidFill>
              </a:rPr>
              <a:t>droge prikkelende hoest,... (meestal na 4-8u)	</a:t>
            </a:r>
          </a:p>
          <a:p>
            <a:pPr marL="342900" indent="-342900">
              <a:buFontTx/>
              <a:buChar char="-"/>
              <a:defRPr/>
            </a:pPr>
            <a:r>
              <a:rPr lang="nl-BE" sz="2000" dirty="0">
                <a:solidFill>
                  <a:schemeClr val="bg1">
                    <a:lumMod val="50000"/>
                  </a:schemeClr>
                </a:solidFill>
              </a:rPr>
              <a:t>metaaldampen (zink, mangaan, koper, ...)</a:t>
            </a:r>
          </a:p>
          <a:p>
            <a:pPr lvl="1">
              <a:defRPr/>
            </a:pPr>
            <a:r>
              <a:rPr lang="nl-BE" sz="2000" dirty="0">
                <a:solidFill>
                  <a:schemeClr val="bg1">
                    <a:lumMod val="50000"/>
                  </a:schemeClr>
                </a:solidFill>
              </a:rPr>
              <a:t>op griep lijkende ziekte (metaaldampkoorts – acuut)</a:t>
            </a:r>
          </a:p>
          <a:p>
            <a:pPr marL="342900" indent="-342900">
              <a:buFontTx/>
              <a:buChar char="-"/>
              <a:defRPr/>
            </a:pPr>
            <a:r>
              <a:rPr lang="nl-BE" sz="2000" dirty="0">
                <a:solidFill>
                  <a:schemeClr val="bg1">
                    <a:lumMod val="50000"/>
                  </a:schemeClr>
                </a:solidFill>
              </a:rPr>
              <a:t>Chroom (VI): kankerverwekkend (inoxlassen!)</a:t>
            </a:r>
          </a:p>
          <a:p>
            <a:pPr marL="342900" indent="-342900">
              <a:buFontTx/>
              <a:buChar char="-"/>
              <a:defRPr/>
            </a:pPr>
            <a:r>
              <a:rPr lang="nl-BE" sz="2000" dirty="0">
                <a:solidFill>
                  <a:schemeClr val="bg1">
                    <a:lumMod val="50000"/>
                  </a:schemeClr>
                </a:solidFill>
              </a:rPr>
              <a:t>beschermgassen (argon, helium, CO2,...)</a:t>
            </a:r>
          </a:p>
          <a:p>
            <a:pPr marL="342900" indent="-342900">
              <a:buFontTx/>
              <a:buChar char="-"/>
              <a:defRPr/>
            </a:pPr>
            <a:r>
              <a:rPr lang="nl-BE" sz="2000" dirty="0">
                <a:solidFill>
                  <a:schemeClr val="bg1">
                    <a:lumMod val="50000"/>
                  </a:schemeClr>
                </a:solidFill>
              </a:rPr>
              <a:t>verdampen van verf, </a:t>
            </a:r>
            <a:r>
              <a:rPr lang="nl-BE" sz="2000" dirty="0" err="1">
                <a:solidFill>
                  <a:schemeClr val="bg1">
                    <a:lumMod val="50000"/>
                  </a:schemeClr>
                </a:solidFill>
              </a:rPr>
              <a:t>ontvetters</a:t>
            </a:r>
            <a:r>
              <a:rPr lang="nl-BE" sz="2000" dirty="0">
                <a:solidFill>
                  <a:schemeClr val="bg1">
                    <a:lumMod val="50000"/>
                  </a:schemeClr>
                </a:solidFill>
              </a:rPr>
              <a:t>,... op de werkstukken</a:t>
            </a:r>
          </a:p>
        </p:txBody>
      </p:sp>
      <p:sp>
        <p:nvSpPr>
          <p:cNvPr id="3" name="Afgeronde rechthoek 2"/>
          <p:cNvSpPr/>
          <p:nvPr/>
        </p:nvSpPr>
        <p:spPr>
          <a:xfrm>
            <a:off x="827584" y="138261"/>
            <a:ext cx="4486250"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353394" y="138261"/>
            <a:ext cx="3384376" cy="646331"/>
          </a:xfrm>
          <a:prstGeom prst="rect">
            <a:avLst/>
          </a:prstGeom>
          <a:noFill/>
        </p:spPr>
        <p:txBody>
          <a:bodyPr wrap="square" rtlCol="0">
            <a:spAutoFit/>
          </a:bodyPr>
          <a:lstStyle/>
          <a:p>
            <a:r>
              <a:rPr lang="nl-BE" sz="3600" b="1" dirty="0">
                <a:solidFill>
                  <a:srgbClr val="00CCFF"/>
                </a:solidFill>
              </a:rPr>
              <a:t>Risico: </a:t>
            </a:r>
            <a:r>
              <a:rPr lang="nl-BE" sz="3600" b="1" dirty="0" err="1">
                <a:solidFill>
                  <a:srgbClr val="00CCFF"/>
                </a:solidFill>
              </a:rPr>
              <a:t>lasrook</a:t>
            </a:r>
            <a:endParaRPr lang="nl-BE" dirty="0"/>
          </a:p>
        </p:txBody>
      </p:sp>
    </p:spTree>
    <p:extLst>
      <p:ext uri="{BB962C8B-B14F-4D97-AF65-F5344CB8AC3E}">
        <p14:creationId xmlns:p14="http://schemas.microsoft.com/office/powerpoint/2010/main" val="55726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600" y="1628800"/>
            <a:ext cx="7632848" cy="1569660"/>
          </a:xfrm>
          <a:prstGeom prst="rect">
            <a:avLst/>
          </a:prstGeom>
        </p:spPr>
        <p:txBody>
          <a:bodyPr wrap="square">
            <a:spAutoFit/>
          </a:bodyPr>
          <a:lstStyle/>
          <a:p>
            <a:r>
              <a:rPr lang="nl-BE" dirty="0" err="1">
                <a:solidFill>
                  <a:schemeClr val="bg1">
                    <a:lumMod val="50000"/>
                  </a:schemeClr>
                </a:solidFill>
              </a:rPr>
              <a:t>Lasrook</a:t>
            </a:r>
            <a:r>
              <a:rPr lang="nl-BE" dirty="0">
                <a:solidFill>
                  <a:schemeClr val="bg1">
                    <a:lumMod val="50000"/>
                  </a:schemeClr>
                </a:solidFill>
              </a:rPr>
              <a:t> kan doordringen tot in de longen en longkanker veroorzaken</a:t>
            </a:r>
          </a:p>
          <a:p>
            <a:pPr marL="342900" indent="-342900">
              <a:buFontTx/>
              <a:buChar char="-"/>
            </a:pPr>
            <a:endParaRPr lang="nl-BE" dirty="0">
              <a:solidFill>
                <a:schemeClr val="bg1">
                  <a:lumMod val="50000"/>
                </a:schemeClr>
              </a:solidFill>
            </a:endParaRPr>
          </a:p>
          <a:p>
            <a:endParaRPr lang="nl-BE" dirty="0">
              <a:solidFill>
                <a:schemeClr val="bg1">
                  <a:lumMod val="50000"/>
                </a:schemeClr>
              </a:solidFill>
            </a:endParaRPr>
          </a:p>
        </p:txBody>
      </p:sp>
      <p:sp>
        <p:nvSpPr>
          <p:cNvPr id="3" name="Afgeronde rechthoek 2"/>
          <p:cNvSpPr/>
          <p:nvPr/>
        </p:nvSpPr>
        <p:spPr>
          <a:xfrm>
            <a:off x="1021854" y="332656"/>
            <a:ext cx="4486250"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547664" y="332656"/>
            <a:ext cx="3384376" cy="1015663"/>
          </a:xfrm>
          <a:prstGeom prst="rect">
            <a:avLst/>
          </a:prstGeom>
          <a:noFill/>
        </p:spPr>
        <p:txBody>
          <a:bodyPr wrap="square" rtlCol="0">
            <a:spAutoFit/>
          </a:bodyPr>
          <a:lstStyle/>
          <a:p>
            <a:r>
              <a:rPr lang="nl-BE" sz="3600" b="1" dirty="0">
                <a:solidFill>
                  <a:srgbClr val="00CCFF"/>
                </a:solidFill>
              </a:rPr>
              <a:t>Risico: </a:t>
            </a:r>
            <a:r>
              <a:rPr lang="nl-BE" sz="3600" b="1" dirty="0" err="1">
                <a:solidFill>
                  <a:srgbClr val="00CCFF"/>
                </a:solidFill>
              </a:rPr>
              <a:t>lasrook</a:t>
            </a:r>
            <a:endParaRPr lang="nl-BE" sz="3600" b="1" dirty="0">
              <a:solidFill>
                <a:srgbClr val="00CCFF"/>
              </a:solidFill>
            </a:endParaRPr>
          </a:p>
          <a:p>
            <a:endParaRPr lang="nl-BE" dirty="0"/>
          </a:p>
        </p:txBody>
      </p:sp>
      <p:pic>
        <p:nvPicPr>
          <p:cNvPr id="5" name="Picture 2" descr="http://www.lungusa.org/learn/art/clean_lung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91367"/>
            <a:ext cx="1368152" cy="262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ttp://www.lungusa.org/learn/art/dirty_lung1_h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210" y="2591367"/>
            <a:ext cx="1467787" cy="262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lungusa.org/learn/art/dirty_lung2_h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533992"/>
            <a:ext cx="1474961" cy="26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8"/>
          <p:cNvSpPr txBox="1">
            <a:spLocks noChangeArrowheads="1"/>
          </p:cNvSpPr>
          <p:nvPr/>
        </p:nvSpPr>
        <p:spPr bwMode="auto">
          <a:xfrm>
            <a:off x="1414500" y="5373216"/>
            <a:ext cx="185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50000"/>
              </a:spcBef>
              <a:spcAft>
                <a:spcPct val="0"/>
              </a:spcAft>
              <a:defRPr sz="3600">
                <a:solidFill>
                  <a:schemeClr val="tx1"/>
                </a:solidFill>
                <a:latin typeface="Arial" charset="0"/>
              </a:defRPr>
            </a:lvl6pPr>
            <a:lvl7pPr marL="2971800" indent="-228600" algn="ctr" eaLnBrk="0" fontAlgn="base" hangingPunct="0">
              <a:spcBef>
                <a:spcPct val="50000"/>
              </a:spcBef>
              <a:spcAft>
                <a:spcPct val="0"/>
              </a:spcAft>
              <a:defRPr sz="3600">
                <a:solidFill>
                  <a:schemeClr val="tx1"/>
                </a:solidFill>
                <a:latin typeface="Arial" charset="0"/>
              </a:defRPr>
            </a:lvl7pPr>
            <a:lvl8pPr marL="3429000" indent="-228600" algn="ctr" eaLnBrk="0" fontAlgn="base" hangingPunct="0">
              <a:spcBef>
                <a:spcPct val="50000"/>
              </a:spcBef>
              <a:spcAft>
                <a:spcPct val="0"/>
              </a:spcAft>
              <a:defRPr sz="3600">
                <a:solidFill>
                  <a:schemeClr val="tx1"/>
                </a:solidFill>
                <a:latin typeface="Arial" charset="0"/>
              </a:defRPr>
            </a:lvl8pPr>
            <a:lvl9pPr marL="3886200" indent="-228600" algn="ctr" eaLnBrk="0" fontAlgn="base" hangingPunct="0">
              <a:spcBef>
                <a:spcPct val="50000"/>
              </a:spcBef>
              <a:spcAft>
                <a:spcPct val="0"/>
              </a:spcAft>
              <a:defRPr sz="3600">
                <a:solidFill>
                  <a:schemeClr val="tx1"/>
                </a:solidFill>
                <a:latin typeface="Arial" charset="0"/>
              </a:defRPr>
            </a:lvl9pPr>
          </a:lstStyle>
          <a:p>
            <a:pPr algn="l" eaLnBrk="1" hangingPunct="1"/>
            <a:r>
              <a:rPr lang="nl-BE" altLang="nl-BE" sz="1600" dirty="0"/>
              <a:t>gezonde long</a:t>
            </a:r>
          </a:p>
        </p:txBody>
      </p:sp>
      <p:sp>
        <p:nvSpPr>
          <p:cNvPr id="9" name="Tekstvak 9"/>
          <p:cNvSpPr txBox="1">
            <a:spLocks noChangeArrowheads="1"/>
          </p:cNvSpPr>
          <p:nvPr/>
        </p:nvSpPr>
        <p:spPr bwMode="auto">
          <a:xfrm>
            <a:off x="5304453" y="5356465"/>
            <a:ext cx="185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50000"/>
              </a:spcBef>
              <a:spcAft>
                <a:spcPct val="0"/>
              </a:spcAft>
              <a:defRPr sz="3600">
                <a:solidFill>
                  <a:schemeClr val="tx1"/>
                </a:solidFill>
                <a:latin typeface="Arial" charset="0"/>
              </a:defRPr>
            </a:lvl6pPr>
            <a:lvl7pPr marL="2971800" indent="-228600" algn="ctr" eaLnBrk="0" fontAlgn="base" hangingPunct="0">
              <a:spcBef>
                <a:spcPct val="50000"/>
              </a:spcBef>
              <a:spcAft>
                <a:spcPct val="0"/>
              </a:spcAft>
              <a:defRPr sz="3600">
                <a:solidFill>
                  <a:schemeClr val="tx1"/>
                </a:solidFill>
                <a:latin typeface="Arial" charset="0"/>
              </a:defRPr>
            </a:lvl7pPr>
            <a:lvl8pPr marL="3429000" indent="-228600" algn="ctr" eaLnBrk="0" fontAlgn="base" hangingPunct="0">
              <a:spcBef>
                <a:spcPct val="50000"/>
              </a:spcBef>
              <a:spcAft>
                <a:spcPct val="0"/>
              </a:spcAft>
              <a:defRPr sz="3600">
                <a:solidFill>
                  <a:schemeClr val="tx1"/>
                </a:solidFill>
                <a:latin typeface="Arial" charset="0"/>
              </a:defRPr>
            </a:lvl8pPr>
            <a:lvl9pPr marL="3886200" indent="-228600" algn="ctr" eaLnBrk="0" fontAlgn="base" hangingPunct="0">
              <a:spcBef>
                <a:spcPct val="50000"/>
              </a:spcBef>
              <a:spcAft>
                <a:spcPct val="0"/>
              </a:spcAft>
              <a:defRPr sz="3600">
                <a:solidFill>
                  <a:schemeClr val="tx1"/>
                </a:solidFill>
                <a:latin typeface="Arial" charset="0"/>
              </a:defRPr>
            </a:lvl9pPr>
          </a:lstStyle>
          <a:p>
            <a:pPr algn="l" eaLnBrk="1" hangingPunct="1"/>
            <a:r>
              <a:rPr lang="nl-BE" altLang="nl-BE" sz="1600" dirty="0"/>
              <a:t>aangetaste long</a:t>
            </a:r>
          </a:p>
        </p:txBody>
      </p:sp>
    </p:spTree>
    <p:extLst>
      <p:ext uri="{BB962C8B-B14F-4D97-AF65-F5344CB8AC3E}">
        <p14:creationId xmlns:p14="http://schemas.microsoft.com/office/powerpoint/2010/main" val="86974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1115616" y="147007"/>
            <a:ext cx="3910186"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284759" y="244205"/>
            <a:ext cx="3384376" cy="646331"/>
          </a:xfrm>
          <a:prstGeom prst="rect">
            <a:avLst/>
          </a:prstGeom>
          <a:noFill/>
        </p:spPr>
        <p:txBody>
          <a:bodyPr wrap="square" rtlCol="0">
            <a:spAutoFit/>
          </a:bodyPr>
          <a:lstStyle/>
          <a:p>
            <a:r>
              <a:rPr lang="nl-BE" sz="3600" b="1" dirty="0">
                <a:solidFill>
                  <a:srgbClr val="00CCFF"/>
                </a:solidFill>
              </a:rPr>
              <a:t>Risico: </a:t>
            </a:r>
            <a:r>
              <a:rPr lang="nl-BE" sz="3600" b="1" dirty="0" err="1">
                <a:solidFill>
                  <a:srgbClr val="00CCFF"/>
                </a:solidFill>
              </a:rPr>
              <a:t>lasrook</a:t>
            </a:r>
            <a:endParaRPr lang="nl-B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87" y="1029366"/>
            <a:ext cx="7316296" cy="280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901678" y="3871197"/>
            <a:ext cx="7534913" cy="830997"/>
          </a:xfrm>
          <a:prstGeom prst="rect">
            <a:avLst/>
          </a:prstGeom>
        </p:spPr>
        <p:txBody>
          <a:bodyPr wrap="square">
            <a:spAutoFit/>
          </a:bodyPr>
          <a:lstStyle/>
          <a:p>
            <a:r>
              <a:rPr lang="nl-NL" dirty="0">
                <a:solidFill>
                  <a:schemeClr val="bg1">
                    <a:lumMod val="50000"/>
                  </a:schemeClr>
                </a:solidFill>
              </a:rPr>
              <a:t>De lasrookconcentratie ligt lager dan het niveau van de </a:t>
            </a:r>
            <a:br>
              <a:rPr lang="nl-NL" dirty="0">
                <a:solidFill>
                  <a:schemeClr val="bg1">
                    <a:lumMod val="50000"/>
                  </a:schemeClr>
                </a:solidFill>
              </a:rPr>
            </a:br>
            <a:r>
              <a:rPr lang="nl-NL" dirty="0">
                <a:solidFill>
                  <a:schemeClr val="bg1">
                    <a:lumMod val="50000"/>
                  </a:schemeClr>
                </a:solidFill>
              </a:rPr>
              <a:t>8 uurgemiddelde grenswaarde (5 mg/m3).</a:t>
            </a:r>
          </a:p>
        </p:txBody>
      </p:sp>
    </p:spTree>
    <p:extLst>
      <p:ext uri="{BB962C8B-B14F-4D97-AF65-F5344CB8AC3E}">
        <p14:creationId xmlns:p14="http://schemas.microsoft.com/office/powerpoint/2010/main" val="1421469964"/>
      </p:ext>
    </p:extLst>
  </p:cSld>
  <p:clrMapOvr>
    <a:masterClrMapping/>
  </p:clrMapOvr>
</p:sld>
</file>

<file path=ppt/theme/theme1.xml><?xml version="1.0" encoding="utf-8"?>
<a:theme xmlns:a="http://schemas.openxmlformats.org/drawingml/2006/main" name="Afval_juli 2015">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Afval_juli 2015</Template>
  <TotalTime>921</TotalTime>
  <Words>2164</Words>
  <Application>Microsoft Office PowerPoint</Application>
  <PresentationFormat>Diavoorstelling (4:3)</PresentationFormat>
  <Paragraphs>244</Paragraphs>
  <Slides>25</Slides>
  <Notes>25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Times New Roman</vt:lpstr>
      <vt:lpstr>Wingdings</vt:lpstr>
      <vt:lpstr>Afval_juli 2015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 Oost-Vlaanderen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Daele Kristine</dc:creator>
  <cp:lastModifiedBy>Ronny De Schrijver</cp:lastModifiedBy>
  <cp:revision>71</cp:revision>
  <dcterms:created xsi:type="dcterms:W3CDTF">2017-10-10T13:44:35Z</dcterms:created>
  <dcterms:modified xsi:type="dcterms:W3CDTF">2021-10-15T10:28:15Z</dcterms:modified>
</cp:coreProperties>
</file>