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n Roef" userId="32e5c79d-6c9c-4d1d-8626-4f44d208f50a" providerId="ADAL" clId="{270A911C-5202-472B-90F8-CF6A1DCDEA30}"/>
    <pc:docChg chg="custSel addSld modSld sldOrd">
      <pc:chgData name="Jolien Roef" userId="32e5c79d-6c9c-4d1d-8626-4f44d208f50a" providerId="ADAL" clId="{270A911C-5202-472B-90F8-CF6A1DCDEA30}" dt="2021-08-24T09:09:15.077" v="393"/>
      <pc:docMkLst>
        <pc:docMk/>
      </pc:docMkLst>
      <pc:sldChg chg="modSp new mod ord">
        <pc:chgData name="Jolien Roef" userId="32e5c79d-6c9c-4d1d-8626-4f44d208f50a" providerId="ADAL" clId="{270A911C-5202-472B-90F8-CF6A1DCDEA30}" dt="2021-08-24T08:25:03.482" v="304" actId="20577"/>
        <pc:sldMkLst>
          <pc:docMk/>
          <pc:sldMk cId="3304039041" sldId="263"/>
        </pc:sldMkLst>
        <pc:spChg chg="mod">
          <ac:chgData name="Jolien Roef" userId="32e5c79d-6c9c-4d1d-8626-4f44d208f50a" providerId="ADAL" clId="{270A911C-5202-472B-90F8-CF6A1DCDEA30}" dt="2021-08-24T08:19:24.998" v="21" actId="20577"/>
          <ac:spMkLst>
            <pc:docMk/>
            <pc:sldMk cId="3304039041" sldId="263"/>
            <ac:spMk id="2" creationId="{22DE5D03-30F6-47E3-9AF2-80206E800FBE}"/>
          </ac:spMkLst>
        </pc:spChg>
        <pc:spChg chg="mod">
          <ac:chgData name="Jolien Roef" userId="32e5c79d-6c9c-4d1d-8626-4f44d208f50a" providerId="ADAL" clId="{270A911C-5202-472B-90F8-CF6A1DCDEA30}" dt="2021-08-24T08:25:03.482" v="304" actId="20577"/>
          <ac:spMkLst>
            <pc:docMk/>
            <pc:sldMk cId="3304039041" sldId="263"/>
            <ac:spMk id="3" creationId="{0333E777-0966-4738-972A-0613DC57FA05}"/>
          </ac:spMkLst>
        </pc:spChg>
      </pc:sldChg>
      <pc:sldChg chg="addSp delSp modSp new mod ord setBg modClrScheme addAnim chgLayout">
        <pc:chgData name="Jolien Roef" userId="32e5c79d-6c9c-4d1d-8626-4f44d208f50a" providerId="ADAL" clId="{270A911C-5202-472B-90F8-CF6A1DCDEA30}" dt="2021-08-24T09:09:15.077" v="393"/>
        <pc:sldMkLst>
          <pc:docMk/>
          <pc:sldMk cId="117148589" sldId="264"/>
        </pc:sldMkLst>
        <pc:spChg chg="del mod ord">
          <ac:chgData name="Jolien Roef" userId="32e5c79d-6c9c-4d1d-8626-4f44d208f50a" providerId="ADAL" clId="{270A911C-5202-472B-90F8-CF6A1DCDEA30}" dt="2021-08-24T08:59:37.046" v="308" actId="700"/>
          <ac:spMkLst>
            <pc:docMk/>
            <pc:sldMk cId="117148589" sldId="264"/>
            <ac:spMk id="2" creationId="{7460E594-A7D7-4494-82EB-D7972B964E68}"/>
          </ac:spMkLst>
        </pc:spChg>
        <pc:spChg chg="del mod ord">
          <ac:chgData name="Jolien Roef" userId="32e5c79d-6c9c-4d1d-8626-4f44d208f50a" providerId="ADAL" clId="{270A911C-5202-472B-90F8-CF6A1DCDEA30}" dt="2021-08-24T08:59:37.046" v="308" actId="700"/>
          <ac:spMkLst>
            <pc:docMk/>
            <pc:sldMk cId="117148589" sldId="264"/>
            <ac:spMk id="3" creationId="{230D9C32-5A84-4C02-8C46-36BD0F3D17F0}"/>
          </ac:spMkLst>
        </pc:spChg>
        <pc:spChg chg="add mod ord">
          <ac:chgData name="Jolien Roef" userId="32e5c79d-6c9c-4d1d-8626-4f44d208f50a" providerId="ADAL" clId="{270A911C-5202-472B-90F8-CF6A1DCDEA30}" dt="2021-08-24T09:09:15.020" v="391" actId="26606"/>
          <ac:spMkLst>
            <pc:docMk/>
            <pc:sldMk cId="117148589" sldId="264"/>
            <ac:spMk id="4" creationId="{A9DA7BE3-2428-4D86-9D6E-5EE29E70ADD7}"/>
          </ac:spMkLst>
        </pc:spChg>
        <pc:spChg chg="add mod ord">
          <ac:chgData name="Jolien Roef" userId="32e5c79d-6c9c-4d1d-8626-4f44d208f50a" providerId="ADAL" clId="{270A911C-5202-472B-90F8-CF6A1DCDEA30}" dt="2021-08-24T09:09:15.020" v="391" actId="26606"/>
          <ac:spMkLst>
            <pc:docMk/>
            <pc:sldMk cId="117148589" sldId="264"/>
            <ac:spMk id="5" creationId="{EB8885C4-F880-4189-97E8-1AB128C03F15}"/>
          </ac:spMkLst>
        </pc:spChg>
        <pc:spChg chg="add">
          <ac:chgData name="Jolien Roef" userId="32e5c79d-6c9c-4d1d-8626-4f44d208f50a" providerId="ADAL" clId="{270A911C-5202-472B-90F8-CF6A1DCDEA30}" dt="2021-08-24T09:09:15.020" v="391" actId="26606"/>
          <ac:spMkLst>
            <pc:docMk/>
            <pc:sldMk cId="117148589" sldId="264"/>
            <ac:spMk id="11" creationId="{1E644DE9-8D09-43E2-BA69-F57482CFC93A}"/>
          </ac:spMkLst>
        </pc:spChg>
        <pc:spChg chg="add">
          <ac:chgData name="Jolien Roef" userId="32e5c79d-6c9c-4d1d-8626-4f44d208f50a" providerId="ADAL" clId="{270A911C-5202-472B-90F8-CF6A1DCDEA30}" dt="2021-08-24T09:09:15.020" v="391" actId="26606"/>
          <ac:spMkLst>
            <pc:docMk/>
            <pc:sldMk cId="117148589" sldId="264"/>
            <ac:spMk id="13" creationId="{6C23C919-B32E-40FF-B3D8-631316E84E3E}"/>
          </ac:spMkLst>
        </pc:spChg>
        <pc:picChg chg="add">
          <ac:chgData name="Jolien Roef" userId="32e5c79d-6c9c-4d1d-8626-4f44d208f50a" providerId="ADAL" clId="{270A911C-5202-472B-90F8-CF6A1DCDEA30}" dt="2021-08-24T09:09:15.020" v="391" actId="26606"/>
          <ac:picMkLst>
            <pc:docMk/>
            <pc:sldMk cId="117148589" sldId="264"/>
            <ac:picMk id="7" creationId="{F4A41A56-A607-4747-8565-378A011C91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8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1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8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8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7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9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Picture 6" descr="Eén in een menigte">
            <a:extLst>
              <a:ext uri="{FF2B5EF4-FFF2-40B4-BE49-F238E27FC236}">
                <a16:creationId xmlns:a16="http://schemas.microsoft.com/office/drawing/2014/main" id="{F4A41A56-A607-4747-8565-378A011C9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741" b="17274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9DA7BE3-2428-4D86-9D6E-5EE29E70A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nl-BE" sz="5200">
                <a:solidFill>
                  <a:srgbClr val="FFFFFF"/>
                </a:solidFill>
              </a:rPr>
              <a:t>welkom in RCB!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B8885C4-F880-4189-97E8-1AB128C03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nl-BE" sz="2200" dirty="0">
                <a:solidFill>
                  <a:srgbClr val="FFFFFF"/>
                </a:solidFill>
              </a:rPr>
              <a:t>Welkom in schooljaar 2021-2022</a:t>
            </a:r>
          </a:p>
        </p:txBody>
      </p:sp>
    </p:spTree>
    <p:extLst>
      <p:ext uri="{BB962C8B-B14F-4D97-AF65-F5344CB8AC3E}">
        <p14:creationId xmlns:p14="http://schemas.microsoft.com/office/powerpoint/2010/main" val="1171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E5D03-30F6-47E3-9AF2-80206E80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opdrachtenverdeling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33E777-0966-4738-972A-0613DC57F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Documenten  terug te vinden in je mapje:</a:t>
            </a:r>
          </a:p>
          <a:p>
            <a:pPr lvl="1"/>
            <a:r>
              <a:rPr lang="nl-BE" dirty="0"/>
              <a:t>Document Koen overzicht lessen </a:t>
            </a:r>
          </a:p>
          <a:p>
            <a:pPr lvl="1"/>
            <a:r>
              <a:rPr lang="nl-BE" dirty="0"/>
              <a:t>Algemene uurroosters </a:t>
            </a:r>
          </a:p>
          <a:p>
            <a:pPr lvl="1"/>
            <a:r>
              <a:rPr lang="nl-BE" dirty="0"/>
              <a:t>Wachtrooster </a:t>
            </a:r>
          </a:p>
          <a:p>
            <a:pPr lvl="1"/>
            <a:r>
              <a:rPr lang="nl-BE" dirty="0"/>
              <a:t>Toezichtroosters</a:t>
            </a:r>
          </a:p>
          <a:p>
            <a:pPr lvl="1"/>
            <a:endParaRPr lang="nl-BE" dirty="0"/>
          </a:p>
          <a:p>
            <a:pPr marL="457200" lvl="1" indent="0">
              <a:buNone/>
            </a:pPr>
            <a:r>
              <a:rPr lang="nl-BE" dirty="0"/>
              <a:t>Bij sommigen iets in balpen bijgezet! Belangrijk om dit samen te corrigeren (kwestie van papierbesparing)</a:t>
            </a:r>
          </a:p>
        </p:txBody>
      </p:sp>
    </p:spTree>
    <p:extLst>
      <p:ext uri="{BB962C8B-B14F-4D97-AF65-F5344CB8AC3E}">
        <p14:creationId xmlns:p14="http://schemas.microsoft.com/office/powerpoint/2010/main" val="330403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483861B3-77F4-42C4-B257-AF7D1EB5F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Patroon gemaakt door een rivierdelta van bovenaf">
            <a:extLst>
              <a:ext uri="{FF2B5EF4-FFF2-40B4-BE49-F238E27FC236}">
                <a16:creationId xmlns:a16="http://schemas.microsoft.com/office/drawing/2014/main" id="{56EC176C-8F67-4D42-9905-F91756185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880" b="2112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7" name="Frame 19">
            <a:extLst>
              <a:ext uri="{FF2B5EF4-FFF2-40B4-BE49-F238E27FC236}">
                <a16:creationId xmlns:a16="http://schemas.microsoft.com/office/drawing/2014/main" id="{1DF53E4F-F248-41DA-B87A-B7539C6C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2000" cy="6858000"/>
          </a:xfrm>
          <a:prstGeom prst="frame">
            <a:avLst>
              <a:gd name="adj1" fmla="val 97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5724E74D-9688-4ED9-86E6-D0C3F23D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frame">
            <a:avLst>
              <a:gd name="adj1" fmla="val 9763"/>
            </a:avLst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0FF4F2-B113-4EDA-8D03-79AE2BA9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76" y="3962400"/>
            <a:ext cx="10128924" cy="762000"/>
          </a:xfrm>
        </p:spPr>
        <p:txBody>
          <a:bodyPr anchor="t">
            <a:normAutofit/>
          </a:bodyPr>
          <a:lstStyle/>
          <a:p>
            <a:r>
              <a:rPr lang="nl-BE" sz="2200" dirty="0">
                <a:solidFill>
                  <a:srgbClr val="FFFFFF"/>
                </a:solidFill>
              </a:rPr>
              <a:t>2021-2022</a:t>
            </a:r>
            <a:endParaRPr lang="nl-BE" sz="220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C0399F-E251-4A6E-A34B-F34B55127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2362200"/>
            <a:ext cx="10128925" cy="1447800"/>
          </a:xfrm>
        </p:spPr>
        <p:txBody>
          <a:bodyPr anchor="b"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beleidsplan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8F7743-9D11-4179-BEB4-EC2B1C265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/>
          <a:stretch>
            <a:fillRect/>
          </a:stretch>
        </p:blipFill>
        <p:spPr>
          <a:xfrm>
            <a:off x="0" y="692701"/>
            <a:ext cx="5193553" cy="6165298"/>
          </a:xfrm>
          <a:custGeom>
            <a:avLst/>
            <a:gdLst>
              <a:gd name="connsiteX0" fmla="*/ 0 w 5193553"/>
              <a:gd name="connsiteY0" fmla="*/ 0 h 6165298"/>
              <a:gd name="connsiteX1" fmla="*/ 669547 w 5193553"/>
              <a:gd name="connsiteY1" fmla="*/ 0 h 6165298"/>
              <a:gd name="connsiteX2" fmla="*/ 669547 w 5193553"/>
              <a:gd name="connsiteY2" fmla="*/ 5504304 h 6165298"/>
              <a:gd name="connsiteX3" fmla="*/ 5193553 w 5193553"/>
              <a:gd name="connsiteY3" fmla="*/ 5504304 h 6165298"/>
              <a:gd name="connsiteX4" fmla="*/ 5193553 w 5193553"/>
              <a:gd name="connsiteY4" fmla="*/ 6165298 h 6165298"/>
              <a:gd name="connsiteX5" fmla="*/ 0 w 5193553"/>
              <a:gd name="connsiteY5" fmla="*/ 6165298 h 61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3553" h="6165298">
                <a:moveTo>
                  <a:pt x="0" y="0"/>
                </a:moveTo>
                <a:lnTo>
                  <a:pt x="669547" y="0"/>
                </a:lnTo>
                <a:lnTo>
                  <a:pt x="669547" y="5504304"/>
                </a:lnTo>
                <a:lnTo>
                  <a:pt x="5193553" y="5504304"/>
                </a:lnTo>
                <a:lnTo>
                  <a:pt x="5193553" y="6165298"/>
                </a:lnTo>
                <a:lnTo>
                  <a:pt x="0" y="6165298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D29D54-E14A-4679-95CF-25E6EC2BD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b="19117"/>
          <a:stretch/>
        </p:blipFill>
        <p:spPr>
          <a:xfrm rot="5400000">
            <a:off x="381678" y="-381678"/>
            <a:ext cx="4180119" cy="4943475"/>
          </a:xfrm>
          <a:custGeom>
            <a:avLst/>
            <a:gdLst>
              <a:gd name="connsiteX0" fmla="*/ 0 w 4180119"/>
              <a:gd name="connsiteY0" fmla="*/ 4943475 h 4943475"/>
              <a:gd name="connsiteX1" fmla="*/ 0 w 4180119"/>
              <a:gd name="connsiteY1" fmla="*/ 0 h 4943475"/>
              <a:gd name="connsiteX2" fmla="*/ 669547 w 4180119"/>
              <a:gd name="connsiteY2" fmla="*/ 0 h 4943475"/>
              <a:gd name="connsiteX3" fmla="*/ 669547 w 4180119"/>
              <a:gd name="connsiteY3" fmla="*/ 4276977 h 4943475"/>
              <a:gd name="connsiteX4" fmla="*/ 4180119 w 4180119"/>
              <a:gd name="connsiteY4" fmla="*/ 4276977 h 4943475"/>
              <a:gd name="connsiteX5" fmla="*/ 4180119 w 4180119"/>
              <a:gd name="connsiteY5" fmla="*/ 4943475 h 4943475"/>
              <a:gd name="connsiteX6" fmla="*/ 0 w 4180119"/>
              <a:gd name="connsiteY6" fmla="*/ 4943475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119" h="4943475">
                <a:moveTo>
                  <a:pt x="0" y="4943475"/>
                </a:moveTo>
                <a:lnTo>
                  <a:pt x="0" y="0"/>
                </a:lnTo>
                <a:lnTo>
                  <a:pt x="669547" y="0"/>
                </a:lnTo>
                <a:lnTo>
                  <a:pt x="669547" y="4276977"/>
                </a:lnTo>
                <a:lnTo>
                  <a:pt x="4180119" y="4276977"/>
                </a:lnTo>
                <a:lnTo>
                  <a:pt x="4180119" y="4943475"/>
                </a:lnTo>
                <a:lnTo>
                  <a:pt x="0" y="49434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810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Plant die in een scheur in het beton groeit">
            <a:extLst>
              <a:ext uri="{FF2B5EF4-FFF2-40B4-BE49-F238E27FC236}">
                <a16:creationId xmlns:a16="http://schemas.microsoft.com/office/drawing/2014/main" id="{F062ABB2-7754-40A0-930F-F09AF6CF0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4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5348F6-8672-4461-910B-2691CFA8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Beleidsplan 2020-2021: verbinding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7CE3F0-427E-4275-ACED-2283B06D3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anchor="ctr">
            <a:normAutofit/>
          </a:bodyPr>
          <a:lstStyle/>
          <a:p>
            <a:r>
              <a:rPr lang="nl-BE" sz="1800" dirty="0">
                <a:solidFill>
                  <a:srgbClr val="FFFFFF"/>
                </a:solidFill>
              </a:rPr>
              <a:t>Blijvend op inzetten en blijvend verankeren in onze schoolwerking: </a:t>
            </a:r>
          </a:p>
          <a:p>
            <a:pPr lvl="1"/>
            <a:r>
              <a:rPr lang="nl-BE" sz="1800" dirty="0" err="1">
                <a:solidFill>
                  <a:srgbClr val="FFFFFF"/>
                </a:solidFill>
              </a:rPr>
              <a:t>Together</a:t>
            </a:r>
            <a:r>
              <a:rPr lang="nl-BE" sz="1800" dirty="0">
                <a:solidFill>
                  <a:srgbClr val="FFFFFF"/>
                </a:solidFill>
              </a:rPr>
              <a:t> </a:t>
            </a:r>
            <a:r>
              <a:rPr lang="nl-BE" sz="1800" dirty="0" err="1">
                <a:solidFill>
                  <a:srgbClr val="FFFFFF"/>
                </a:solidFill>
              </a:rPr>
              <a:t>Everyone</a:t>
            </a:r>
            <a:r>
              <a:rPr lang="nl-BE" sz="1800" dirty="0">
                <a:solidFill>
                  <a:srgbClr val="FFFFFF"/>
                </a:solidFill>
              </a:rPr>
              <a:t> </a:t>
            </a:r>
            <a:r>
              <a:rPr lang="nl-BE" sz="1800" dirty="0" err="1">
                <a:solidFill>
                  <a:srgbClr val="FFFFFF"/>
                </a:solidFill>
              </a:rPr>
              <a:t>Achieves</a:t>
            </a:r>
            <a:r>
              <a:rPr lang="nl-BE" sz="1800" dirty="0">
                <a:solidFill>
                  <a:srgbClr val="FFFFFF"/>
                </a:solidFill>
              </a:rPr>
              <a:t> More</a:t>
            </a:r>
          </a:p>
          <a:p>
            <a:pPr lvl="1"/>
            <a:r>
              <a:rPr lang="nl-BE" sz="1800" dirty="0">
                <a:solidFill>
                  <a:srgbClr val="FFFFFF"/>
                </a:solidFill>
              </a:rPr>
              <a:t>Introductie: RCB on route: </a:t>
            </a:r>
          </a:p>
          <a:p>
            <a:pPr lvl="2"/>
            <a:r>
              <a:rPr lang="nl-BE" sz="1400" dirty="0">
                <a:solidFill>
                  <a:srgbClr val="FFFFFF"/>
                </a:solidFill>
              </a:rPr>
              <a:t>Maandelijks vrijblijvende verbindingsavond </a:t>
            </a:r>
          </a:p>
          <a:p>
            <a:pPr lvl="2"/>
            <a:r>
              <a:rPr lang="nl-BE" sz="1400" dirty="0">
                <a:solidFill>
                  <a:srgbClr val="FFFFFF"/>
                </a:solidFill>
              </a:rPr>
              <a:t>Jaarlijks vrijblijvend weekend met collega’s </a:t>
            </a:r>
          </a:p>
        </p:txBody>
      </p:sp>
    </p:spTree>
    <p:extLst>
      <p:ext uri="{BB962C8B-B14F-4D97-AF65-F5344CB8AC3E}">
        <p14:creationId xmlns:p14="http://schemas.microsoft.com/office/powerpoint/2010/main" val="67874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EE00F05-5C8A-42DF-9272-88FB92AB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Beleidsplan 2021-2022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C648B2-0FF6-4D42-939F-FAF7798E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anchor="ctr">
            <a:normAutofit/>
          </a:bodyPr>
          <a:lstStyle/>
          <a:p>
            <a:r>
              <a:rPr lang="nl-BE" sz="1800" dirty="0"/>
              <a:t>Vanuit verbinding en zorg </a:t>
            </a:r>
            <a:r>
              <a:rPr lang="nl-BE" sz="1800" b="1" dirty="0"/>
              <a:t>professionele inspanningen </a:t>
            </a:r>
            <a:r>
              <a:rPr lang="nl-BE" sz="1800" dirty="0"/>
              <a:t>leveren om kwaliteitsvol onderwijs aan te bieden zodat leerlingen met een sterke voet in de maatschappij kunnen stappen.</a:t>
            </a:r>
          </a:p>
        </p:txBody>
      </p:sp>
    </p:spTree>
    <p:extLst>
      <p:ext uri="{BB962C8B-B14F-4D97-AF65-F5344CB8AC3E}">
        <p14:creationId xmlns:p14="http://schemas.microsoft.com/office/powerpoint/2010/main" val="138559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779480-6363-46E8-8C87-1CE67D38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nl-BE" dirty="0"/>
              <a:t>Professionele inspanningen als startpunt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90D12C-3317-413B-ACA4-6F25A4562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nl-BE" sz="1800"/>
              <a:t>Starten met een nieuw schoolsysteem: eigen softwareprogramma</a:t>
            </a:r>
          </a:p>
          <a:p>
            <a:r>
              <a:rPr lang="nl-BE" sz="1800"/>
              <a:t>Instappen als beleidsteam op (gratis) traject onderwijskundig leiderschap om de datageletterdheid van de school te verhogen en te kunnen blijven verdedigen bij de inspectie (tweejarig traject: Ronny, ilonka, Ann, Jolien)</a:t>
            </a:r>
          </a:p>
          <a:p>
            <a:r>
              <a:rPr lang="nl-BE" sz="1800"/>
              <a:t>Instappen op Ilearn om digitaal mee te zijn: Leen, Joris, Annelies (nog geïnteresseerden?)</a:t>
            </a:r>
          </a:p>
          <a:p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190816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56D67-8A5F-4DE6-80A9-E299725E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Professionele inspanningen vertalen naar de klasvloer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E7ADCC-AD55-405D-BB61-920C8D5B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Inzetten op vernieuwd digitaal lesmateriaal (bedankt aan alle harde werkers!)</a:t>
            </a:r>
          </a:p>
          <a:p>
            <a:r>
              <a:rPr lang="nl-BE" dirty="0"/>
              <a:t>Vernieuwing opleidingsboeken in functie van effectieve noden van de praktijk</a:t>
            </a:r>
          </a:p>
          <a:p>
            <a:r>
              <a:rPr lang="nl-BE" dirty="0"/>
              <a:t>Aankoop TIG-lastoestellen, </a:t>
            </a:r>
            <a:r>
              <a:rPr lang="nl-BE" dirty="0" err="1"/>
              <a:t>vaatwas</a:t>
            </a:r>
            <a:r>
              <a:rPr lang="nl-BE" dirty="0"/>
              <a:t>, wasmachine, droogkast en opstart nieuwe klas in ‘13’.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857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E7D54-813E-489B-83AB-C3E4BF26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Professionele inspanningen vertalen naar de leerlingen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3827D-42BF-479B-ABD5-40AF414DF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Werken met google classroom als blijvend systeem (op termijn kost smartschool drukken)</a:t>
            </a:r>
          </a:p>
          <a:p>
            <a:r>
              <a:rPr lang="nl-BE" dirty="0"/>
              <a:t>Werken met lesmethoden die zijn uitgewerkt en vernieuwd naargelang de hervorming (OV4)</a:t>
            </a:r>
          </a:p>
          <a:p>
            <a:r>
              <a:rPr lang="nl-BE" dirty="0"/>
              <a:t>Inzetten op vorming leerkrachten: Rots en Water, PTV technieken, ontwikkelen van apps…</a:t>
            </a:r>
          </a:p>
        </p:txBody>
      </p:sp>
    </p:spTree>
    <p:extLst>
      <p:ext uri="{BB962C8B-B14F-4D97-AF65-F5344CB8AC3E}">
        <p14:creationId xmlns:p14="http://schemas.microsoft.com/office/powerpoint/2010/main" val="388019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559F2-1787-4F5F-9C73-F15CF00D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Beleidsplan vertalen naar externen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2BA101-3CA1-4714-AEED-AF2344832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Inzetten op profileren van de school zodat we een goede naambekendheid krijgen </a:t>
            </a:r>
          </a:p>
          <a:p>
            <a:r>
              <a:rPr lang="nl-BE" dirty="0"/>
              <a:t>Krachten en talenten van ons team en leerlingen in de verf zetten: </a:t>
            </a:r>
          </a:p>
          <a:p>
            <a:pPr lvl="1"/>
            <a:r>
              <a:rPr lang="nl-BE" dirty="0"/>
              <a:t>Infodag voor CLB</a:t>
            </a:r>
          </a:p>
          <a:p>
            <a:pPr lvl="1"/>
            <a:r>
              <a:rPr lang="nl-BE" dirty="0"/>
              <a:t>Eventueel studiedag voor externen </a:t>
            </a:r>
          </a:p>
          <a:p>
            <a:pPr lvl="1"/>
            <a:r>
              <a:rPr lang="nl-BE" dirty="0"/>
              <a:t>Snuffelstages en inloopdagen schoolverlaters lagere school vernieuwen</a:t>
            </a:r>
          </a:p>
        </p:txBody>
      </p:sp>
    </p:spTree>
    <p:extLst>
      <p:ext uri="{BB962C8B-B14F-4D97-AF65-F5344CB8AC3E}">
        <p14:creationId xmlns:p14="http://schemas.microsoft.com/office/powerpoint/2010/main" val="3722783765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_2SEEDS">
      <a:dk1>
        <a:srgbClr val="000000"/>
      </a:dk1>
      <a:lt1>
        <a:srgbClr val="FFFFFF"/>
      </a:lt1>
      <a:dk2>
        <a:srgbClr val="412427"/>
      </a:dk2>
      <a:lt2>
        <a:srgbClr val="E2E7E8"/>
      </a:lt2>
      <a:accent1>
        <a:srgbClr val="B1463B"/>
      </a:accent1>
      <a:accent2>
        <a:srgbClr val="C34D73"/>
      </a:accent2>
      <a:accent3>
        <a:srgbClr val="C3894D"/>
      </a:accent3>
      <a:accent4>
        <a:srgbClr val="3BB195"/>
      </a:accent4>
      <a:accent5>
        <a:srgbClr val="4DAEC3"/>
      </a:accent5>
      <a:accent6>
        <a:srgbClr val="3B6BB1"/>
      </a:accent6>
      <a:hlink>
        <a:srgbClr val="338F99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309</Words>
  <Application>Microsoft Office PowerPoint</Application>
  <PresentationFormat>Breedbeeld</PresentationFormat>
  <Paragraphs>38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AvenirNext LT Pro Medium</vt:lpstr>
      <vt:lpstr>Sabon Next LT</vt:lpstr>
      <vt:lpstr>DappledVTI</vt:lpstr>
      <vt:lpstr>welkom in RCB!</vt:lpstr>
      <vt:lpstr>opdrachtenverdeling</vt:lpstr>
      <vt:lpstr>beleidsplan</vt:lpstr>
      <vt:lpstr>Beleidsplan 2020-2021: verbinding</vt:lpstr>
      <vt:lpstr>Beleidsplan 2021-2022</vt:lpstr>
      <vt:lpstr>Professionele inspanningen als startpunt</vt:lpstr>
      <vt:lpstr>Professionele inspanningen vertalen naar de klasvloer</vt:lpstr>
      <vt:lpstr>Professionele inspanningen vertalen naar de leerlingen</vt:lpstr>
      <vt:lpstr>Beleidsplan vertalen naar externen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beleidsplan</dc:title>
  <dc:creator>Jolien Roef</dc:creator>
  <cp:lastModifiedBy>Jolien Roef</cp:lastModifiedBy>
  <cp:revision>1</cp:revision>
  <dcterms:created xsi:type="dcterms:W3CDTF">2021-08-24T06:38:41Z</dcterms:created>
  <dcterms:modified xsi:type="dcterms:W3CDTF">2021-08-24T09:09:24Z</dcterms:modified>
</cp:coreProperties>
</file>