
<file path=[Content_Types].xml><?xml version="1.0" encoding="utf-8"?>
<Types xmlns="http://schemas.openxmlformats.org/package/2006/content-types">
  <Default Extension="gif" ContentType="image/gif"/>
  <Default Extension="jpeg" ContentType="image/jpeg"/>
  <Default Extension="mp4" ContentType="video/mp4"/>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01"/>
  </p:normalViewPr>
  <p:slideViewPr>
    <p:cSldViewPr snapToGrid="0" snapToObjects="1">
      <p:cViewPr varScale="1">
        <p:scale>
          <a:sx n="95" d="100"/>
          <a:sy n="95" d="100"/>
        </p:scale>
        <p:origin x="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Tuesday, October 20, 2020</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65060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Tuesday, October 20, 2020</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27231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Tuesday, October 20, 2020</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12089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Tuesday, October 20, 2020</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34022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Tuesday, October 20, 2020</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7315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Tuesday, October 20, 2020</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109945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Tuesday, October 20, 2020</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137656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Tuesday, October 20, 2020</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7728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Tuesday, October 20, 2020</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6957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Tuesday, October 20, 2020</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229202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Tuesday, October 20, 2020</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24803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Tuesday, October 20, 2020</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‹nr.›</a:t>
            </a:fld>
            <a:endParaRPr lang="en-US"/>
          </a:p>
        </p:txBody>
      </p:sp>
    </p:spTree>
    <p:extLst>
      <p:ext uri="{BB962C8B-B14F-4D97-AF65-F5344CB8AC3E}">
        <p14:creationId xmlns:p14="http://schemas.microsoft.com/office/powerpoint/2010/main" val="265635866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50065EF4-DFD0-426C-8B45-758DFCA9A2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0D082BF-4DA7-E14B-8CC4-CA80DC4AF139}"/>
              </a:ext>
            </a:extLst>
          </p:cNvPr>
          <p:cNvSpPr>
            <a:spLocks noGrp="1"/>
          </p:cNvSpPr>
          <p:nvPr>
            <p:ph type="ctrTitle"/>
          </p:nvPr>
        </p:nvSpPr>
        <p:spPr>
          <a:xfrm>
            <a:off x="550864" y="549275"/>
            <a:ext cx="3565524" cy="2887174"/>
          </a:xfrm>
        </p:spPr>
        <p:txBody>
          <a:bodyPr anchor="b">
            <a:normAutofit/>
          </a:bodyPr>
          <a:lstStyle/>
          <a:p>
            <a:r>
              <a:rPr lang="nl-BE" sz="4800" dirty="0"/>
              <a:t> Overleg na KR</a:t>
            </a:r>
          </a:p>
        </p:txBody>
      </p:sp>
      <p:sp>
        <p:nvSpPr>
          <p:cNvPr id="13" name="Rectangle 12">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BABE396C-E662-B143-92D9-F31E546D14AE}"/>
              </a:ext>
            </a:extLst>
          </p:cNvPr>
          <p:cNvSpPr>
            <a:spLocks noGrp="1"/>
          </p:cNvSpPr>
          <p:nvPr>
            <p:ph type="subTitle" idx="1"/>
          </p:nvPr>
        </p:nvSpPr>
        <p:spPr>
          <a:xfrm>
            <a:off x="550863" y="3569007"/>
            <a:ext cx="3565525" cy="2523817"/>
          </a:xfrm>
        </p:spPr>
        <p:txBody>
          <a:bodyPr>
            <a:normAutofit/>
          </a:bodyPr>
          <a:lstStyle/>
          <a:p>
            <a:r>
              <a:rPr lang="nl-BE" sz="2000" dirty="0">
                <a:solidFill>
                  <a:schemeClr val="tx1">
                    <a:alpha val="60000"/>
                  </a:schemeClr>
                </a:solidFill>
              </a:rPr>
              <a:t>20/10/2020</a:t>
            </a:r>
          </a:p>
        </p:txBody>
      </p:sp>
    </p:spTree>
    <p:extLst>
      <p:ext uri="{BB962C8B-B14F-4D97-AF65-F5344CB8AC3E}">
        <p14:creationId xmlns:p14="http://schemas.microsoft.com/office/powerpoint/2010/main" val="4136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24AADF-0FF2-3547-9C6B-A354FF3A7AB8}"/>
              </a:ext>
            </a:extLst>
          </p:cNvPr>
          <p:cNvSpPr>
            <a:spLocks noGrp="1"/>
          </p:cNvSpPr>
          <p:nvPr>
            <p:ph type="title"/>
          </p:nvPr>
        </p:nvSpPr>
        <p:spPr>
          <a:xfrm>
            <a:off x="1463040" y="685800"/>
            <a:ext cx="5349240" cy="2267855"/>
          </a:xfrm>
        </p:spPr>
        <p:txBody>
          <a:bodyPr anchor="t">
            <a:normAutofit/>
          </a:bodyPr>
          <a:lstStyle/>
          <a:p>
            <a:r>
              <a:rPr lang="nl-BE" sz="5000"/>
              <a:t>Herhaling als kracht	</a:t>
            </a:r>
          </a:p>
        </p:txBody>
      </p:sp>
      <p:sp>
        <p:nvSpPr>
          <p:cNvPr id="3" name="Tijdelijke aanduiding voor inhoud 2">
            <a:extLst>
              <a:ext uri="{FF2B5EF4-FFF2-40B4-BE49-F238E27FC236}">
                <a16:creationId xmlns:a16="http://schemas.microsoft.com/office/drawing/2014/main" id="{68F2907C-4665-2D48-821E-443502BAAF9A}"/>
              </a:ext>
            </a:extLst>
          </p:cNvPr>
          <p:cNvSpPr>
            <a:spLocks noGrp="1"/>
          </p:cNvSpPr>
          <p:nvPr>
            <p:ph idx="1"/>
          </p:nvPr>
        </p:nvSpPr>
        <p:spPr>
          <a:xfrm>
            <a:off x="1463040" y="3133724"/>
            <a:ext cx="5349240" cy="3049396"/>
          </a:xfrm>
        </p:spPr>
        <p:txBody>
          <a:bodyPr>
            <a:normAutofit fontScale="85000" lnSpcReduction="10000"/>
          </a:bodyPr>
          <a:lstStyle/>
          <a:p>
            <a:r>
              <a:rPr lang="nl-BE" sz="1800"/>
              <a:t>Als leerlingen niet mee zijn in het verhaal, maak tijd om te herhalen zodat leerlingen steeds succeservaringen hebben!</a:t>
            </a:r>
          </a:p>
          <a:p>
            <a:pPr lvl="1"/>
            <a:r>
              <a:rPr lang="nl-BE" sz="1800"/>
              <a:t>Voorzie feedbacktijd </a:t>
            </a:r>
          </a:p>
          <a:p>
            <a:pPr lvl="1"/>
            <a:r>
              <a:rPr lang="nl-BE" sz="1800"/>
              <a:t>Benadruk hoe iets beter kan en leg uit </a:t>
            </a:r>
          </a:p>
          <a:p>
            <a:pPr lvl="1"/>
            <a:r>
              <a:rPr lang="nl-BE" sz="1800"/>
              <a:t>Pas de techniek snel toe </a:t>
            </a:r>
          </a:p>
          <a:p>
            <a:pPr lvl="1"/>
            <a:r>
              <a:rPr lang="nl-BE" sz="1800"/>
              <a:t>Leg iedereen verantwoordelijkheid op </a:t>
            </a:r>
          </a:p>
          <a:p>
            <a:pPr lvl="1"/>
            <a:r>
              <a:rPr lang="nl-BE" sz="1800"/>
              <a:t>Eindig steeds positief </a:t>
            </a:r>
          </a:p>
          <a:p>
            <a:pPr lvl="1"/>
            <a:r>
              <a:rPr lang="nl-BE" sz="1800"/>
              <a:t>Pak het redelijk aan </a:t>
            </a:r>
          </a:p>
          <a:p>
            <a:pPr marL="457200" lvl="1" indent="0">
              <a:buNone/>
            </a:pPr>
            <a:endParaRPr lang="nl-BE" sz="1800"/>
          </a:p>
        </p:txBody>
      </p:sp>
      <p:pic>
        <p:nvPicPr>
          <p:cNvPr id="4" name="Afbeelding 3">
            <a:extLst>
              <a:ext uri="{FF2B5EF4-FFF2-40B4-BE49-F238E27FC236}">
                <a16:creationId xmlns:a16="http://schemas.microsoft.com/office/drawing/2014/main" id="{F77D2D85-C58F-C446-A4D5-45826C924AC7}"/>
              </a:ext>
            </a:extLst>
          </p:cNvPr>
          <p:cNvPicPr>
            <a:picLocks noChangeAspect="1"/>
          </p:cNvPicPr>
          <p:nvPr/>
        </p:nvPicPr>
        <p:blipFill rotWithShape="1">
          <a:blip r:embed="rId2"/>
          <a:srcRect r="-2" b="-2"/>
          <a:stretch/>
        </p:blipFill>
        <p:spPr>
          <a:xfrm>
            <a:off x="6932702" y="914399"/>
            <a:ext cx="5072883" cy="5072883"/>
          </a:xfrm>
          <a:prstGeom prst="rect">
            <a:avLst/>
          </a:prstGeom>
        </p:spPr>
      </p:pic>
    </p:spTree>
    <p:extLst>
      <p:ext uri="{BB962C8B-B14F-4D97-AF65-F5344CB8AC3E}">
        <p14:creationId xmlns:p14="http://schemas.microsoft.com/office/powerpoint/2010/main" val="2502144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61706-C154-AC4B-ACFF-3E8A3BA52F31}"/>
              </a:ext>
            </a:extLst>
          </p:cNvPr>
          <p:cNvSpPr>
            <a:spLocks noGrp="1"/>
          </p:cNvSpPr>
          <p:nvPr>
            <p:ph type="title"/>
          </p:nvPr>
        </p:nvSpPr>
        <p:spPr>
          <a:xfrm>
            <a:off x="1463040" y="685800"/>
            <a:ext cx="5349240" cy="2267855"/>
          </a:xfrm>
        </p:spPr>
        <p:txBody>
          <a:bodyPr anchor="t">
            <a:normAutofit/>
          </a:bodyPr>
          <a:lstStyle/>
          <a:p>
            <a:r>
              <a:rPr lang="nl-BE" sz="5000"/>
              <a:t>Constructief discussiëren	</a:t>
            </a:r>
          </a:p>
        </p:txBody>
      </p:sp>
      <p:sp>
        <p:nvSpPr>
          <p:cNvPr id="3" name="Tijdelijke aanduiding voor inhoud 2">
            <a:extLst>
              <a:ext uri="{FF2B5EF4-FFF2-40B4-BE49-F238E27FC236}">
                <a16:creationId xmlns:a16="http://schemas.microsoft.com/office/drawing/2014/main" id="{C8D99C71-B47A-9746-AF4D-587E22268821}"/>
              </a:ext>
            </a:extLst>
          </p:cNvPr>
          <p:cNvSpPr>
            <a:spLocks noGrp="1"/>
          </p:cNvSpPr>
          <p:nvPr>
            <p:ph idx="1"/>
          </p:nvPr>
        </p:nvSpPr>
        <p:spPr>
          <a:xfrm>
            <a:off x="1463040" y="3133724"/>
            <a:ext cx="5349240" cy="3049396"/>
          </a:xfrm>
        </p:spPr>
        <p:txBody>
          <a:bodyPr>
            <a:normAutofit fontScale="85000" lnSpcReduction="10000"/>
          </a:bodyPr>
          <a:lstStyle/>
          <a:p>
            <a:r>
              <a:rPr lang="nl-BE" sz="1100"/>
              <a:t>De basis voor discussie moet goed zitten: </a:t>
            </a:r>
          </a:p>
          <a:p>
            <a:pPr lvl="1"/>
            <a:r>
              <a:rPr lang="nl-BE" sz="1100"/>
              <a:t>Duidelijk spreken </a:t>
            </a:r>
          </a:p>
          <a:p>
            <a:pPr lvl="1"/>
            <a:r>
              <a:rPr lang="nl-BE" sz="1100"/>
              <a:t>Elkaar aankijken (of richting elkaar) </a:t>
            </a:r>
          </a:p>
          <a:p>
            <a:pPr lvl="1"/>
            <a:r>
              <a:rPr lang="nl-BE" sz="1100"/>
              <a:t>Elkaars namen noemen vanuit respect </a:t>
            </a:r>
          </a:p>
          <a:p>
            <a:r>
              <a:rPr lang="nl-BE" sz="1100"/>
              <a:t>Haak aan bij wat gezegd wordt met vervolgvragen en aansporingen </a:t>
            </a:r>
          </a:p>
          <a:p>
            <a:r>
              <a:rPr lang="nl-BE" sz="1100"/>
              <a:t>Standaardbeginners: ik begrijp waarom je dat zegt maar, ik dacht net aan iets vergelijkbaars namelijk, een ander voorbeeld daarvan is, wat jij daarzegt daar wil ik nog even op doorgaan, dat is logisch want, dat kun je ook anders uitleggen namelijk, ik denk dat het ingewikkelder is dan jij nu zegt want… </a:t>
            </a:r>
          </a:p>
          <a:p>
            <a:r>
              <a:rPr lang="nl-BE" sz="1100"/>
              <a:t>Probeer als leeraar boven de discussie te staat : bewaar het ordelijk verloop </a:t>
            </a:r>
          </a:p>
          <a:p>
            <a:r>
              <a:rPr lang="nl-BE" sz="1100"/>
              <a:t>Zorg dat de discussie ‘ in the box’ blijft en dat leerlingen bij het onderwerp in kwestie blijven. Anders dwalen de gedachten af. </a:t>
            </a:r>
          </a:p>
          <a:p>
            <a:pPr lvl="1"/>
            <a:endParaRPr lang="nl-BE" sz="1100"/>
          </a:p>
        </p:txBody>
      </p:sp>
      <p:pic>
        <p:nvPicPr>
          <p:cNvPr id="4" name="Afbeelding 3">
            <a:extLst>
              <a:ext uri="{FF2B5EF4-FFF2-40B4-BE49-F238E27FC236}">
                <a16:creationId xmlns:a16="http://schemas.microsoft.com/office/drawing/2014/main" id="{275A32A3-C582-2143-8E7A-4E401122EF3B}"/>
              </a:ext>
            </a:extLst>
          </p:cNvPr>
          <p:cNvPicPr>
            <a:picLocks noChangeAspect="1"/>
          </p:cNvPicPr>
          <p:nvPr/>
        </p:nvPicPr>
        <p:blipFill rotWithShape="1">
          <a:blip r:embed="rId2"/>
          <a:srcRect l="20475" r="8473" b="1"/>
          <a:stretch/>
        </p:blipFill>
        <p:spPr>
          <a:xfrm>
            <a:off x="6932702" y="914399"/>
            <a:ext cx="5072883" cy="5072883"/>
          </a:xfrm>
          <a:prstGeom prst="rect">
            <a:avLst/>
          </a:prstGeom>
        </p:spPr>
      </p:pic>
    </p:spTree>
    <p:extLst>
      <p:ext uri="{BB962C8B-B14F-4D97-AF65-F5344CB8AC3E}">
        <p14:creationId xmlns:p14="http://schemas.microsoft.com/office/powerpoint/2010/main" val="115084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2E336-D85A-4F4E-AAA1-B489D19D9C8A}"/>
              </a:ext>
            </a:extLst>
          </p:cNvPr>
          <p:cNvSpPr>
            <a:spLocks noGrp="1"/>
          </p:cNvSpPr>
          <p:nvPr>
            <p:ph type="title"/>
          </p:nvPr>
        </p:nvSpPr>
        <p:spPr>
          <a:xfrm>
            <a:off x="1463040" y="685800"/>
            <a:ext cx="5349240" cy="2267855"/>
          </a:xfrm>
        </p:spPr>
        <p:txBody>
          <a:bodyPr anchor="t">
            <a:normAutofit/>
          </a:bodyPr>
          <a:lstStyle/>
          <a:p>
            <a:r>
              <a:rPr lang="nl-BE" sz="5000"/>
              <a:t>De leerlingen bij de les</a:t>
            </a:r>
          </a:p>
        </p:txBody>
      </p:sp>
      <p:sp>
        <p:nvSpPr>
          <p:cNvPr id="3" name="Tijdelijke aanduiding voor inhoud 2">
            <a:extLst>
              <a:ext uri="{FF2B5EF4-FFF2-40B4-BE49-F238E27FC236}">
                <a16:creationId xmlns:a16="http://schemas.microsoft.com/office/drawing/2014/main" id="{69180D8E-B6C4-A645-8C63-8A94DEBD9CDC}"/>
              </a:ext>
            </a:extLst>
          </p:cNvPr>
          <p:cNvSpPr>
            <a:spLocks noGrp="1"/>
          </p:cNvSpPr>
          <p:nvPr>
            <p:ph idx="1"/>
          </p:nvPr>
        </p:nvSpPr>
        <p:spPr>
          <a:xfrm>
            <a:off x="1463040" y="3133724"/>
            <a:ext cx="5349240" cy="3049396"/>
          </a:xfrm>
        </p:spPr>
        <p:txBody>
          <a:bodyPr>
            <a:normAutofit/>
          </a:bodyPr>
          <a:lstStyle/>
          <a:p>
            <a:r>
              <a:rPr lang="nl-BE" sz="1800" dirty="0"/>
              <a:t>VLORK: stel vragen, luister, richt ogen op de spreker, rechtop zitten, knikken.. leer hen dit woord aan , en leer de verwachtingen aan dan kan je hier steeds naar verwijzen </a:t>
            </a:r>
          </a:p>
          <a:p>
            <a:r>
              <a:rPr lang="nl-BE" sz="1800" dirty="0"/>
              <a:t>Hang een krop SLA op: samen luisteren naar anderen </a:t>
            </a:r>
          </a:p>
          <a:p>
            <a:r>
              <a:rPr lang="nl-BE" sz="1800" dirty="0"/>
              <a:t>Maak gebruik van aangeleerde non-verbale signalen om je verwachtingen te duiden</a:t>
            </a:r>
          </a:p>
        </p:txBody>
      </p:sp>
      <p:pic>
        <p:nvPicPr>
          <p:cNvPr id="4" name="Afbeelding 3">
            <a:extLst>
              <a:ext uri="{FF2B5EF4-FFF2-40B4-BE49-F238E27FC236}">
                <a16:creationId xmlns:a16="http://schemas.microsoft.com/office/drawing/2014/main" id="{78B906C7-4C75-C041-8FBE-CB5B497C3E99}"/>
              </a:ext>
            </a:extLst>
          </p:cNvPr>
          <p:cNvPicPr>
            <a:picLocks noChangeAspect="1"/>
          </p:cNvPicPr>
          <p:nvPr/>
        </p:nvPicPr>
        <p:blipFill rotWithShape="1">
          <a:blip r:embed="rId2"/>
          <a:srcRect l="12924" r="11787" b="1"/>
          <a:stretch/>
        </p:blipFill>
        <p:spPr>
          <a:xfrm>
            <a:off x="6932702" y="914399"/>
            <a:ext cx="5072883" cy="5072883"/>
          </a:xfrm>
          <a:prstGeom prst="rect">
            <a:avLst/>
          </a:prstGeom>
        </p:spPr>
      </p:pic>
    </p:spTree>
    <p:extLst>
      <p:ext uri="{BB962C8B-B14F-4D97-AF65-F5344CB8AC3E}">
        <p14:creationId xmlns:p14="http://schemas.microsoft.com/office/powerpoint/2010/main" val="198148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838B4-FC8E-EF48-9F94-3AD580483526}"/>
              </a:ext>
            </a:extLst>
          </p:cNvPr>
          <p:cNvSpPr>
            <a:spLocks noGrp="1"/>
          </p:cNvSpPr>
          <p:nvPr>
            <p:ph type="title"/>
          </p:nvPr>
        </p:nvSpPr>
        <p:spPr>
          <a:xfrm>
            <a:off x="1463040" y="685800"/>
            <a:ext cx="5349240" cy="2267855"/>
          </a:xfrm>
        </p:spPr>
        <p:txBody>
          <a:bodyPr anchor="t">
            <a:normAutofit/>
          </a:bodyPr>
          <a:lstStyle/>
          <a:p>
            <a:r>
              <a:rPr lang="nl-BE" sz="5000"/>
              <a:t>Begroeting als startpunt	</a:t>
            </a:r>
          </a:p>
        </p:txBody>
      </p:sp>
      <p:sp>
        <p:nvSpPr>
          <p:cNvPr id="3" name="Tijdelijke aanduiding voor inhoud 2">
            <a:extLst>
              <a:ext uri="{FF2B5EF4-FFF2-40B4-BE49-F238E27FC236}">
                <a16:creationId xmlns:a16="http://schemas.microsoft.com/office/drawing/2014/main" id="{E3EA1B9A-7BA2-7448-A5C2-F60080A5DB46}"/>
              </a:ext>
            </a:extLst>
          </p:cNvPr>
          <p:cNvSpPr>
            <a:spLocks noGrp="1"/>
          </p:cNvSpPr>
          <p:nvPr>
            <p:ph idx="1"/>
          </p:nvPr>
        </p:nvSpPr>
        <p:spPr>
          <a:xfrm>
            <a:off x="1463040" y="3133724"/>
            <a:ext cx="5349240" cy="3049396"/>
          </a:xfrm>
        </p:spPr>
        <p:txBody>
          <a:bodyPr>
            <a:normAutofit/>
          </a:bodyPr>
          <a:lstStyle/>
          <a:p>
            <a:r>
              <a:rPr lang="nl-BE" sz="1800"/>
              <a:t>Zorg voor een aangename begroeting: </a:t>
            </a:r>
          </a:p>
          <a:p>
            <a:pPr lvl="1"/>
            <a:r>
              <a:rPr lang="nl-BE" sz="1800"/>
              <a:t>Leg kort persoonlijk contact met iedere leerling volgens je eigen persoonlijkheid en stil </a:t>
            </a:r>
          </a:p>
          <a:p>
            <a:pPr lvl="1"/>
            <a:r>
              <a:rPr lang="nl-BE" sz="1800"/>
              <a:t>Maak verwachtingen duidelijk</a:t>
            </a:r>
          </a:p>
        </p:txBody>
      </p:sp>
      <p:pic>
        <p:nvPicPr>
          <p:cNvPr id="4" name="Afbeelding 3">
            <a:extLst>
              <a:ext uri="{FF2B5EF4-FFF2-40B4-BE49-F238E27FC236}">
                <a16:creationId xmlns:a16="http://schemas.microsoft.com/office/drawing/2014/main" id="{7FD80A49-B7D2-3D42-8233-B43E86A87B27}"/>
              </a:ext>
            </a:extLst>
          </p:cNvPr>
          <p:cNvPicPr>
            <a:picLocks noChangeAspect="1"/>
          </p:cNvPicPr>
          <p:nvPr/>
        </p:nvPicPr>
        <p:blipFill rotWithShape="1">
          <a:blip r:embed="rId2"/>
          <a:srcRect r="-1" b="-1"/>
          <a:stretch/>
        </p:blipFill>
        <p:spPr>
          <a:xfrm>
            <a:off x="6932702" y="914399"/>
            <a:ext cx="5072883" cy="5072883"/>
          </a:xfrm>
          <a:prstGeom prst="rect">
            <a:avLst/>
          </a:prstGeom>
        </p:spPr>
      </p:pic>
    </p:spTree>
    <p:extLst>
      <p:ext uri="{BB962C8B-B14F-4D97-AF65-F5344CB8AC3E}">
        <p14:creationId xmlns:p14="http://schemas.microsoft.com/office/powerpoint/2010/main" val="547689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EBD7A9-2F99-304F-8D85-687B5C21645D}"/>
              </a:ext>
            </a:extLst>
          </p:cNvPr>
          <p:cNvSpPr>
            <a:spLocks noGrp="1"/>
          </p:cNvSpPr>
          <p:nvPr>
            <p:ph type="title"/>
          </p:nvPr>
        </p:nvSpPr>
        <p:spPr>
          <a:xfrm>
            <a:off x="1463040" y="685800"/>
            <a:ext cx="5349240" cy="2267855"/>
          </a:xfrm>
        </p:spPr>
        <p:txBody>
          <a:bodyPr anchor="t">
            <a:normAutofit/>
          </a:bodyPr>
          <a:lstStyle/>
          <a:p>
            <a:r>
              <a:rPr lang="nl-BE" sz="5000"/>
              <a:t>Radar	</a:t>
            </a:r>
          </a:p>
        </p:txBody>
      </p:sp>
      <p:sp>
        <p:nvSpPr>
          <p:cNvPr id="3" name="Tijdelijke aanduiding voor inhoud 2">
            <a:extLst>
              <a:ext uri="{FF2B5EF4-FFF2-40B4-BE49-F238E27FC236}">
                <a16:creationId xmlns:a16="http://schemas.microsoft.com/office/drawing/2014/main" id="{05A5E99F-FC96-494D-BA4A-6A9ED81516A7}"/>
              </a:ext>
            </a:extLst>
          </p:cNvPr>
          <p:cNvSpPr>
            <a:spLocks noGrp="1"/>
          </p:cNvSpPr>
          <p:nvPr>
            <p:ph idx="1"/>
          </p:nvPr>
        </p:nvSpPr>
        <p:spPr>
          <a:xfrm>
            <a:off x="1463040" y="3133724"/>
            <a:ext cx="5349240" cy="3049396"/>
          </a:xfrm>
        </p:spPr>
        <p:txBody>
          <a:bodyPr>
            <a:normAutofit lnSpcReduction="10000"/>
          </a:bodyPr>
          <a:lstStyle/>
          <a:p>
            <a:r>
              <a:rPr lang="nl-BE" sz="1800" dirty="0"/>
              <a:t>Zorg ervoor dat je overzicht hebt wat in je klas gebeurd: </a:t>
            </a:r>
          </a:p>
          <a:p>
            <a:pPr lvl="1"/>
            <a:r>
              <a:rPr lang="nl-BE" sz="1800" dirty="0"/>
              <a:t>Draai regelmatig en overzie hierbij de dodehoeken </a:t>
            </a:r>
          </a:p>
          <a:p>
            <a:pPr lvl="1"/>
            <a:r>
              <a:rPr lang="nl-BE" sz="1800" dirty="0"/>
              <a:t>Kijk op het juiste moment zoals bij het begin van een opdracht </a:t>
            </a:r>
          </a:p>
          <a:p>
            <a:pPr lvl="1"/>
            <a:r>
              <a:rPr lang="nl-BE" sz="1800" dirty="0"/>
              <a:t>Laat zien dat je kijkt: een knikje of een schuin hoofd doet leerlingen beseffen dat je hen in de gaten houdt. </a:t>
            </a:r>
          </a:p>
        </p:txBody>
      </p:sp>
      <p:pic>
        <p:nvPicPr>
          <p:cNvPr id="4" name="Afbeelding 3">
            <a:extLst>
              <a:ext uri="{FF2B5EF4-FFF2-40B4-BE49-F238E27FC236}">
                <a16:creationId xmlns:a16="http://schemas.microsoft.com/office/drawing/2014/main" id="{5EE2E0C7-8819-1241-BBE4-B29CBEDF28CA}"/>
              </a:ext>
            </a:extLst>
          </p:cNvPr>
          <p:cNvPicPr>
            <a:picLocks noChangeAspect="1"/>
          </p:cNvPicPr>
          <p:nvPr/>
        </p:nvPicPr>
        <p:blipFill rotWithShape="1">
          <a:blip r:embed="rId2"/>
          <a:srcRect r="445" b="1"/>
          <a:stretch/>
        </p:blipFill>
        <p:spPr>
          <a:xfrm>
            <a:off x="6932702" y="914399"/>
            <a:ext cx="5072883" cy="5072883"/>
          </a:xfrm>
          <a:prstGeom prst="rect">
            <a:avLst/>
          </a:prstGeom>
        </p:spPr>
      </p:pic>
    </p:spTree>
    <p:extLst>
      <p:ext uri="{BB962C8B-B14F-4D97-AF65-F5344CB8AC3E}">
        <p14:creationId xmlns:p14="http://schemas.microsoft.com/office/powerpoint/2010/main" val="916279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AC3F2-27AF-F443-B813-03C63656E959}"/>
              </a:ext>
            </a:extLst>
          </p:cNvPr>
          <p:cNvSpPr>
            <a:spLocks noGrp="1"/>
          </p:cNvSpPr>
          <p:nvPr>
            <p:ph type="title"/>
          </p:nvPr>
        </p:nvSpPr>
        <p:spPr>
          <a:xfrm>
            <a:off x="1463040" y="685800"/>
            <a:ext cx="5087172" cy="1692835"/>
          </a:xfrm>
        </p:spPr>
        <p:txBody>
          <a:bodyPr anchor="t">
            <a:normAutofit/>
          </a:bodyPr>
          <a:lstStyle/>
          <a:p>
            <a:r>
              <a:rPr lang="nl-BE" sz="5000"/>
              <a:t>Wees toeganlijk</a:t>
            </a:r>
          </a:p>
        </p:txBody>
      </p:sp>
      <p:sp>
        <p:nvSpPr>
          <p:cNvPr id="3" name="Tijdelijke aanduiding voor inhoud 2">
            <a:extLst>
              <a:ext uri="{FF2B5EF4-FFF2-40B4-BE49-F238E27FC236}">
                <a16:creationId xmlns:a16="http://schemas.microsoft.com/office/drawing/2014/main" id="{C0941343-4ED4-D248-AAC7-96F178557748}"/>
              </a:ext>
            </a:extLst>
          </p:cNvPr>
          <p:cNvSpPr>
            <a:spLocks noGrp="1"/>
          </p:cNvSpPr>
          <p:nvPr>
            <p:ph idx="1"/>
          </p:nvPr>
        </p:nvSpPr>
        <p:spPr>
          <a:xfrm>
            <a:off x="1463040" y="2562784"/>
            <a:ext cx="5087172" cy="3609416"/>
          </a:xfrm>
        </p:spPr>
        <p:txBody>
          <a:bodyPr>
            <a:normAutofit/>
          </a:bodyPr>
          <a:lstStyle/>
          <a:p>
            <a:r>
              <a:rPr lang="nl-BE" sz="1800"/>
              <a:t>Zorg dat meewerken zichtbaar wordt </a:t>
            </a:r>
          </a:p>
          <a:p>
            <a:r>
              <a:rPr lang="nl-BE" sz="1800"/>
              <a:t>Hou je normen hoog maar zorg ook dat leerlingen bij jou terecht kunnen </a:t>
            </a:r>
          </a:p>
        </p:txBody>
      </p:sp>
      <p:pic>
        <p:nvPicPr>
          <p:cNvPr id="4" name="Afbeelding 3">
            <a:extLst>
              <a:ext uri="{FF2B5EF4-FFF2-40B4-BE49-F238E27FC236}">
                <a16:creationId xmlns:a16="http://schemas.microsoft.com/office/drawing/2014/main" id="{00D01D71-BF07-0C4F-806D-E6668346CED3}"/>
              </a:ext>
            </a:extLst>
          </p:cNvPr>
          <p:cNvPicPr>
            <a:picLocks noChangeAspect="1"/>
          </p:cNvPicPr>
          <p:nvPr/>
        </p:nvPicPr>
        <p:blipFill rotWithShape="1">
          <a:blip r:embed="rId2"/>
          <a:srcRect l="27270" r="6183" b="-1"/>
          <a:stretch/>
        </p:blipFill>
        <p:spPr>
          <a:xfrm>
            <a:off x="6860989" y="1048447"/>
            <a:ext cx="4805082" cy="4805082"/>
          </a:xfrm>
          <a:prstGeom prst="rect">
            <a:avLst/>
          </a:prstGeom>
        </p:spPr>
      </p:pic>
    </p:spTree>
    <p:extLst>
      <p:ext uri="{BB962C8B-B14F-4D97-AF65-F5344CB8AC3E}">
        <p14:creationId xmlns:p14="http://schemas.microsoft.com/office/powerpoint/2010/main" val="3986102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622DA-FE36-BD4D-9EF6-EDBAFA3CFF94}"/>
              </a:ext>
            </a:extLst>
          </p:cNvPr>
          <p:cNvSpPr>
            <a:spLocks noGrp="1"/>
          </p:cNvSpPr>
          <p:nvPr>
            <p:ph type="title"/>
          </p:nvPr>
        </p:nvSpPr>
        <p:spPr>
          <a:xfrm>
            <a:off x="1463040" y="685800"/>
            <a:ext cx="5087172" cy="1692835"/>
          </a:xfrm>
        </p:spPr>
        <p:txBody>
          <a:bodyPr anchor="t">
            <a:normAutofit/>
          </a:bodyPr>
          <a:lstStyle/>
          <a:p>
            <a:r>
              <a:rPr lang="nl-BE" sz="5000" dirty="0"/>
              <a:t>Niet-verstorend ingrijpen</a:t>
            </a:r>
          </a:p>
        </p:txBody>
      </p:sp>
      <p:sp>
        <p:nvSpPr>
          <p:cNvPr id="3" name="Tijdelijke aanduiding voor inhoud 2">
            <a:extLst>
              <a:ext uri="{FF2B5EF4-FFF2-40B4-BE49-F238E27FC236}">
                <a16:creationId xmlns:a16="http://schemas.microsoft.com/office/drawing/2014/main" id="{7DDE3833-3DDB-F940-B195-AAC167555F76}"/>
              </a:ext>
            </a:extLst>
          </p:cNvPr>
          <p:cNvSpPr>
            <a:spLocks noGrp="1"/>
          </p:cNvSpPr>
          <p:nvPr>
            <p:ph idx="1"/>
          </p:nvPr>
        </p:nvSpPr>
        <p:spPr>
          <a:xfrm>
            <a:off x="1463040" y="2562784"/>
            <a:ext cx="5087172" cy="3609416"/>
          </a:xfrm>
        </p:spPr>
        <p:txBody>
          <a:bodyPr>
            <a:normAutofit/>
          </a:bodyPr>
          <a:lstStyle/>
          <a:p>
            <a:pPr marL="0" indent="0">
              <a:buNone/>
            </a:pPr>
            <a:r>
              <a:rPr lang="nl-BE" sz="1800" dirty="0"/>
              <a:t>Je kan werken op diverse manieren: </a:t>
            </a:r>
          </a:p>
          <a:p>
            <a:pPr>
              <a:buFontTx/>
              <a:buChar char="-"/>
            </a:pPr>
            <a:r>
              <a:rPr lang="nl-BE" sz="1800" dirty="0"/>
              <a:t>Een non-verbale waarschuwing </a:t>
            </a:r>
          </a:p>
          <a:p>
            <a:pPr>
              <a:buFontTx/>
              <a:buChar char="-"/>
            </a:pPr>
            <a:r>
              <a:rPr lang="nl-BE" sz="1800" dirty="0"/>
              <a:t>Positieve groepscorrectie</a:t>
            </a:r>
          </a:p>
          <a:p>
            <a:pPr>
              <a:buFontTx/>
              <a:buChar char="-"/>
            </a:pPr>
            <a:r>
              <a:rPr lang="nl-BE" sz="1800" dirty="0"/>
              <a:t>Anonieme individuele correctie</a:t>
            </a:r>
          </a:p>
          <a:p>
            <a:pPr>
              <a:buFontTx/>
              <a:buChar char="-"/>
            </a:pPr>
            <a:r>
              <a:rPr lang="nl-BE" sz="1800" dirty="0"/>
              <a:t>Individuele correctie </a:t>
            </a:r>
          </a:p>
          <a:p>
            <a:pPr>
              <a:buFontTx/>
              <a:buChar char="-"/>
            </a:pPr>
            <a:r>
              <a:rPr lang="nl-BE" sz="1800" dirty="0"/>
              <a:t>Individueel prijzen </a:t>
            </a:r>
          </a:p>
          <a:p>
            <a:pPr>
              <a:buFontTx/>
              <a:buChar char="-"/>
            </a:pPr>
            <a:r>
              <a:rPr lang="nl-BE" sz="1800" dirty="0"/>
              <a:t>Ultrasnelle groepscorrectie</a:t>
            </a:r>
          </a:p>
        </p:txBody>
      </p:sp>
      <p:pic>
        <p:nvPicPr>
          <p:cNvPr id="4" name="Afbeelding 3">
            <a:extLst>
              <a:ext uri="{FF2B5EF4-FFF2-40B4-BE49-F238E27FC236}">
                <a16:creationId xmlns:a16="http://schemas.microsoft.com/office/drawing/2014/main" id="{293922BF-1BFE-9543-965D-E64B6222DD30}"/>
              </a:ext>
            </a:extLst>
          </p:cNvPr>
          <p:cNvPicPr>
            <a:picLocks noChangeAspect="1"/>
          </p:cNvPicPr>
          <p:nvPr/>
        </p:nvPicPr>
        <p:blipFill rotWithShape="1">
          <a:blip r:embed="rId2"/>
          <a:srcRect l="34182" r="12397" b="-1"/>
          <a:stretch/>
        </p:blipFill>
        <p:spPr>
          <a:xfrm>
            <a:off x="6860989" y="1048447"/>
            <a:ext cx="4805082" cy="4805082"/>
          </a:xfrm>
          <a:prstGeom prst="rect">
            <a:avLst/>
          </a:prstGeom>
        </p:spPr>
      </p:pic>
    </p:spTree>
    <p:extLst>
      <p:ext uri="{BB962C8B-B14F-4D97-AF65-F5344CB8AC3E}">
        <p14:creationId xmlns:p14="http://schemas.microsoft.com/office/powerpoint/2010/main" val="3979938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D0A7E-76FF-9441-9E0F-3BE367F142FF}"/>
              </a:ext>
            </a:extLst>
          </p:cNvPr>
          <p:cNvSpPr>
            <a:spLocks noGrp="1"/>
          </p:cNvSpPr>
          <p:nvPr>
            <p:ph type="title"/>
          </p:nvPr>
        </p:nvSpPr>
        <p:spPr>
          <a:xfrm>
            <a:off x="1463040" y="685800"/>
            <a:ext cx="5087172" cy="1692835"/>
          </a:xfrm>
        </p:spPr>
        <p:txBody>
          <a:bodyPr anchor="t">
            <a:normAutofit/>
          </a:bodyPr>
          <a:lstStyle/>
          <a:p>
            <a:r>
              <a:rPr lang="nl-BE" sz="5000"/>
              <a:t>Rutstig , tactvol en beslist</a:t>
            </a:r>
          </a:p>
        </p:txBody>
      </p:sp>
      <p:sp>
        <p:nvSpPr>
          <p:cNvPr id="3" name="Tijdelijke aanduiding voor inhoud 2">
            <a:extLst>
              <a:ext uri="{FF2B5EF4-FFF2-40B4-BE49-F238E27FC236}">
                <a16:creationId xmlns:a16="http://schemas.microsoft.com/office/drawing/2014/main" id="{C73907F0-7EEE-C944-9F9C-8775B1EF413F}"/>
              </a:ext>
            </a:extLst>
          </p:cNvPr>
          <p:cNvSpPr>
            <a:spLocks noGrp="1"/>
          </p:cNvSpPr>
          <p:nvPr>
            <p:ph idx="1"/>
          </p:nvPr>
        </p:nvSpPr>
        <p:spPr>
          <a:xfrm>
            <a:off x="1463040" y="2562784"/>
            <a:ext cx="5087172" cy="3609416"/>
          </a:xfrm>
        </p:spPr>
        <p:txBody>
          <a:bodyPr>
            <a:normAutofit fontScale="85000" lnSpcReduction="20000"/>
          </a:bodyPr>
          <a:lstStyle/>
          <a:p>
            <a:r>
              <a:rPr lang="nl-BE" sz="1800"/>
              <a:t>Neem een stabiele houding aan waarbij je van de leerlingen verwacht dat ze zich coöperatief opstellen, doelgericht werken en medeleerlingen respectvol behandelen: </a:t>
            </a:r>
          </a:p>
          <a:p>
            <a:pPr lvl="1"/>
            <a:r>
              <a:rPr lang="nl-BE" sz="1800"/>
              <a:t>Problemen lossen zich niet vanzelf op: wees er op tijd bij </a:t>
            </a:r>
          </a:p>
          <a:p>
            <a:pPr lvl="1"/>
            <a:r>
              <a:rPr lang="nl-BE" sz="1800"/>
              <a:t>Verwijs naar het gedrag dat je verwacht </a:t>
            </a:r>
          </a:p>
          <a:p>
            <a:pPr lvl="1"/>
            <a:r>
              <a:rPr lang="nl-BE" sz="1800"/>
              <a:t>Dank je wel, werkt </a:t>
            </a:r>
          </a:p>
          <a:p>
            <a:pPr lvl="1"/>
            <a:r>
              <a:rPr lang="nl-BE" sz="1800"/>
              <a:t>Gebruik klare taal </a:t>
            </a:r>
          </a:p>
          <a:p>
            <a:pPr lvl="1"/>
            <a:r>
              <a:rPr lang="nl-BE" sz="1800"/>
              <a:t>Laat een opgewekt gezicht zien </a:t>
            </a:r>
          </a:p>
          <a:p>
            <a:pPr lvl="1"/>
            <a:r>
              <a:rPr lang="nl-BE" sz="1800"/>
              <a:t>Gebruik je bemoedigende blik </a:t>
            </a:r>
          </a:p>
          <a:p>
            <a:pPr lvl="1"/>
            <a:r>
              <a:rPr lang="nl-BE" sz="1800"/>
              <a:t>Hou het roer stevig in handen</a:t>
            </a:r>
          </a:p>
        </p:txBody>
      </p:sp>
      <p:pic>
        <p:nvPicPr>
          <p:cNvPr id="5" name="Afbeelding 4">
            <a:extLst>
              <a:ext uri="{FF2B5EF4-FFF2-40B4-BE49-F238E27FC236}">
                <a16:creationId xmlns:a16="http://schemas.microsoft.com/office/drawing/2014/main" id="{6F5CDEDA-F061-934D-8FE3-2AC1BD4DD52D}"/>
              </a:ext>
            </a:extLst>
          </p:cNvPr>
          <p:cNvPicPr>
            <a:picLocks noChangeAspect="1"/>
          </p:cNvPicPr>
          <p:nvPr/>
        </p:nvPicPr>
        <p:blipFill rotWithShape="1">
          <a:blip r:embed="rId2"/>
          <a:srcRect l="14801" r="18653" b="-1"/>
          <a:stretch/>
        </p:blipFill>
        <p:spPr>
          <a:xfrm>
            <a:off x="6860989" y="1048447"/>
            <a:ext cx="4805082" cy="4805082"/>
          </a:xfrm>
          <a:prstGeom prst="rect">
            <a:avLst/>
          </a:prstGeom>
        </p:spPr>
      </p:pic>
    </p:spTree>
    <p:extLst>
      <p:ext uri="{BB962C8B-B14F-4D97-AF65-F5344CB8AC3E}">
        <p14:creationId xmlns:p14="http://schemas.microsoft.com/office/powerpoint/2010/main" val="494301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35738-07DE-B344-A30D-C6B04E22D786}"/>
              </a:ext>
            </a:extLst>
          </p:cNvPr>
          <p:cNvSpPr>
            <a:spLocks noGrp="1"/>
          </p:cNvSpPr>
          <p:nvPr>
            <p:ph type="title"/>
          </p:nvPr>
        </p:nvSpPr>
        <p:spPr>
          <a:xfrm>
            <a:off x="1463040" y="685800"/>
            <a:ext cx="5087172" cy="1692835"/>
          </a:xfrm>
        </p:spPr>
        <p:txBody>
          <a:bodyPr anchor="t">
            <a:normAutofit/>
          </a:bodyPr>
          <a:lstStyle/>
          <a:p>
            <a:r>
              <a:rPr lang="nl-BE" sz="5000"/>
              <a:t>100% gehoorzaam</a:t>
            </a:r>
          </a:p>
        </p:txBody>
      </p:sp>
      <p:sp>
        <p:nvSpPr>
          <p:cNvPr id="3" name="Tijdelijke aanduiding voor inhoud 2">
            <a:extLst>
              <a:ext uri="{FF2B5EF4-FFF2-40B4-BE49-F238E27FC236}">
                <a16:creationId xmlns:a16="http://schemas.microsoft.com/office/drawing/2014/main" id="{4CF7920B-7A92-9343-BFE1-04E033E0464A}"/>
              </a:ext>
            </a:extLst>
          </p:cNvPr>
          <p:cNvSpPr>
            <a:spLocks noGrp="1"/>
          </p:cNvSpPr>
          <p:nvPr>
            <p:ph idx="1"/>
          </p:nvPr>
        </p:nvSpPr>
        <p:spPr>
          <a:xfrm>
            <a:off x="1463040" y="2562784"/>
            <a:ext cx="5087172" cy="3609416"/>
          </a:xfrm>
        </p:spPr>
        <p:txBody>
          <a:bodyPr>
            <a:normAutofit/>
          </a:bodyPr>
          <a:lstStyle/>
          <a:p>
            <a:r>
              <a:rPr lang="nl-BE" sz="1800"/>
              <a:t>Gehoorzaamheid af dwingen doe je op een warme, positieve en impliciete manier: </a:t>
            </a:r>
          </a:p>
          <a:p>
            <a:pPr lvl="1"/>
            <a:r>
              <a:rPr lang="nl-BE" sz="1800"/>
              <a:t>Geef aanwijzingen met een zichtbare component </a:t>
            </a:r>
          </a:p>
          <a:p>
            <a:pPr lvl="1"/>
            <a:r>
              <a:rPr lang="nl-BE" sz="1800"/>
              <a:t>Vermijd halfstlachtig meedoen, wacht tot iedereen doet wat jij vraagt </a:t>
            </a:r>
          </a:p>
          <a:p>
            <a:pPr lvl="1"/>
            <a:r>
              <a:rPr lang="nl-BE" sz="1800"/>
              <a:t>Laat zien dat je kijkt </a:t>
            </a:r>
          </a:p>
          <a:p>
            <a:pPr lvl="1"/>
            <a:r>
              <a:rPr lang="nl-BE" sz="1800"/>
              <a:t>Laat leerlingen hun zelfdiscipline trainen: door consequent te handelen</a:t>
            </a:r>
          </a:p>
        </p:txBody>
      </p:sp>
      <p:pic>
        <p:nvPicPr>
          <p:cNvPr id="4" name="Afbeelding 3">
            <a:extLst>
              <a:ext uri="{FF2B5EF4-FFF2-40B4-BE49-F238E27FC236}">
                <a16:creationId xmlns:a16="http://schemas.microsoft.com/office/drawing/2014/main" id="{29769D1D-6B04-C845-AB50-3CA2FA75545D}"/>
              </a:ext>
            </a:extLst>
          </p:cNvPr>
          <p:cNvPicPr>
            <a:picLocks noChangeAspect="1"/>
          </p:cNvPicPr>
          <p:nvPr/>
        </p:nvPicPr>
        <p:blipFill rotWithShape="1">
          <a:blip r:embed="rId2"/>
          <a:srcRect l="16076" r="15290" b="1"/>
          <a:stretch/>
        </p:blipFill>
        <p:spPr>
          <a:xfrm>
            <a:off x="6860989" y="1048447"/>
            <a:ext cx="4805082" cy="4805082"/>
          </a:xfrm>
          <a:prstGeom prst="rect">
            <a:avLst/>
          </a:prstGeom>
        </p:spPr>
      </p:pic>
    </p:spTree>
    <p:extLst>
      <p:ext uri="{BB962C8B-B14F-4D97-AF65-F5344CB8AC3E}">
        <p14:creationId xmlns:p14="http://schemas.microsoft.com/office/powerpoint/2010/main" val="55880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937BE-FCF2-9C49-BFA9-EAC4C7C43EF8}"/>
              </a:ext>
            </a:extLst>
          </p:cNvPr>
          <p:cNvSpPr>
            <a:spLocks noGrp="1"/>
          </p:cNvSpPr>
          <p:nvPr>
            <p:ph type="title"/>
          </p:nvPr>
        </p:nvSpPr>
        <p:spPr>
          <a:xfrm>
            <a:off x="1463040" y="685800"/>
            <a:ext cx="5087172" cy="1692835"/>
          </a:xfrm>
        </p:spPr>
        <p:txBody>
          <a:bodyPr anchor="t">
            <a:normAutofit/>
          </a:bodyPr>
          <a:lstStyle/>
          <a:p>
            <a:r>
              <a:rPr lang="nl-BE" sz="5000"/>
              <a:t>Klare taal	</a:t>
            </a:r>
          </a:p>
        </p:txBody>
      </p:sp>
      <p:sp>
        <p:nvSpPr>
          <p:cNvPr id="3" name="Tijdelijke aanduiding voor inhoud 2">
            <a:extLst>
              <a:ext uri="{FF2B5EF4-FFF2-40B4-BE49-F238E27FC236}">
                <a16:creationId xmlns:a16="http://schemas.microsoft.com/office/drawing/2014/main" id="{E8BDAC05-275B-B040-9C9F-00770625720D}"/>
              </a:ext>
            </a:extLst>
          </p:cNvPr>
          <p:cNvSpPr>
            <a:spLocks noGrp="1"/>
          </p:cNvSpPr>
          <p:nvPr>
            <p:ph idx="1"/>
          </p:nvPr>
        </p:nvSpPr>
        <p:spPr>
          <a:xfrm>
            <a:off x="1463040" y="2562784"/>
            <a:ext cx="5087172" cy="3609416"/>
          </a:xfrm>
        </p:spPr>
        <p:txBody>
          <a:bodyPr>
            <a:normAutofit/>
          </a:bodyPr>
          <a:lstStyle/>
          <a:p>
            <a:r>
              <a:rPr lang="nl-BE" sz="1500"/>
              <a:t>Formuleer heldere, begrijpelijke, zinvolle opdrachten: </a:t>
            </a:r>
          </a:p>
          <a:p>
            <a:pPr lvl="1"/>
            <a:r>
              <a:rPr lang="nl-BE" sz="1500"/>
              <a:t>Duidelijk formuleren: eenduidig en niet voor verschillende interpretatie vatbaar </a:t>
            </a:r>
          </a:p>
          <a:p>
            <a:pPr lvl="1"/>
            <a:r>
              <a:rPr lang="nl-BE" sz="1500"/>
              <a:t>Concreet formuleren: een abstracte vraag of opdracht kunnen anders geïnterpreteerd worden </a:t>
            </a:r>
          </a:p>
          <a:p>
            <a:pPr lvl="1"/>
            <a:r>
              <a:rPr lang="nl-BE" sz="1500"/>
              <a:t>Samenhangend: complexe opdrachten opsplitsen in duidelijke concrete deelhandelingen. Pas dit ook toe bij crisissituaties </a:t>
            </a:r>
          </a:p>
          <a:p>
            <a:pPr lvl="1"/>
            <a:r>
              <a:rPr lang="nl-BE" sz="1500"/>
              <a:t>Waarneembaar: voorzie een zichtbare reactie zodat je snel weet of leerlingen de opdracht beet hebben</a:t>
            </a:r>
          </a:p>
        </p:txBody>
      </p:sp>
      <p:pic>
        <p:nvPicPr>
          <p:cNvPr id="4" name="Afbeelding 3">
            <a:extLst>
              <a:ext uri="{FF2B5EF4-FFF2-40B4-BE49-F238E27FC236}">
                <a16:creationId xmlns:a16="http://schemas.microsoft.com/office/drawing/2014/main" id="{43245984-846A-524E-BECE-6F691C72D312}"/>
              </a:ext>
            </a:extLst>
          </p:cNvPr>
          <p:cNvPicPr>
            <a:picLocks noChangeAspect="1"/>
          </p:cNvPicPr>
          <p:nvPr/>
        </p:nvPicPr>
        <p:blipFill rotWithShape="1">
          <a:blip r:embed="rId2"/>
          <a:srcRect t="13239" b="16511"/>
          <a:stretch/>
        </p:blipFill>
        <p:spPr>
          <a:xfrm>
            <a:off x="6860989" y="1048447"/>
            <a:ext cx="4805082" cy="4805082"/>
          </a:xfrm>
          <a:prstGeom prst="rect">
            <a:avLst/>
          </a:prstGeom>
        </p:spPr>
      </p:pic>
    </p:spTree>
    <p:extLst>
      <p:ext uri="{BB962C8B-B14F-4D97-AF65-F5344CB8AC3E}">
        <p14:creationId xmlns:p14="http://schemas.microsoft.com/office/powerpoint/2010/main" val="476023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C7297-6989-6946-B812-F6435E5533F8}"/>
              </a:ext>
            </a:extLst>
          </p:cNvPr>
          <p:cNvSpPr>
            <a:spLocks noGrp="1"/>
          </p:cNvSpPr>
          <p:nvPr>
            <p:ph type="title"/>
          </p:nvPr>
        </p:nvSpPr>
        <p:spPr/>
        <p:txBody>
          <a:bodyPr/>
          <a:lstStyle/>
          <a:p>
            <a:r>
              <a:rPr lang="nl-BE" dirty="0"/>
              <a:t>Opvolging enquête </a:t>
            </a:r>
          </a:p>
        </p:txBody>
      </p:sp>
      <p:sp>
        <p:nvSpPr>
          <p:cNvPr id="3" name="Tijdelijke aanduiding voor inhoud 2">
            <a:extLst>
              <a:ext uri="{FF2B5EF4-FFF2-40B4-BE49-F238E27FC236}">
                <a16:creationId xmlns:a16="http://schemas.microsoft.com/office/drawing/2014/main" id="{31B63595-6EB0-8049-80FD-15D71D58E159}"/>
              </a:ext>
            </a:extLst>
          </p:cNvPr>
          <p:cNvSpPr>
            <a:spLocks noGrp="1"/>
          </p:cNvSpPr>
          <p:nvPr>
            <p:ph idx="1"/>
          </p:nvPr>
        </p:nvSpPr>
        <p:spPr/>
        <p:txBody>
          <a:bodyPr/>
          <a:lstStyle/>
          <a:p>
            <a:r>
              <a:rPr lang="nl-BE" dirty="0"/>
              <a:t>Bedankt voor de antwoorden. </a:t>
            </a:r>
          </a:p>
          <a:p>
            <a:r>
              <a:rPr lang="nl-BE" dirty="0"/>
              <a:t>Heel wat verschillende meningen en visies, waar moeilijk een rode lijn in te vinden is.</a:t>
            </a:r>
          </a:p>
          <a:p>
            <a:r>
              <a:rPr lang="nl-BE" dirty="0"/>
              <a:t>Wordt opgenomen vanuit het traject missie en visie: bekijken hoe we de neuzen in dezelfde richting kunnen zetten </a:t>
            </a:r>
          </a:p>
          <a:p>
            <a:r>
              <a:rPr lang="nl-BE" dirty="0"/>
              <a:t>Terugblik na de vakantie en bekijken hoe we dit verder opnemen- ondersteuning POV</a:t>
            </a:r>
          </a:p>
        </p:txBody>
      </p:sp>
    </p:spTree>
    <p:extLst>
      <p:ext uri="{BB962C8B-B14F-4D97-AF65-F5344CB8AC3E}">
        <p14:creationId xmlns:p14="http://schemas.microsoft.com/office/powerpoint/2010/main" val="16520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2E32E-843B-6E4C-87BD-EFFB9167EFE3}"/>
              </a:ext>
            </a:extLst>
          </p:cNvPr>
          <p:cNvSpPr>
            <a:spLocks noGrp="1"/>
          </p:cNvSpPr>
          <p:nvPr>
            <p:ph type="title"/>
          </p:nvPr>
        </p:nvSpPr>
        <p:spPr>
          <a:xfrm>
            <a:off x="1463040" y="685800"/>
            <a:ext cx="5087172" cy="1692835"/>
          </a:xfrm>
        </p:spPr>
        <p:txBody>
          <a:bodyPr anchor="t">
            <a:normAutofit/>
          </a:bodyPr>
          <a:lstStyle/>
          <a:p>
            <a:r>
              <a:rPr lang="nl-BE" sz="5000"/>
              <a:t>Positief inkleden</a:t>
            </a:r>
          </a:p>
        </p:txBody>
      </p:sp>
      <p:sp>
        <p:nvSpPr>
          <p:cNvPr id="3" name="Tijdelijke aanduiding voor inhoud 2">
            <a:extLst>
              <a:ext uri="{FF2B5EF4-FFF2-40B4-BE49-F238E27FC236}">
                <a16:creationId xmlns:a16="http://schemas.microsoft.com/office/drawing/2014/main" id="{9DD9BE2B-424F-D34F-A82A-D62D098A37D5}"/>
              </a:ext>
            </a:extLst>
          </p:cNvPr>
          <p:cNvSpPr>
            <a:spLocks noGrp="1"/>
          </p:cNvSpPr>
          <p:nvPr>
            <p:ph idx="1"/>
          </p:nvPr>
        </p:nvSpPr>
        <p:spPr>
          <a:xfrm>
            <a:off x="1463040" y="2562784"/>
            <a:ext cx="5087172" cy="3609416"/>
          </a:xfrm>
        </p:spPr>
        <p:txBody>
          <a:bodyPr>
            <a:normAutofit fontScale="92500"/>
          </a:bodyPr>
          <a:lstStyle/>
          <a:p>
            <a:r>
              <a:rPr lang="nl-BE" sz="1800"/>
              <a:t>Corrigeer en stuur het gedrag van de leerlingen bij aan de hand van deze principes: </a:t>
            </a:r>
          </a:p>
          <a:p>
            <a:pPr lvl="1"/>
            <a:r>
              <a:rPr lang="nl-BE" sz="1800"/>
              <a:t>Leef in het nu </a:t>
            </a:r>
          </a:p>
          <a:p>
            <a:pPr lvl="1"/>
            <a:r>
              <a:rPr lang="nl-BE" sz="1800"/>
              <a:t>Ga uit van de beste bedoelingen </a:t>
            </a:r>
          </a:p>
          <a:p>
            <a:pPr lvl="1"/>
            <a:r>
              <a:rPr lang="nl-BE" sz="1800"/>
              <a:t>Sta anonimiteit toe tot op zekere hoogte </a:t>
            </a:r>
          </a:p>
          <a:p>
            <a:pPr lvl="1"/>
            <a:r>
              <a:rPr lang="nl-BE" sz="1800"/>
              <a:t>Breng vaart in de les en verwoord het positieve </a:t>
            </a:r>
          </a:p>
          <a:p>
            <a:pPr lvl="1"/>
            <a:r>
              <a:rPr lang="nl-BE" sz="1800"/>
              <a:t>Daag uit (intellectueel en op vlak van vaardigheden)</a:t>
            </a:r>
          </a:p>
          <a:p>
            <a:pPr lvl="1"/>
            <a:r>
              <a:rPr lang="nl-BE" sz="1800"/>
              <a:t>Bespreek toekomstverwachtingen en ambities</a:t>
            </a:r>
          </a:p>
        </p:txBody>
      </p:sp>
      <p:pic>
        <p:nvPicPr>
          <p:cNvPr id="4" name="Afbeelding 3">
            <a:extLst>
              <a:ext uri="{FF2B5EF4-FFF2-40B4-BE49-F238E27FC236}">
                <a16:creationId xmlns:a16="http://schemas.microsoft.com/office/drawing/2014/main" id="{20156D35-19A4-D547-BB3E-5359F13ACE7D}"/>
              </a:ext>
            </a:extLst>
          </p:cNvPr>
          <p:cNvPicPr>
            <a:picLocks noChangeAspect="1"/>
          </p:cNvPicPr>
          <p:nvPr/>
        </p:nvPicPr>
        <p:blipFill rotWithShape="1">
          <a:blip r:embed="rId2"/>
          <a:srcRect l="29851"/>
          <a:stretch/>
        </p:blipFill>
        <p:spPr>
          <a:xfrm>
            <a:off x="6860989" y="1048447"/>
            <a:ext cx="4805082" cy="4805082"/>
          </a:xfrm>
          <a:prstGeom prst="rect">
            <a:avLst/>
          </a:prstGeom>
        </p:spPr>
      </p:pic>
    </p:spTree>
    <p:extLst>
      <p:ext uri="{BB962C8B-B14F-4D97-AF65-F5344CB8AC3E}">
        <p14:creationId xmlns:p14="http://schemas.microsoft.com/office/powerpoint/2010/main" val="204518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8676E-0D0D-2F4F-8963-B1990AD3219F}"/>
              </a:ext>
            </a:extLst>
          </p:cNvPr>
          <p:cNvSpPr>
            <a:spLocks noGrp="1"/>
          </p:cNvSpPr>
          <p:nvPr>
            <p:ph type="title"/>
          </p:nvPr>
        </p:nvSpPr>
        <p:spPr>
          <a:xfrm>
            <a:off x="1463040" y="685800"/>
            <a:ext cx="5087172" cy="1692835"/>
          </a:xfrm>
        </p:spPr>
        <p:txBody>
          <a:bodyPr anchor="t">
            <a:normAutofit/>
          </a:bodyPr>
          <a:lstStyle/>
          <a:p>
            <a:r>
              <a:rPr lang="nl-BE" sz="5000"/>
              <a:t>Leerlingen prijzen</a:t>
            </a:r>
          </a:p>
        </p:txBody>
      </p:sp>
      <p:sp>
        <p:nvSpPr>
          <p:cNvPr id="3" name="Tijdelijke aanduiding voor inhoud 2">
            <a:extLst>
              <a:ext uri="{FF2B5EF4-FFF2-40B4-BE49-F238E27FC236}">
                <a16:creationId xmlns:a16="http://schemas.microsoft.com/office/drawing/2014/main" id="{9BDCB01C-7443-6B4B-83D7-B80A7B8A5381}"/>
              </a:ext>
            </a:extLst>
          </p:cNvPr>
          <p:cNvSpPr>
            <a:spLocks noGrp="1"/>
          </p:cNvSpPr>
          <p:nvPr>
            <p:ph idx="1"/>
          </p:nvPr>
        </p:nvSpPr>
        <p:spPr>
          <a:xfrm>
            <a:off x="1463040" y="2562784"/>
            <a:ext cx="5087172" cy="3609416"/>
          </a:xfrm>
        </p:spPr>
        <p:txBody>
          <a:bodyPr>
            <a:normAutofit fontScale="85000" lnSpcReduction="10000"/>
          </a:bodyPr>
          <a:lstStyle/>
          <a:p>
            <a:r>
              <a:rPr lang="nl-BE" sz="1300"/>
              <a:t>Maak onderscheid tussen erkenning en lof. Erkennen doe je wanneer een leerling aan de verwachtingen voldaan heeft door kort te beschrijven wat de leerling gedaan heeft of een korte bedanking te doen. Prijzen doe je wanneer en prestatie buitengewoon is. Dan geef je ook een oordeel over het gedag </a:t>
            </a:r>
          </a:p>
          <a:p>
            <a:r>
              <a:rPr lang="nl-BE" sz="1300"/>
              <a:t>Vermijd lof dat niet terecht is </a:t>
            </a:r>
          </a:p>
          <a:p>
            <a:r>
              <a:rPr lang="nl-BE" sz="1300"/>
              <a:t>Wie gewoon gedrag looft in plaats van het te erkennen, geeft het signaal dat je eigenlijk niet verwacht dat jouw normale verwachtingen gerealiseerd worden. </a:t>
            </a:r>
          </a:p>
          <a:p>
            <a:r>
              <a:rPr lang="nl-BE" sz="1300"/>
              <a:t>Prijs (en erken) op luide toon, corrigeer zachtjes</a:t>
            </a:r>
          </a:p>
          <a:p>
            <a:r>
              <a:rPr lang="nl-BE" sz="1300"/>
              <a:t>Prijs zo precies mogelijk en richt je op het gedrag en de handelingen waar je meer wilt van zien. Richt je niet op eigenschappen zoals slim zijn, handig zijn. Dan durven leerlingen soms minder initiatief nemen ondat ze dan riskeren een midere indruk te maken </a:t>
            </a:r>
          </a:p>
          <a:p>
            <a:r>
              <a:rPr lang="nl-BE" sz="1300"/>
              <a:t>Complimnten moeten oprecht zijn. Lof en complimenten worden best niet gebruikt als systeem om tot de orde te roepen. </a:t>
            </a:r>
          </a:p>
          <a:p>
            <a:endParaRPr lang="nl-BE" sz="1300"/>
          </a:p>
        </p:txBody>
      </p:sp>
      <p:pic>
        <p:nvPicPr>
          <p:cNvPr id="4" name="Afbeelding 3">
            <a:extLst>
              <a:ext uri="{FF2B5EF4-FFF2-40B4-BE49-F238E27FC236}">
                <a16:creationId xmlns:a16="http://schemas.microsoft.com/office/drawing/2014/main" id="{EAB8F543-98E2-BA47-92FD-EDF78D09A510}"/>
              </a:ext>
            </a:extLst>
          </p:cNvPr>
          <p:cNvPicPr>
            <a:picLocks noChangeAspect="1"/>
          </p:cNvPicPr>
          <p:nvPr/>
        </p:nvPicPr>
        <p:blipFill rotWithShape="1">
          <a:blip r:embed="rId2"/>
          <a:srcRect/>
          <a:stretch/>
        </p:blipFill>
        <p:spPr>
          <a:xfrm>
            <a:off x="6860989" y="1048447"/>
            <a:ext cx="4805082" cy="4805082"/>
          </a:xfrm>
          <a:prstGeom prst="rect">
            <a:avLst/>
          </a:prstGeom>
        </p:spPr>
      </p:pic>
    </p:spTree>
    <p:extLst>
      <p:ext uri="{BB962C8B-B14F-4D97-AF65-F5344CB8AC3E}">
        <p14:creationId xmlns:p14="http://schemas.microsoft.com/office/powerpoint/2010/main" val="1861709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67689-A43D-384C-95CA-BBE05EF8B15A}"/>
              </a:ext>
            </a:extLst>
          </p:cNvPr>
          <p:cNvSpPr>
            <a:spLocks noGrp="1"/>
          </p:cNvSpPr>
          <p:nvPr>
            <p:ph type="title"/>
          </p:nvPr>
        </p:nvSpPr>
        <p:spPr>
          <a:xfrm>
            <a:off x="1463040" y="685800"/>
            <a:ext cx="5087172" cy="1692835"/>
          </a:xfrm>
        </p:spPr>
        <p:txBody>
          <a:bodyPr anchor="t">
            <a:normAutofit/>
          </a:bodyPr>
          <a:lstStyle/>
          <a:p>
            <a:r>
              <a:rPr lang="nl-BE" sz="5000"/>
              <a:t>Warm en streng	</a:t>
            </a:r>
          </a:p>
        </p:txBody>
      </p:sp>
      <p:sp>
        <p:nvSpPr>
          <p:cNvPr id="3" name="Tijdelijke aanduiding voor inhoud 2">
            <a:extLst>
              <a:ext uri="{FF2B5EF4-FFF2-40B4-BE49-F238E27FC236}">
                <a16:creationId xmlns:a16="http://schemas.microsoft.com/office/drawing/2014/main" id="{3B47F0B4-BFB4-8748-8526-034EC266945E}"/>
              </a:ext>
            </a:extLst>
          </p:cNvPr>
          <p:cNvSpPr>
            <a:spLocks noGrp="1"/>
          </p:cNvSpPr>
          <p:nvPr>
            <p:ph idx="1"/>
          </p:nvPr>
        </p:nvSpPr>
        <p:spPr>
          <a:xfrm>
            <a:off x="1463040" y="2562784"/>
            <a:ext cx="5087172" cy="3609416"/>
          </a:xfrm>
        </p:spPr>
        <p:txBody>
          <a:bodyPr>
            <a:normAutofit fontScale="85000" lnSpcReduction="10000"/>
          </a:bodyPr>
          <a:lstStyle/>
          <a:p>
            <a:r>
              <a:rPr lang="nl-BE" sz="1800" dirty="0"/>
              <a:t>De hoeveelheid warmte en strengheid in balans krijgen door tegelijk aan de ene kant duidelijk, consequent, resoluut en onverbiddelijk te zijn, en aan de andere kant positief, enthousiast, betrokken en zorgzaam: </a:t>
            </a:r>
          </a:p>
          <a:p>
            <a:pPr lvl="1"/>
            <a:r>
              <a:rPr lang="nl-BE" sz="1800" dirty="0"/>
              <a:t>Leg uit waarom je bepaalde dingen doet en hoe het hen zou moeten helpen </a:t>
            </a:r>
          </a:p>
          <a:p>
            <a:pPr lvl="1"/>
            <a:r>
              <a:rPr lang="nl-BE" sz="1800" dirty="0"/>
              <a:t>Maak onderscheid tussen gedrag en mensen </a:t>
            </a:r>
          </a:p>
          <a:p>
            <a:pPr lvl="1"/>
            <a:r>
              <a:rPr lang="nl-BE" sz="1800" dirty="0"/>
              <a:t>Wees consequent in je feedback </a:t>
            </a:r>
          </a:p>
          <a:p>
            <a:pPr lvl="1"/>
            <a:r>
              <a:rPr lang="nl-BE" sz="1800" dirty="0"/>
              <a:t>Laat zien dat een straf tijdelijk is, toon ook dat het vergeven is </a:t>
            </a:r>
          </a:p>
          <a:p>
            <a:pPr lvl="1"/>
            <a:r>
              <a:rPr lang="nl-BE" sz="1800" dirty="0"/>
              <a:t>Gebruik warm, non-verbaal gedrag</a:t>
            </a:r>
          </a:p>
        </p:txBody>
      </p:sp>
      <p:pic>
        <p:nvPicPr>
          <p:cNvPr id="5" name="Afbeelding 4">
            <a:extLst>
              <a:ext uri="{FF2B5EF4-FFF2-40B4-BE49-F238E27FC236}">
                <a16:creationId xmlns:a16="http://schemas.microsoft.com/office/drawing/2014/main" id="{AEE437CE-1567-9E4A-90EF-B4338CBD06C8}"/>
              </a:ext>
            </a:extLst>
          </p:cNvPr>
          <p:cNvPicPr>
            <a:picLocks noChangeAspect="1"/>
          </p:cNvPicPr>
          <p:nvPr/>
        </p:nvPicPr>
        <p:blipFill rotWithShape="1">
          <a:blip r:embed="rId2"/>
          <a:srcRect/>
          <a:stretch/>
        </p:blipFill>
        <p:spPr>
          <a:xfrm>
            <a:off x="6860989" y="1048447"/>
            <a:ext cx="4805082" cy="4805082"/>
          </a:xfrm>
          <a:prstGeom prst="rect">
            <a:avLst/>
          </a:prstGeom>
        </p:spPr>
      </p:pic>
    </p:spTree>
    <p:extLst>
      <p:ext uri="{BB962C8B-B14F-4D97-AF65-F5344CB8AC3E}">
        <p14:creationId xmlns:p14="http://schemas.microsoft.com/office/powerpoint/2010/main" val="2051030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7B509E-0ED4-FB41-BBB1-2A6E6D300B6C}"/>
              </a:ext>
            </a:extLst>
          </p:cNvPr>
          <p:cNvSpPr>
            <a:spLocks noGrp="1"/>
          </p:cNvSpPr>
          <p:nvPr>
            <p:ph type="title"/>
          </p:nvPr>
        </p:nvSpPr>
        <p:spPr>
          <a:xfrm>
            <a:off x="1463040" y="685800"/>
            <a:ext cx="5087172" cy="1692835"/>
          </a:xfrm>
        </p:spPr>
        <p:txBody>
          <a:bodyPr anchor="t">
            <a:normAutofit/>
          </a:bodyPr>
          <a:lstStyle/>
          <a:p>
            <a:r>
              <a:rPr lang="nl-BE" sz="5000"/>
              <a:t>Bouw een klasklimaat</a:t>
            </a:r>
          </a:p>
        </p:txBody>
      </p:sp>
      <p:sp>
        <p:nvSpPr>
          <p:cNvPr id="3" name="Tijdelijke aanduiding voor inhoud 2">
            <a:extLst>
              <a:ext uri="{FF2B5EF4-FFF2-40B4-BE49-F238E27FC236}">
                <a16:creationId xmlns:a16="http://schemas.microsoft.com/office/drawing/2014/main" id="{7FB1B9D1-E3B2-304D-9B67-3F82D7B85C6B}"/>
              </a:ext>
            </a:extLst>
          </p:cNvPr>
          <p:cNvSpPr>
            <a:spLocks noGrp="1"/>
          </p:cNvSpPr>
          <p:nvPr>
            <p:ph idx="1"/>
          </p:nvPr>
        </p:nvSpPr>
        <p:spPr>
          <a:xfrm>
            <a:off x="1463040" y="2562784"/>
            <a:ext cx="5087172" cy="3609416"/>
          </a:xfrm>
        </p:spPr>
        <p:txBody>
          <a:bodyPr>
            <a:normAutofit/>
          </a:bodyPr>
          <a:lstStyle/>
          <a:p>
            <a:r>
              <a:rPr lang="nl-BE" sz="1800"/>
              <a:t>Bouw op een authentieke manier een band op met momenten van plezier in een les: </a:t>
            </a:r>
          </a:p>
          <a:p>
            <a:pPr lvl="1"/>
            <a:r>
              <a:rPr lang="nl-BE" sz="1800"/>
              <a:t>Bouw wedstrijden en spelletjes in </a:t>
            </a:r>
          </a:p>
          <a:p>
            <a:pPr lvl="1"/>
            <a:r>
              <a:rPr lang="nl-BE" sz="1800"/>
              <a:t>Creëer een wij-gevoel: een eigen taal,namen, rituelen, tradities,.. Hoe onbegrijpelijker voor een buitenstaander, hoe beter </a:t>
            </a:r>
          </a:p>
          <a:p>
            <a:pPr lvl="1"/>
            <a:r>
              <a:rPr lang="nl-BE" sz="1800"/>
              <a:t>Maak er en act van </a:t>
            </a:r>
          </a:p>
          <a:p>
            <a:pPr lvl="1"/>
            <a:r>
              <a:rPr lang="nl-BE" sz="1800"/>
              <a:t>Gebruik humor</a:t>
            </a:r>
          </a:p>
          <a:p>
            <a:pPr lvl="1"/>
            <a:r>
              <a:rPr lang="nl-BE" sz="1800"/>
              <a:t>Zorg voor spanning en verrassing</a:t>
            </a:r>
          </a:p>
        </p:txBody>
      </p:sp>
      <p:pic>
        <p:nvPicPr>
          <p:cNvPr id="4" name="Afbeelding 3">
            <a:extLst>
              <a:ext uri="{FF2B5EF4-FFF2-40B4-BE49-F238E27FC236}">
                <a16:creationId xmlns:a16="http://schemas.microsoft.com/office/drawing/2014/main" id="{D22D5DF0-1E41-624F-AA52-D74E7576DF59}"/>
              </a:ext>
            </a:extLst>
          </p:cNvPr>
          <p:cNvPicPr>
            <a:picLocks noChangeAspect="1"/>
          </p:cNvPicPr>
          <p:nvPr/>
        </p:nvPicPr>
        <p:blipFill rotWithShape="1">
          <a:blip r:embed="rId2"/>
          <a:srcRect l="31962" r="23" b="-2"/>
          <a:stretch/>
        </p:blipFill>
        <p:spPr>
          <a:xfrm>
            <a:off x="6860989" y="1048447"/>
            <a:ext cx="4805082" cy="4805082"/>
          </a:xfrm>
          <a:prstGeom prst="rect">
            <a:avLst/>
          </a:prstGeom>
        </p:spPr>
      </p:pic>
    </p:spTree>
    <p:extLst>
      <p:ext uri="{BB962C8B-B14F-4D97-AF65-F5344CB8AC3E}">
        <p14:creationId xmlns:p14="http://schemas.microsoft.com/office/powerpoint/2010/main" val="2791873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5E6B1-506D-1D4A-99E6-558DE699A889}"/>
              </a:ext>
            </a:extLst>
          </p:cNvPr>
          <p:cNvSpPr>
            <a:spLocks noGrp="1"/>
          </p:cNvSpPr>
          <p:nvPr>
            <p:ph type="title"/>
          </p:nvPr>
        </p:nvSpPr>
        <p:spPr>
          <a:xfrm>
            <a:off x="1463040" y="685800"/>
            <a:ext cx="5087172" cy="1692835"/>
          </a:xfrm>
        </p:spPr>
        <p:txBody>
          <a:bodyPr anchor="t">
            <a:normAutofit/>
          </a:bodyPr>
          <a:lstStyle/>
          <a:p>
            <a:r>
              <a:rPr lang="nl-BE" sz="5000"/>
              <a:t>gelijkmoedigheid</a:t>
            </a:r>
          </a:p>
        </p:txBody>
      </p:sp>
      <p:sp>
        <p:nvSpPr>
          <p:cNvPr id="3" name="Tijdelijke aanduiding voor inhoud 2">
            <a:extLst>
              <a:ext uri="{FF2B5EF4-FFF2-40B4-BE49-F238E27FC236}">
                <a16:creationId xmlns:a16="http://schemas.microsoft.com/office/drawing/2014/main" id="{CA1CDEE9-0DA3-9648-AE72-33E90F89046F}"/>
              </a:ext>
            </a:extLst>
          </p:cNvPr>
          <p:cNvSpPr>
            <a:spLocks noGrp="1"/>
          </p:cNvSpPr>
          <p:nvPr>
            <p:ph idx="1"/>
          </p:nvPr>
        </p:nvSpPr>
        <p:spPr>
          <a:xfrm>
            <a:off x="1463040" y="2562784"/>
            <a:ext cx="5087172" cy="3609416"/>
          </a:xfrm>
        </p:spPr>
        <p:txBody>
          <a:bodyPr>
            <a:normAutofit fontScale="92500" lnSpcReduction="20000"/>
          </a:bodyPr>
          <a:lstStyle/>
          <a:p>
            <a:r>
              <a:rPr lang="nl-BE" sz="1800"/>
              <a:t>Ga op een rustige en gecontroleerde manier om met emoties van de leerlingen: </a:t>
            </a:r>
          </a:p>
          <a:p>
            <a:pPr lvl="1"/>
            <a:r>
              <a:rPr lang="nl-BE" sz="1800"/>
              <a:t>Temper je emoties , je bent een voorbeeldfunctie</a:t>
            </a:r>
          </a:p>
          <a:p>
            <a:pPr lvl="1"/>
            <a:r>
              <a:rPr lang="nl-BE" sz="1800"/>
              <a:t>Wees op alles voorbereid en gedraag je alsof niets je kan verbazen en je voor alles een plan hebt klaarliggen </a:t>
            </a:r>
          </a:p>
          <a:p>
            <a:pPr lvl="1"/>
            <a:r>
              <a:rPr lang="nl-BE" sz="1800"/>
              <a:t>Beschouw de periode na een straf als een nieuwe start </a:t>
            </a:r>
          </a:p>
          <a:p>
            <a:pPr lvl="1"/>
            <a:r>
              <a:rPr lang="nl-BE" sz="1800"/>
              <a:t>Vermijd geijkte formuleringen voor terechtwijzingen, maar zoek zorvuldig naar woorden die zo effectief en positief mogelijk het gedrag van leerlingen beïnvloeden</a:t>
            </a:r>
          </a:p>
          <a:p>
            <a:pPr lvl="1"/>
            <a:endParaRPr lang="nl-BE" sz="1800"/>
          </a:p>
        </p:txBody>
      </p:sp>
      <p:pic>
        <p:nvPicPr>
          <p:cNvPr id="4" name="Afbeelding 3">
            <a:extLst>
              <a:ext uri="{FF2B5EF4-FFF2-40B4-BE49-F238E27FC236}">
                <a16:creationId xmlns:a16="http://schemas.microsoft.com/office/drawing/2014/main" id="{B7CA1D86-E5CD-9748-9BC8-77CC19EB337C}"/>
              </a:ext>
            </a:extLst>
          </p:cNvPr>
          <p:cNvPicPr>
            <a:picLocks noChangeAspect="1"/>
          </p:cNvPicPr>
          <p:nvPr/>
        </p:nvPicPr>
        <p:blipFill rotWithShape="1">
          <a:blip r:embed="rId2"/>
          <a:srcRect l="43334" r="10162" b="1"/>
          <a:stretch/>
        </p:blipFill>
        <p:spPr>
          <a:xfrm>
            <a:off x="6860989" y="1048447"/>
            <a:ext cx="4805082" cy="4805082"/>
          </a:xfrm>
          <a:prstGeom prst="rect">
            <a:avLst/>
          </a:prstGeom>
        </p:spPr>
      </p:pic>
    </p:spTree>
    <p:extLst>
      <p:ext uri="{BB962C8B-B14F-4D97-AF65-F5344CB8AC3E}">
        <p14:creationId xmlns:p14="http://schemas.microsoft.com/office/powerpoint/2010/main" val="2801911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E314B-E4EF-BF41-B5A0-4BF57A4705A0}"/>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n-US"/>
              <a:t>Fouten maken hoort erbij </a:t>
            </a:r>
          </a:p>
        </p:txBody>
      </p:sp>
      <p:sp>
        <p:nvSpPr>
          <p:cNvPr id="3" name="Tijdelijke aanduiding voor inhoud 2">
            <a:extLst>
              <a:ext uri="{FF2B5EF4-FFF2-40B4-BE49-F238E27FC236}">
                <a16:creationId xmlns:a16="http://schemas.microsoft.com/office/drawing/2014/main" id="{B130E267-6DF1-1340-AF94-BB6E1D939B9E}"/>
              </a:ext>
            </a:extLst>
          </p:cNvPr>
          <p:cNvSpPr>
            <a:spLocks noGrp="1"/>
          </p:cNvSpPr>
          <p:nvPr>
            <p:ph idx="1"/>
          </p:nvPr>
        </p:nvSpPr>
        <p:spPr>
          <a:xfrm>
            <a:off x="838200" y="1825625"/>
            <a:ext cx="3797807" cy="4351338"/>
          </a:xfrm>
        </p:spPr>
        <p:txBody>
          <a:bodyPr vert="horz" lIns="91440" tIns="45720" rIns="91440" bIns="45720" rtlCol="0">
            <a:normAutofit/>
          </a:bodyPr>
          <a:lstStyle/>
          <a:p>
            <a:pPr marL="0" indent="0">
              <a:buNone/>
            </a:pPr>
            <a:r>
              <a:rPr lang="en-US" sz="2000"/>
              <a:t>Let erop dat je geen negatieve connotatie geeft aan fouten maken, het hoort erbij!</a:t>
            </a:r>
          </a:p>
        </p:txBody>
      </p:sp>
      <p:pic>
        <p:nvPicPr>
          <p:cNvPr id="4" name="Afbeelding 3">
            <a:extLst>
              <a:ext uri="{FF2B5EF4-FFF2-40B4-BE49-F238E27FC236}">
                <a16:creationId xmlns:a16="http://schemas.microsoft.com/office/drawing/2014/main" id="{F6ECE6BA-3BE2-A94C-9721-4926311BF5F2}"/>
              </a:ext>
            </a:extLst>
          </p:cNvPr>
          <p:cNvPicPr>
            <a:picLocks noChangeAspect="1"/>
          </p:cNvPicPr>
          <p:nvPr/>
        </p:nvPicPr>
        <p:blipFill rotWithShape="1">
          <a:blip r:embed="rId2"/>
          <a:srcRect l="2750" r="3801"/>
          <a:stretch/>
        </p:blipFill>
        <p:spPr>
          <a:xfrm>
            <a:off x="5120640" y="1904281"/>
            <a:ext cx="6233160" cy="4272681"/>
          </a:xfrm>
          <a:prstGeom prst="rect">
            <a:avLst/>
          </a:prstGeom>
        </p:spPr>
      </p:pic>
    </p:spTree>
    <p:extLst>
      <p:ext uri="{BB962C8B-B14F-4D97-AF65-F5344CB8AC3E}">
        <p14:creationId xmlns:p14="http://schemas.microsoft.com/office/powerpoint/2010/main" val="1045187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2D1BA0-EC99-354E-8EC6-9D0B81FA2FE4}"/>
              </a:ext>
            </a:extLst>
          </p:cNvPr>
          <p:cNvSpPr>
            <a:spLocks noGrp="1"/>
          </p:cNvSpPr>
          <p:nvPr>
            <p:ph type="title"/>
          </p:nvPr>
        </p:nvSpPr>
        <p:spPr>
          <a:xfrm>
            <a:off x="838200" y="365125"/>
            <a:ext cx="10515600" cy="1325563"/>
          </a:xfrm>
        </p:spPr>
        <p:txBody>
          <a:bodyPr>
            <a:normAutofit/>
          </a:bodyPr>
          <a:lstStyle/>
          <a:p>
            <a:r>
              <a:rPr lang="nl-BE"/>
              <a:t>Mindset leerkracht doet ertoe </a:t>
            </a:r>
            <a:endParaRPr lang="nl-BE" dirty="0"/>
          </a:p>
        </p:txBody>
      </p:sp>
      <p:sp>
        <p:nvSpPr>
          <p:cNvPr id="3" name="Tijdelijke aanduiding voor inhoud 2">
            <a:extLst>
              <a:ext uri="{FF2B5EF4-FFF2-40B4-BE49-F238E27FC236}">
                <a16:creationId xmlns:a16="http://schemas.microsoft.com/office/drawing/2014/main" id="{57C8CC52-74C8-1E43-8A8C-3FD315AFCAFF}"/>
              </a:ext>
            </a:extLst>
          </p:cNvPr>
          <p:cNvSpPr>
            <a:spLocks noGrp="1"/>
          </p:cNvSpPr>
          <p:nvPr>
            <p:ph idx="1"/>
          </p:nvPr>
        </p:nvSpPr>
        <p:spPr>
          <a:xfrm>
            <a:off x="838200" y="1825625"/>
            <a:ext cx="3797807" cy="4351338"/>
          </a:xfrm>
        </p:spPr>
        <p:txBody>
          <a:bodyPr>
            <a:normAutofit/>
          </a:bodyPr>
          <a:lstStyle/>
          <a:p>
            <a:r>
              <a:rPr lang="nl-BE" sz="2000"/>
              <a:t>Probeer een groeimindset te ontwikkelen om kansen te creëren </a:t>
            </a:r>
          </a:p>
        </p:txBody>
      </p:sp>
      <p:pic>
        <p:nvPicPr>
          <p:cNvPr id="4" name="Afbeelding 3">
            <a:extLst>
              <a:ext uri="{FF2B5EF4-FFF2-40B4-BE49-F238E27FC236}">
                <a16:creationId xmlns:a16="http://schemas.microsoft.com/office/drawing/2014/main" id="{5858E87F-2CA1-FA46-A8E1-F76989A878E7}"/>
              </a:ext>
            </a:extLst>
          </p:cNvPr>
          <p:cNvPicPr>
            <a:picLocks noChangeAspect="1"/>
          </p:cNvPicPr>
          <p:nvPr/>
        </p:nvPicPr>
        <p:blipFill rotWithShape="1">
          <a:blip r:embed="rId2"/>
          <a:srcRect t="1898" r="1" b="6706"/>
          <a:stretch/>
        </p:blipFill>
        <p:spPr>
          <a:xfrm>
            <a:off x="5120640" y="1904281"/>
            <a:ext cx="6233160" cy="4272681"/>
          </a:xfrm>
          <a:prstGeom prst="rect">
            <a:avLst/>
          </a:prstGeom>
        </p:spPr>
      </p:pic>
    </p:spTree>
    <p:extLst>
      <p:ext uri="{BB962C8B-B14F-4D97-AF65-F5344CB8AC3E}">
        <p14:creationId xmlns:p14="http://schemas.microsoft.com/office/powerpoint/2010/main" val="2341605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159BB-0E0A-5A46-8E77-AA8289120883}"/>
              </a:ext>
            </a:extLst>
          </p:cNvPr>
          <p:cNvSpPr>
            <a:spLocks noGrp="1"/>
          </p:cNvSpPr>
          <p:nvPr>
            <p:ph type="title"/>
          </p:nvPr>
        </p:nvSpPr>
        <p:spPr>
          <a:xfrm>
            <a:off x="629640" y="630936"/>
            <a:ext cx="5895058" cy="2702018"/>
          </a:xfrm>
          <a:noFill/>
        </p:spPr>
        <p:txBody>
          <a:bodyPr vert="horz" lIns="91440" tIns="45720" rIns="91440" bIns="45720" rtlCol="0" anchor="b">
            <a:normAutofit fontScale="90000"/>
          </a:bodyPr>
          <a:lstStyle/>
          <a:p>
            <a:r>
              <a:rPr lang="en-US">
                <a:solidFill>
                  <a:schemeClr val="bg1"/>
                </a:solidFill>
              </a:rPr>
              <a:t>Mensen houden van een leider die het hoofd kan buigen zonder er zelf van ondersteboven te zijn</a:t>
            </a:r>
          </a:p>
        </p:txBody>
      </p:sp>
      <p:pic>
        <p:nvPicPr>
          <p:cNvPr id="4" name="Tijdelijke aanduiding voor inhoud 3">
            <a:extLst>
              <a:ext uri="{FF2B5EF4-FFF2-40B4-BE49-F238E27FC236}">
                <a16:creationId xmlns:a16="http://schemas.microsoft.com/office/drawing/2014/main" id="{E44D4C47-592B-CE42-821C-3DC033590A1C}"/>
              </a:ext>
            </a:extLst>
          </p:cNvPr>
          <p:cNvPicPr>
            <a:picLocks noGrp="1" noChangeAspect="1"/>
          </p:cNvPicPr>
          <p:nvPr>
            <p:ph idx="1"/>
          </p:nvPr>
        </p:nvPicPr>
        <p:blipFill rotWithShape="1">
          <a:blip r:embed="rId2"/>
          <a:srcRect l="25097" r="-1" b="-1"/>
          <a:stretch/>
        </p:blipFill>
        <p:spPr>
          <a:xfrm>
            <a:off x="6795973" y="969893"/>
            <a:ext cx="4684777" cy="4684777"/>
          </a:xfrm>
          <a:prstGeom prst="rect">
            <a:avLst/>
          </a:prstGeom>
        </p:spPr>
      </p:pic>
    </p:spTree>
    <p:extLst>
      <p:ext uri="{BB962C8B-B14F-4D97-AF65-F5344CB8AC3E}">
        <p14:creationId xmlns:p14="http://schemas.microsoft.com/office/powerpoint/2010/main" val="1875694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4EF0E-04D7-7E4B-B456-F475A7F5B282}"/>
              </a:ext>
            </a:extLst>
          </p:cNvPr>
          <p:cNvSpPr>
            <a:spLocks noGrp="1"/>
          </p:cNvSpPr>
          <p:nvPr>
            <p:ph type="title"/>
          </p:nvPr>
        </p:nvSpPr>
        <p:spPr>
          <a:xfrm>
            <a:off x="1463040" y="685800"/>
            <a:ext cx="5087172" cy="1692835"/>
          </a:xfrm>
        </p:spPr>
        <p:txBody>
          <a:bodyPr anchor="t">
            <a:normAutofit/>
          </a:bodyPr>
          <a:lstStyle/>
          <a:p>
            <a:r>
              <a:rPr lang="nl-BE" sz="5000"/>
              <a:t>Mentale houding leerkracht	</a:t>
            </a:r>
          </a:p>
        </p:txBody>
      </p:sp>
      <p:sp>
        <p:nvSpPr>
          <p:cNvPr id="3" name="Tijdelijke aanduiding voor inhoud 2">
            <a:extLst>
              <a:ext uri="{FF2B5EF4-FFF2-40B4-BE49-F238E27FC236}">
                <a16:creationId xmlns:a16="http://schemas.microsoft.com/office/drawing/2014/main" id="{A565707B-6CE6-984D-B9A8-E6AC74CB325C}"/>
              </a:ext>
            </a:extLst>
          </p:cNvPr>
          <p:cNvSpPr>
            <a:spLocks noGrp="1"/>
          </p:cNvSpPr>
          <p:nvPr>
            <p:ph idx="1"/>
          </p:nvPr>
        </p:nvSpPr>
        <p:spPr>
          <a:xfrm>
            <a:off x="1463040" y="2562784"/>
            <a:ext cx="5087172" cy="3609416"/>
          </a:xfrm>
        </p:spPr>
        <p:txBody>
          <a:bodyPr>
            <a:normAutofit/>
          </a:bodyPr>
          <a:lstStyle/>
          <a:p>
            <a:r>
              <a:rPr lang="nl-BE" sz="1800"/>
              <a:t>Drie belangrijke punten: </a:t>
            </a:r>
          </a:p>
          <a:p>
            <a:r>
              <a:rPr lang="nl-BE" sz="1800"/>
              <a:t>Alertheid </a:t>
            </a:r>
          </a:p>
          <a:p>
            <a:r>
              <a:rPr lang="nl-BE" sz="1800"/>
              <a:t>Emotionele objectiviteit</a:t>
            </a:r>
          </a:p>
          <a:p>
            <a:r>
              <a:rPr lang="nl-BE" sz="1800"/>
              <a:t>Zorg voor jezelf</a:t>
            </a:r>
          </a:p>
          <a:p>
            <a:endParaRPr lang="nl-BE" sz="1800"/>
          </a:p>
        </p:txBody>
      </p:sp>
      <p:pic>
        <p:nvPicPr>
          <p:cNvPr id="4" name="Afbeelding 3">
            <a:extLst>
              <a:ext uri="{FF2B5EF4-FFF2-40B4-BE49-F238E27FC236}">
                <a16:creationId xmlns:a16="http://schemas.microsoft.com/office/drawing/2014/main" id="{D4862882-8992-7D49-8438-F526259DCFF0}"/>
              </a:ext>
            </a:extLst>
          </p:cNvPr>
          <p:cNvPicPr>
            <a:picLocks noChangeAspect="1"/>
          </p:cNvPicPr>
          <p:nvPr/>
        </p:nvPicPr>
        <p:blipFill rotWithShape="1">
          <a:blip r:embed="rId2"/>
          <a:srcRect l="25062" r="18939" b="1"/>
          <a:stretch/>
        </p:blipFill>
        <p:spPr>
          <a:xfrm>
            <a:off x="6860989" y="1048447"/>
            <a:ext cx="4805082" cy="4805082"/>
          </a:xfrm>
          <a:prstGeom prst="rect">
            <a:avLst/>
          </a:prstGeom>
        </p:spPr>
      </p:pic>
    </p:spTree>
    <p:extLst>
      <p:ext uri="{BB962C8B-B14F-4D97-AF65-F5344CB8AC3E}">
        <p14:creationId xmlns:p14="http://schemas.microsoft.com/office/powerpoint/2010/main" val="2730198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68C670-2C16-484E-A3BD-BE0B1C8E6DFF}"/>
              </a:ext>
            </a:extLst>
          </p:cNvPr>
          <p:cNvSpPr>
            <a:spLocks noGrp="1"/>
          </p:cNvSpPr>
          <p:nvPr>
            <p:ph type="title"/>
          </p:nvPr>
        </p:nvSpPr>
        <p:spPr>
          <a:xfrm>
            <a:off x="1463040" y="685800"/>
            <a:ext cx="5087172" cy="1692835"/>
          </a:xfrm>
        </p:spPr>
        <p:txBody>
          <a:bodyPr anchor="t">
            <a:normAutofit/>
          </a:bodyPr>
          <a:lstStyle/>
          <a:p>
            <a:r>
              <a:rPr lang="nl-BE" sz="5000"/>
              <a:t>Leerkracht als manager </a:t>
            </a:r>
          </a:p>
        </p:txBody>
      </p:sp>
      <p:sp>
        <p:nvSpPr>
          <p:cNvPr id="3" name="Tijdelijke aanduiding voor inhoud 2">
            <a:extLst>
              <a:ext uri="{FF2B5EF4-FFF2-40B4-BE49-F238E27FC236}">
                <a16:creationId xmlns:a16="http://schemas.microsoft.com/office/drawing/2014/main" id="{02E11B5F-88A0-8E4C-B792-9F0BE383D901}"/>
              </a:ext>
            </a:extLst>
          </p:cNvPr>
          <p:cNvSpPr>
            <a:spLocks noGrp="1"/>
          </p:cNvSpPr>
          <p:nvPr>
            <p:ph idx="1"/>
          </p:nvPr>
        </p:nvSpPr>
        <p:spPr>
          <a:xfrm>
            <a:off x="1463040" y="2562784"/>
            <a:ext cx="5087172" cy="3609416"/>
          </a:xfrm>
        </p:spPr>
        <p:txBody>
          <a:bodyPr>
            <a:normAutofit/>
          </a:bodyPr>
          <a:lstStyle/>
          <a:p>
            <a:r>
              <a:rPr lang="nl-BE" sz="1800"/>
              <a:t>Maak een onderscheid in regels en routines!</a:t>
            </a:r>
          </a:p>
          <a:p>
            <a:pPr lvl="1"/>
            <a:r>
              <a:rPr lang="nl-BE" sz="1800"/>
              <a:t>Regels zijn beperkt tot max. 6 en zijn positief geformuleerd, Routines zijn er veel en liggen niet vast in het schoolreglement</a:t>
            </a:r>
          </a:p>
          <a:p>
            <a:pPr lvl="1"/>
            <a:endParaRPr lang="nl-BE" sz="1800"/>
          </a:p>
        </p:txBody>
      </p:sp>
      <p:pic>
        <p:nvPicPr>
          <p:cNvPr id="4" name="Afbeelding 3">
            <a:extLst>
              <a:ext uri="{FF2B5EF4-FFF2-40B4-BE49-F238E27FC236}">
                <a16:creationId xmlns:a16="http://schemas.microsoft.com/office/drawing/2014/main" id="{81809FD8-3B75-C54F-88C8-4A372B073D99}"/>
              </a:ext>
            </a:extLst>
          </p:cNvPr>
          <p:cNvPicPr>
            <a:picLocks noChangeAspect="1"/>
          </p:cNvPicPr>
          <p:nvPr/>
        </p:nvPicPr>
        <p:blipFill rotWithShape="1">
          <a:blip r:embed="rId2"/>
          <a:srcRect l="10938" r="14157" b="-2"/>
          <a:stretch/>
        </p:blipFill>
        <p:spPr>
          <a:xfrm>
            <a:off x="6860989" y="1048447"/>
            <a:ext cx="4805082" cy="4805082"/>
          </a:xfrm>
          <a:prstGeom prst="rect">
            <a:avLst/>
          </a:prstGeom>
        </p:spPr>
      </p:pic>
    </p:spTree>
    <p:extLst>
      <p:ext uri="{BB962C8B-B14F-4D97-AF65-F5344CB8AC3E}">
        <p14:creationId xmlns:p14="http://schemas.microsoft.com/office/powerpoint/2010/main" val="85271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0765B6-9FE9-F246-BEA7-B10ED8B183A6}"/>
              </a:ext>
            </a:extLst>
          </p:cNvPr>
          <p:cNvSpPr>
            <a:spLocks noGrp="1"/>
          </p:cNvSpPr>
          <p:nvPr>
            <p:ph type="title"/>
          </p:nvPr>
        </p:nvSpPr>
        <p:spPr/>
        <p:txBody>
          <a:bodyPr/>
          <a:lstStyle/>
          <a:p>
            <a:r>
              <a:rPr lang="nl-BE" dirty="0"/>
              <a:t>Opvolging Corona</a:t>
            </a:r>
          </a:p>
        </p:txBody>
      </p:sp>
      <p:sp>
        <p:nvSpPr>
          <p:cNvPr id="3" name="Tijdelijke aanduiding voor inhoud 2">
            <a:extLst>
              <a:ext uri="{FF2B5EF4-FFF2-40B4-BE49-F238E27FC236}">
                <a16:creationId xmlns:a16="http://schemas.microsoft.com/office/drawing/2014/main" id="{B43740BE-0BDD-C84E-B3A2-0A180E30AE11}"/>
              </a:ext>
            </a:extLst>
          </p:cNvPr>
          <p:cNvSpPr>
            <a:spLocks noGrp="1"/>
          </p:cNvSpPr>
          <p:nvPr>
            <p:ph idx="1"/>
          </p:nvPr>
        </p:nvSpPr>
        <p:spPr/>
        <p:txBody>
          <a:bodyPr/>
          <a:lstStyle/>
          <a:p>
            <a:r>
              <a:rPr lang="nl-BE" dirty="0"/>
              <a:t>Nieuwe info vanuit het ministerie Onderwijs </a:t>
            </a:r>
          </a:p>
          <a:p>
            <a:r>
              <a:rPr lang="nl-BE" dirty="0"/>
              <a:t>Communicatie vanuit de begeleidingsdiensten gebeurd maar enkele zaken die verder worden doorgesproken</a:t>
            </a:r>
          </a:p>
          <a:p>
            <a:r>
              <a:rPr lang="nl-BE" dirty="0"/>
              <a:t>Opvolging door de provincie en POV daarna communicatie naar Ronny en Jolien </a:t>
            </a:r>
          </a:p>
          <a:p>
            <a:r>
              <a:rPr lang="nl-BE" dirty="0"/>
              <a:t>Beleidsteam rond corona stuurt plannen bij </a:t>
            </a:r>
          </a:p>
          <a:p>
            <a:r>
              <a:rPr lang="nl-BE" dirty="0"/>
              <a:t>Overgang naar code oranje na de vakantie (maar eigenlijk weinig wijzigingen met wat het nu is, maar het plan om naar afstandsonderwijs over te schakelen</a:t>
            </a:r>
          </a:p>
          <a:p>
            <a:r>
              <a:rPr lang="nl-BE" dirty="0"/>
              <a:t>Communicatie op overleg na klassenraad op 27/10/2020</a:t>
            </a:r>
          </a:p>
        </p:txBody>
      </p:sp>
    </p:spTree>
    <p:extLst>
      <p:ext uri="{BB962C8B-B14F-4D97-AF65-F5344CB8AC3E}">
        <p14:creationId xmlns:p14="http://schemas.microsoft.com/office/powerpoint/2010/main" val="1128022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CE8D0-03C2-B145-BB90-474D14204DD2}"/>
              </a:ext>
            </a:extLst>
          </p:cNvPr>
          <p:cNvSpPr>
            <a:spLocks noGrp="1"/>
          </p:cNvSpPr>
          <p:nvPr>
            <p:ph type="title"/>
          </p:nvPr>
        </p:nvSpPr>
        <p:spPr/>
        <p:txBody>
          <a:bodyPr/>
          <a:lstStyle/>
          <a:p>
            <a:endParaRPr lang="nl-BE"/>
          </a:p>
        </p:txBody>
      </p:sp>
      <p:pic>
        <p:nvPicPr>
          <p:cNvPr id="4" name="Tijdelijke aanduiding voor inhoud 3">
            <a:extLst>
              <a:ext uri="{FF2B5EF4-FFF2-40B4-BE49-F238E27FC236}">
                <a16:creationId xmlns:a16="http://schemas.microsoft.com/office/drawing/2014/main" id="{2AB6610E-0398-C148-B696-7FB334434D2D}"/>
              </a:ext>
            </a:extLst>
          </p:cNvPr>
          <p:cNvPicPr>
            <a:picLocks noGrp="1" noChangeAspect="1"/>
          </p:cNvPicPr>
          <p:nvPr>
            <p:ph idx="1"/>
          </p:nvPr>
        </p:nvPicPr>
        <p:blipFill>
          <a:blip r:embed="rId2"/>
          <a:stretch>
            <a:fillRect/>
          </a:stretch>
        </p:blipFill>
        <p:spPr>
          <a:xfrm>
            <a:off x="2319866" y="1027906"/>
            <a:ext cx="7082367" cy="4896951"/>
          </a:xfrm>
          <a:prstGeom prst="rect">
            <a:avLst/>
          </a:prstGeom>
        </p:spPr>
      </p:pic>
    </p:spTree>
    <p:extLst>
      <p:ext uri="{BB962C8B-B14F-4D97-AF65-F5344CB8AC3E}">
        <p14:creationId xmlns:p14="http://schemas.microsoft.com/office/powerpoint/2010/main" val="127819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F808A-E6A9-4642-8DCC-141D964F3FBF}"/>
              </a:ext>
            </a:extLst>
          </p:cNvPr>
          <p:cNvSpPr>
            <a:spLocks noGrp="1"/>
          </p:cNvSpPr>
          <p:nvPr>
            <p:ph type="title"/>
          </p:nvPr>
        </p:nvSpPr>
        <p:spPr/>
        <p:txBody>
          <a:bodyPr/>
          <a:lstStyle/>
          <a:p>
            <a:r>
              <a:rPr lang="nl-BE" dirty="0"/>
              <a:t>Opvolging leerlingbegeleiding</a:t>
            </a:r>
          </a:p>
        </p:txBody>
      </p:sp>
      <p:sp>
        <p:nvSpPr>
          <p:cNvPr id="3" name="Tijdelijke aanduiding voor inhoud 2">
            <a:extLst>
              <a:ext uri="{FF2B5EF4-FFF2-40B4-BE49-F238E27FC236}">
                <a16:creationId xmlns:a16="http://schemas.microsoft.com/office/drawing/2014/main" id="{457714F9-9EA1-724D-8FF7-A74B8A9F2EB1}"/>
              </a:ext>
            </a:extLst>
          </p:cNvPr>
          <p:cNvSpPr>
            <a:spLocks noGrp="1"/>
          </p:cNvSpPr>
          <p:nvPr>
            <p:ph idx="1"/>
          </p:nvPr>
        </p:nvSpPr>
        <p:spPr/>
        <p:txBody>
          <a:bodyPr>
            <a:normAutofit fontScale="92500" lnSpcReduction="20000"/>
          </a:bodyPr>
          <a:lstStyle/>
          <a:p>
            <a:r>
              <a:rPr lang="nl-BE" dirty="0"/>
              <a:t>Bezorgdheden rond de hoeveelheid: belang van gedeelde verantwoordelijkheid:  hoe kunnen we leerlingen samen dragen en niet enkel doorgeven aan elkaar? Moet verder worden opgevolgd </a:t>
            </a:r>
          </a:p>
          <a:p>
            <a:r>
              <a:rPr lang="nl-BE" dirty="0"/>
              <a:t>Spoedklassenraad rond Kenzo De Ridder: richting definitieve uitsluiting: anarchie: niet vanuit een overspoeling maar vanuit een beperkte socio-emotionele ontwikkeling: wij kunnen hier blijkbaar geen antwoord op bieden en de oplossing zijn uitgeput. </a:t>
            </a:r>
          </a:p>
          <a:p>
            <a:r>
              <a:rPr lang="nl-BE" dirty="0"/>
              <a:t>Schorsing Wassim en Jonas en zoektocht naar hulpverlening </a:t>
            </a:r>
          </a:p>
          <a:p>
            <a:r>
              <a:rPr lang="nl-BE" dirty="0"/>
              <a:t>Klacht indienen tegen Jenson vanuit naam van de school: reeds doorgesproken met de ouders en met toestemming schoolbestuur</a:t>
            </a:r>
          </a:p>
          <a:p>
            <a:r>
              <a:rPr lang="nl-BE" dirty="0"/>
              <a:t>Aantal incidenten op een dag bijzonder hoog (steeds welkom in lokaal 10, om het te ervaren) </a:t>
            </a:r>
          </a:p>
          <a:p>
            <a:r>
              <a:rPr lang="nl-BE" dirty="0"/>
              <a:t>Actief toezicht is van belang en wordt een beetje gemist</a:t>
            </a:r>
          </a:p>
          <a:p>
            <a:endParaRPr lang="nl-BE" dirty="0"/>
          </a:p>
        </p:txBody>
      </p:sp>
    </p:spTree>
    <p:extLst>
      <p:ext uri="{BB962C8B-B14F-4D97-AF65-F5344CB8AC3E}">
        <p14:creationId xmlns:p14="http://schemas.microsoft.com/office/powerpoint/2010/main" val="1713828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3DA1-2E91-A046-9A8E-7EE7BD998165}"/>
              </a:ext>
            </a:extLst>
          </p:cNvPr>
          <p:cNvSpPr>
            <a:spLocks noGrp="1"/>
          </p:cNvSpPr>
          <p:nvPr>
            <p:ph type="title"/>
          </p:nvPr>
        </p:nvSpPr>
        <p:spPr/>
        <p:txBody>
          <a:bodyPr/>
          <a:lstStyle/>
          <a:p>
            <a:r>
              <a:rPr lang="nl-BE" dirty="0"/>
              <a:t>Opvolging vanuit leekrachten</a:t>
            </a:r>
          </a:p>
        </p:txBody>
      </p:sp>
      <p:sp>
        <p:nvSpPr>
          <p:cNvPr id="3" name="Tijdelijke aanduiding voor inhoud 2">
            <a:extLst>
              <a:ext uri="{FF2B5EF4-FFF2-40B4-BE49-F238E27FC236}">
                <a16:creationId xmlns:a16="http://schemas.microsoft.com/office/drawing/2014/main" id="{8B94D5ED-7767-9B4C-9384-1E7E9E8764B3}"/>
              </a:ext>
            </a:extLst>
          </p:cNvPr>
          <p:cNvSpPr>
            <a:spLocks noGrp="1"/>
          </p:cNvSpPr>
          <p:nvPr>
            <p:ph idx="1"/>
          </p:nvPr>
        </p:nvSpPr>
        <p:spPr/>
        <p:txBody>
          <a:bodyPr>
            <a:normAutofit fontScale="92500"/>
          </a:bodyPr>
          <a:lstStyle/>
          <a:p>
            <a:r>
              <a:rPr lang="nl-BE" dirty="0"/>
              <a:t>Bezorgdheid groot aantal afwezigen: invloed op leerlingen en leerkrachten: momenteel beleid om leerlingen thuis te laten, wordt opgevolgd ook deze week. Dit kunnen we echter niet blijven doen want  eigenlijk zijn we verplicht om een onderwijsaanbod te voorzien </a:t>
            </a:r>
          </a:p>
          <a:p>
            <a:r>
              <a:rPr lang="nl-BE" dirty="0"/>
              <a:t>Isabel: wil je terug aan alle afwezigen denken? Of vanaf hoe lang afwezig laten we iets van ons horen?</a:t>
            </a:r>
          </a:p>
          <a:p>
            <a:r>
              <a:rPr lang="nl-BE" dirty="0"/>
              <a:t>Van belang om rapporten goed in orde te krijgen: wordt gecheckt en opgevolgd. </a:t>
            </a:r>
          </a:p>
          <a:p>
            <a:r>
              <a:rPr lang="nl-BE" dirty="0"/>
              <a:t>Oudercontact: voornamelijk telefonisch: we doen dit vanop de school en er kan gebeld worden met telefoons van de school. We kijken creatief naar het gebruik van telefoontoestellen.  </a:t>
            </a:r>
          </a:p>
          <a:p>
            <a:r>
              <a:rPr lang="nl-BE" dirty="0"/>
              <a:t>Van belang om geen wedstrijd te maken wie het meeste werkt, wel van belang om een gedeelde verantwoordelijkheid op te nemen, gemotiveerde mensen vallen uit op een lakse houding van sommigen</a:t>
            </a:r>
          </a:p>
          <a:p>
            <a:pPr marL="0" indent="0">
              <a:buNone/>
            </a:pPr>
            <a:endParaRPr lang="nl-BE" dirty="0"/>
          </a:p>
          <a:p>
            <a:endParaRPr lang="nl-BE" dirty="0"/>
          </a:p>
        </p:txBody>
      </p:sp>
    </p:spTree>
    <p:extLst>
      <p:ext uri="{BB962C8B-B14F-4D97-AF65-F5344CB8AC3E}">
        <p14:creationId xmlns:p14="http://schemas.microsoft.com/office/powerpoint/2010/main" val="62334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FF781-5A02-394D-8DE3-E176D2DAC238}"/>
              </a:ext>
            </a:extLst>
          </p:cNvPr>
          <p:cNvSpPr>
            <a:spLocks noGrp="1"/>
          </p:cNvSpPr>
          <p:nvPr>
            <p:ph type="title"/>
          </p:nvPr>
        </p:nvSpPr>
        <p:spPr/>
        <p:txBody>
          <a:bodyPr/>
          <a:lstStyle/>
          <a:p>
            <a:r>
              <a:rPr lang="nl-BE" dirty="0"/>
              <a:t>Opvolging rond personeel</a:t>
            </a:r>
          </a:p>
        </p:txBody>
      </p:sp>
      <p:sp>
        <p:nvSpPr>
          <p:cNvPr id="3" name="Tijdelijke aanduiding voor inhoud 2">
            <a:extLst>
              <a:ext uri="{FF2B5EF4-FFF2-40B4-BE49-F238E27FC236}">
                <a16:creationId xmlns:a16="http://schemas.microsoft.com/office/drawing/2014/main" id="{8FF54121-9734-B444-985E-718AACADA553}"/>
              </a:ext>
            </a:extLst>
          </p:cNvPr>
          <p:cNvSpPr>
            <a:spLocks noGrp="1"/>
          </p:cNvSpPr>
          <p:nvPr>
            <p:ph idx="1"/>
          </p:nvPr>
        </p:nvSpPr>
        <p:spPr/>
        <p:txBody>
          <a:bodyPr/>
          <a:lstStyle/>
          <a:p>
            <a:r>
              <a:rPr lang="nl-BE" dirty="0"/>
              <a:t>Greet is ziek, Koen ook (maar werkt wel van thuis uit waar mogelijk): personeelsverhaal is bijna rond: graag samen eens je opdracht bekijken na de herfstvakantie </a:t>
            </a:r>
          </a:p>
          <a:p>
            <a:r>
              <a:rPr lang="nl-BE" dirty="0"/>
              <a:t>Correcties in lonen kunnen aanslepen tot december, maar normaal zou de betaling van oktober in orde moeten zijn: signaleer het zeker indien niet het geval </a:t>
            </a:r>
          </a:p>
          <a:p>
            <a:r>
              <a:rPr lang="nl-BE" dirty="0"/>
              <a:t>Iris ondersteunt onze school op vlak van personeel maar er moet nog heel wat in orde gemaakt worden </a:t>
            </a:r>
          </a:p>
          <a:p>
            <a:r>
              <a:rPr lang="nl-BE" dirty="0"/>
              <a:t>Vacatures zijn geplaatst voor een aantal vakken OV4 en voor een aantal uren in OV3.  Er zijn mogelijke kandidaten met ervaring om deze plaatsen in te nemen na de herfstvakantie.  Voor HL is er nog steeds geen kandidaat</a:t>
            </a:r>
          </a:p>
          <a:p>
            <a:endParaRPr lang="nl-BE" dirty="0"/>
          </a:p>
          <a:p>
            <a:endParaRPr lang="nl-BE" dirty="0"/>
          </a:p>
        </p:txBody>
      </p:sp>
    </p:spTree>
    <p:extLst>
      <p:ext uri="{BB962C8B-B14F-4D97-AF65-F5344CB8AC3E}">
        <p14:creationId xmlns:p14="http://schemas.microsoft.com/office/powerpoint/2010/main" val="2923615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1FD16-47A8-4E4C-8500-070DDAC738E1}"/>
              </a:ext>
            </a:extLst>
          </p:cNvPr>
          <p:cNvSpPr>
            <a:spLocks noGrp="1"/>
          </p:cNvSpPr>
          <p:nvPr>
            <p:ph type="title"/>
          </p:nvPr>
        </p:nvSpPr>
        <p:spPr/>
        <p:txBody>
          <a:bodyPr/>
          <a:lstStyle/>
          <a:p>
            <a:r>
              <a:rPr lang="nl-BE" dirty="0"/>
              <a:t>Tips naar klasmanagement </a:t>
            </a:r>
          </a:p>
        </p:txBody>
      </p:sp>
      <p:sp>
        <p:nvSpPr>
          <p:cNvPr id="3" name="Tijdelijke aanduiding voor inhoud 2">
            <a:extLst>
              <a:ext uri="{FF2B5EF4-FFF2-40B4-BE49-F238E27FC236}">
                <a16:creationId xmlns:a16="http://schemas.microsoft.com/office/drawing/2014/main" id="{E99AD81C-AEA6-474B-BA1B-594A47A3BB71}"/>
              </a:ext>
            </a:extLst>
          </p:cNvPr>
          <p:cNvSpPr>
            <a:spLocks noGrp="1"/>
          </p:cNvSpPr>
          <p:nvPr>
            <p:ph idx="1"/>
          </p:nvPr>
        </p:nvSpPr>
        <p:spPr/>
        <p:txBody>
          <a:bodyPr/>
          <a:lstStyle/>
          <a:p>
            <a:r>
              <a:rPr lang="nl-BE" dirty="0"/>
              <a:t>Aandachtspunt: start je les op een rustige manier </a:t>
            </a:r>
          </a:p>
          <a:p>
            <a:r>
              <a:rPr lang="nl-BE" dirty="0"/>
              <a:t>Schrijf de agenda in bij de start van de les en laat leerlingen ook de agenda in je zicht leggen </a:t>
            </a:r>
          </a:p>
          <a:p>
            <a:r>
              <a:rPr lang="nl-BE" dirty="0"/>
              <a:t>Maak je verwachtingen en doelstellingen duidelijk naar leerlingen </a:t>
            </a:r>
          </a:p>
          <a:p>
            <a:r>
              <a:rPr lang="nl-BE" dirty="0"/>
              <a:t>Bekijk op individueel niveau wat nodig is: maak een plan rond leerlingen : we zijn buitengewoon onderwijs en hebben een gedeelde verantwoordelijkheid om een verhaal te schrijven</a:t>
            </a:r>
          </a:p>
          <a:p>
            <a:r>
              <a:rPr lang="nl-BE" dirty="0"/>
              <a:t>Gebruik ik boodschappen</a:t>
            </a:r>
          </a:p>
        </p:txBody>
      </p:sp>
    </p:spTree>
    <p:extLst>
      <p:ext uri="{BB962C8B-B14F-4D97-AF65-F5344CB8AC3E}">
        <p14:creationId xmlns:p14="http://schemas.microsoft.com/office/powerpoint/2010/main" val="135084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15780-CF7F-EB4D-AEF4-8AA965D08363}"/>
              </a:ext>
            </a:extLst>
          </p:cNvPr>
          <p:cNvSpPr>
            <a:spLocks noGrp="1"/>
          </p:cNvSpPr>
          <p:nvPr>
            <p:ph type="title"/>
          </p:nvPr>
        </p:nvSpPr>
        <p:spPr>
          <a:xfrm>
            <a:off x="1463040" y="685800"/>
            <a:ext cx="5349240" cy="2267855"/>
          </a:xfrm>
        </p:spPr>
        <p:txBody>
          <a:bodyPr anchor="t">
            <a:normAutofit/>
          </a:bodyPr>
          <a:lstStyle/>
          <a:p>
            <a:r>
              <a:rPr lang="nl-BE" sz="5000"/>
              <a:t>Goed begin van de les</a:t>
            </a:r>
          </a:p>
        </p:txBody>
      </p:sp>
      <p:sp>
        <p:nvSpPr>
          <p:cNvPr id="3" name="Tijdelijke aanduiding voor inhoud 2">
            <a:extLst>
              <a:ext uri="{FF2B5EF4-FFF2-40B4-BE49-F238E27FC236}">
                <a16:creationId xmlns:a16="http://schemas.microsoft.com/office/drawing/2014/main" id="{FA41B5BE-CE97-F949-A572-4AD02F2C9523}"/>
              </a:ext>
            </a:extLst>
          </p:cNvPr>
          <p:cNvSpPr>
            <a:spLocks noGrp="1"/>
          </p:cNvSpPr>
          <p:nvPr>
            <p:ph idx="1"/>
          </p:nvPr>
        </p:nvSpPr>
        <p:spPr>
          <a:xfrm>
            <a:off x="1463040" y="3133724"/>
            <a:ext cx="5349240" cy="3049396"/>
          </a:xfrm>
        </p:spPr>
        <p:txBody>
          <a:bodyPr>
            <a:normAutofit fontScale="92500" lnSpcReduction="10000"/>
          </a:bodyPr>
          <a:lstStyle/>
          <a:p>
            <a:r>
              <a:rPr lang="nl-BE" sz="1800" dirty="0"/>
              <a:t>Creëer goede gewoontes! </a:t>
            </a:r>
          </a:p>
          <a:p>
            <a:pPr lvl="1"/>
            <a:r>
              <a:rPr lang="nl-BE" sz="1800" dirty="0"/>
              <a:t>De leerlingen weten waar ze moeten gaan zitten en wat ze moeten doen </a:t>
            </a:r>
          </a:p>
          <a:p>
            <a:pPr lvl="1"/>
            <a:r>
              <a:rPr lang="nl-BE" sz="1800" dirty="0"/>
              <a:t>De pakketjes met kopieën liggen klaar op de tafel van de leerling</a:t>
            </a:r>
          </a:p>
          <a:p>
            <a:pPr lvl="1"/>
            <a:r>
              <a:rPr lang="nl-BE" sz="1800" dirty="0"/>
              <a:t>De agenda en taken staan steeds op dezelfde plaats op het bord </a:t>
            </a:r>
          </a:p>
          <a:p>
            <a:pPr lvl="1"/>
            <a:r>
              <a:rPr lang="nl-BE" sz="1800" dirty="0"/>
              <a:t>De taken worden steeds op dezelfde manier ingeleverd</a:t>
            </a:r>
          </a:p>
        </p:txBody>
      </p:sp>
      <p:pic>
        <p:nvPicPr>
          <p:cNvPr id="4" name="Afbeelding 3">
            <a:extLst>
              <a:ext uri="{FF2B5EF4-FFF2-40B4-BE49-F238E27FC236}">
                <a16:creationId xmlns:a16="http://schemas.microsoft.com/office/drawing/2014/main" id="{5DFCE091-4996-3247-B8C3-77B480993119}"/>
              </a:ext>
            </a:extLst>
          </p:cNvPr>
          <p:cNvPicPr>
            <a:picLocks noChangeAspect="1"/>
          </p:cNvPicPr>
          <p:nvPr/>
        </p:nvPicPr>
        <p:blipFill rotWithShape="1">
          <a:blip r:embed="rId2"/>
          <a:srcRect t="14385" r="1" b="19311"/>
          <a:stretch/>
        </p:blipFill>
        <p:spPr>
          <a:xfrm>
            <a:off x="6932702" y="914399"/>
            <a:ext cx="5072883" cy="5072883"/>
          </a:xfrm>
          <a:prstGeom prst="rect">
            <a:avLst/>
          </a:prstGeom>
        </p:spPr>
      </p:pic>
    </p:spTree>
    <p:extLst>
      <p:ext uri="{BB962C8B-B14F-4D97-AF65-F5344CB8AC3E}">
        <p14:creationId xmlns:p14="http://schemas.microsoft.com/office/powerpoint/2010/main" val="1375965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F04BC6-5EE8-8D4A-A612-05D062ECB4CD}"/>
              </a:ext>
            </a:extLst>
          </p:cNvPr>
          <p:cNvSpPr>
            <a:spLocks noGrp="1"/>
          </p:cNvSpPr>
          <p:nvPr>
            <p:ph type="title"/>
          </p:nvPr>
        </p:nvSpPr>
        <p:spPr>
          <a:xfrm>
            <a:off x="1463040" y="685800"/>
            <a:ext cx="5349240" cy="2267855"/>
          </a:xfrm>
        </p:spPr>
        <p:txBody>
          <a:bodyPr anchor="t">
            <a:normAutofit/>
          </a:bodyPr>
          <a:lstStyle/>
          <a:p>
            <a:r>
              <a:rPr lang="nl-BE" sz="5000"/>
              <a:t>Efficiënte routines</a:t>
            </a:r>
          </a:p>
        </p:txBody>
      </p:sp>
      <p:sp>
        <p:nvSpPr>
          <p:cNvPr id="3" name="Tijdelijke aanduiding voor inhoud 2">
            <a:extLst>
              <a:ext uri="{FF2B5EF4-FFF2-40B4-BE49-F238E27FC236}">
                <a16:creationId xmlns:a16="http://schemas.microsoft.com/office/drawing/2014/main" id="{BA2EECF6-60FE-E44F-B65A-36FF53943B9F}"/>
              </a:ext>
            </a:extLst>
          </p:cNvPr>
          <p:cNvSpPr>
            <a:spLocks noGrp="1"/>
          </p:cNvSpPr>
          <p:nvPr>
            <p:ph idx="1"/>
          </p:nvPr>
        </p:nvSpPr>
        <p:spPr>
          <a:xfrm>
            <a:off x="1346438" y="2810795"/>
            <a:ext cx="5413222" cy="4286587"/>
          </a:xfrm>
        </p:spPr>
        <p:txBody>
          <a:bodyPr>
            <a:normAutofit/>
          </a:bodyPr>
          <a:lstStyle/>
          <a:p>
            <a:r>
              <a:rPr lang="nl-BE" sz="1100" dirty="0"/>
              <a:t>Leer leerlingen procedures aan die routines worden: </a:t>
            </a:r>
          </a:p>
          <a:p>
            <a:pPr lvl="1"/>
            <a:r>
              <a:rPr lang="nl-BE" sz="1100" dirty="0"/>
              <a:t>de simpelse procedure is steeds de beste om iets te bereiken </a:t>
            </a:r>
          </a:p>
          <a:p>
            <a:pPr lvl="1"/>
            <a:r>
              <a:rPr lang="nl-BE" sz="1100" dirty="0"/>
              <a:t>Hoe sneller hoe beter </a:t>
            </a:r>
          </a:p>
          <a:p>
            <a:pPr lvl="1"/>
            <a:r>
              <a:rPr lang="nl-BE" sz="1100" dirty="0"/>
              <a:t>Instructies dienen kort en bondig te zijn </a:t>
            </a:r>
          </a:p>
          <a:p>
            <a:pPr lvl="1"/>
            <a:r>
              <a:rPr lang="nl-BE" sz="1100" dirty="0"/>
              <a:t>Plan je procedures grondig en test vooraf </a:t>
            </a:r>
          </a:p>
          <a:p>
            <a:pPr lvl="1"/>
            <a:r>
              <a:rPr lang="nl-BE" sz="1100" dirty="0"/>
              <a:t>Maak procedures tot routines: </a:t>
            </a:r>
          </a:p>
          <a:p>
            <a:pPr lvl="2"/>
            <a:r>
              <a:rPr lang="nl-BE" sz="1100" dirty="0"/>
              <a:t>Deel een procedure op in stappen zodat leerlingen die begrijpen en makkelijk kunnen onthouden </a:t>
            </a:r>
          </a:p>
          <a:p>
            <a:pPr lvl="2"/>
            <a:r>
              <a:rPr lang="nl-BE" sz="1100" dirty="0"/>
              <a:t>Doe de procedure voor en beschrijf wat je doet </a:t>
            </a:r>
          </a:p>
          <a:p>
            <a:pPr lvl="2"/>
            <a:r>
              <a:rPr lang="nl-BE" sz="1100" dirty="0"/>
              <a:t>Laat de leerlingen oefenen om zich de procedure eigen te maken. Zo wordt de procedure routine waardoor je op termijn veel tijd zal winnen. </a:t>
            </a:r>
          </a:p>
          <a:p>
            <a:pPr lvl="2"/>
            <a:r>
              <a:rPr lang="nl-BE" sz="1100" dirty="0"/>
              <a:t>Voer procedures meteen goed in, anders blijf je er de rest van het jaar mee worstelen.</a:t>
            </a:r>
          </a:p>
        </p:txBody>
      </p:sp>
      <p:pic>
        <p:nvPicPr>
          <p:cNvPr id="4" name="Afbeelding 3">
            <a:extLst>
              <a:ext uri="{FF2B5EF4-FFF2-40B4-BE49-F238E27FC236}">
                <a16:creationId xmlns:a16="http://schemas.microsoft.com/office/drawing/2014/main" id="{1F43E4B2-E301-674D-8654-6503891C4AC4}"/>
              </a:ext>
            </a:extLst>
          </p:cNvPr>
          <p:cNvPicPr>
            <a:picLocks noChangeAspect="1"/>
          </p:cNvPicPr>
          <p:nvPr/>
        </p:nvPicPr>
        <p:blipFill rotWithShape="1">
          <a:blip r:embed="rId2"/>
          <a:srcRect r="2" b="7298"/>
          <a:stretch/>
        </p:blipFill>
        <p:spPr>
          <a:xfrm>
            <a:off x="6932702" y="914399"/>
            <a:ext cx="5072883" cy="5072883"/>
          </a:xfrm>
          <a:prstGeom prst="rect">
            <a:avLst/>
          </a:prstGeom>
        </p:spPr>
      </p:pic>
    </p:spTree>
    <p:extLst>
      <p:ext uri="{BB962C8B-B14F-4D97-AF65-F5344CB8AC3E}">
        <p14:creationId xmlns:p14="http://schemas.microsoft.com/office/powerpoint/2010/main" val="1198192450"/>
      </p:ext>
    </p:extLst>
  </p:cSld>
  <p:clrMapOvr>
    <a:masterClrMapping/>
  </p:clrMapOvr>
</p:sld>
</file>

<file path=ppt/theme/theme1.xml><?xml version="1.0" encoding="utf-8"?>
<a:theme xmlns:a="http://schemas.openxmlformats.org/drawingml/2006/main" name="3DFloatVTI">
  <a:themeElements>
    <a:clrScheme name="AnalogousFromDarkSeedLeftStep">
      <a:dk1>
        <a:srgbClr val="000000"/>
      </a:dk1>
      <a:lt1>
        <a:srgbClr val="FFFFFF"/>
      </a:lt1>
      <a:dk2>
        <a:srgbClr val="1C2831"/>
      </a:dk2>
      <a:lt2>
        <a:srgbClr val="F1F3F0"/>
      </a:lt2>
      <a:accent1>
        <a:srgbClr val="C929E7"/>
      </a:accent1>
      <a:accent2>
        <a:srgbClr val="6D1FD6"/>
      </a:accent2>
      <a:accent3>
        <a:srgbClr val="2B29E7"/>
      </a:accent3>
      <a:accent4>
        <a:srgbClr val="1765D5"/>
      </a:accent4>
      <a:accent5>
        <a:srgbClr val="27BBDA"/>
      </a:accent5>
      <a:accent6>
        <a:srgbClr val="15C399"/>
      </a:accent6>
      <a:hlink>
        <a:srgbClr val="3F93BF"/>
      </a:hlink>
      <a:folHlink>
        <a:srgbClr val="7F7F7F"/>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docProps/app.xml><?xml version="1.0" encoding="utf-8"?>
<Properties xmlns="http://schemas.openxmlformats.org/officeDocument/2006/extended-properties" xmlns:vt="http://schemas.openxmlformats.org/officeDocument/2006/docPropsVTypes">
  <TotalTime>70</TotalTime>
  <Words>1851</Words>
  <Application>Microsoft Macintosh PowerPoint</Application>
  <PresentationFormat>Breedbeeld</PresentationFormat>
  <Paragraphs>165</Paragraphs>
  <Slides>30</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30</vt:i4>
      </vt:variant>
    </vt:vector>
  </HeadingPairs>
  <TitlesOfParts>
    <vt:vector size="34" baseType="lpstr">
      <vt:lpstr>Arial</vt:lpstr>
      <vt:lpstr>Sitka Heading</vt:lpstr>
      <vt:lpstr>Source Sans Pro</vt:lpstr>
      <vt:lpstr>3DFloatVTI</vt:lpstr>
      <vt:lpstr> Overleg na KR</vt:lpstr>
      <vt:lpstr>Opvolging enquête </vt:lpstr>
      <vt:lpstr>Opvolging Corona</vt:lpstr>
      <vt:lpstr>Opvolging leerlingbegeleiding</vt:lpstr>
      <vt:lpstr>Opvolging vanuit leekrachten</vt:lpstr>
      <vt:lpstr>Opvolging rond personeel</vt:lpstr>
      <vt:lpstr>Tips naar klasmanagement </vt:lpstr>
      <vt:lpstr>Goed begin van de les</vt:lpstr>
      <vt:lpstr>Efficiënte routines</vt:lpstr>
      <vt:lpstr>Herhaling als kracht </vt:lpstr>
      <vt:lpstr>Constructief discussiëren </vt:lpstr>
      <vt:lpstr>De leerlingen bij de les</vt:lpstr>
      <vt:lpstr>Begroeting als startpunt </vt:lpstr>
      <vt:lpstr>Radar </vt:lpstr>
      <vt:lpstr>Wees toeganlijk</vt:lpstr>
      <vt:lpstr>Niet-verstorend ingrijpen</vt:lpstr>
      <vt:lpstr>Rutstig , tactvol en beslist</vt:lpstr>
      <vt:lpstr>100% gehoorzaam</vt:lpstr>
      <vt:lpstr>Klare taal </vt:lpstr>
      <vt:lpstr>Positief inkleden</vt:lpstr>
      <vt:lpstr>Leerlingen prijzen</vt:lpstr>
      <vt:lpstr>Warm en streng </vt:lpstr>
      <vt:lpstr>Bouw een klasklimaat</vt:lpstr>
      <vt:lpstr>gelijkmoedigheid</vt:lpstr>
      <vt:lpstr>Fouten maken hoort erbij </vt:lpstr>
      <vt:lpstr>Mindset leerkracht doet ertoe </vt:lpstr>
      <vt:lpstr>Mensen houden van een leider die het hoofd kan buigen zonder er zelf van ondersteboven te zijn</vt:lpstr>
      <vt:lpstr>Mentale houding leerkracht </vt:lpstr>
      <vt:lpstr>Leerkracht als manager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Overleg na KR</dc:title>
  <dc:creator>roef jolien [student]</dc:creator>
  <cp:lastModifiedBy>roef jolien [student]</cp:lastModifiedBy>
  <cp:revision>6</cp:revision>
  <dcterms:created xsi:type="dcterms:W3CDTF">2020-10-20T13:27:52Z</dcterms:created>
  <dcterms:modified xsi:type="dcterms:W3CDTF">2020-10-20T14:38:34Z</dcterms:modified>
</cp:coreProperties>
</file>