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9" r:id="rId2"/>
    <p:sldId id="267" r:id="rId3"/>
    <p:sldId id="264" r:id="rId4"/>
    <p:sldId id="265" r:id="rId5"/>
    <p:sldId id="274" r:id="rId6"/>
    <p:sldId id="278" r:id="rId7"/>
    <p:sldId id="273" r:id="rId8"/>
    <p:sldId id="272" r:id="rId9"/>
    <p:sldId id="275" r:id="rId10"/>
    <p:sldId id="276" r:id="rId11"/>
    <p:sldId id="260" r:id="rId12"/>
    <p:sldId id="268" r:id="rId13"/>
    <p:sldId id="266" r:id="rId14"/>
    <p:sldId id="271" r:id="rId1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2FD"/>
    <a:srgbClr val="20FDFD"/>
    <a:srgbClr val="1A88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559" autoAdjust="0"/>
  </p:normalViewPr>
  <p:slideViewPr>
    <p:cSldViewPr snapToGrid="0" snapToObjects="1">
      <p:cViewPr varScale="1">
        <p:scale>
          <a:sx n="58" d="100"/>
          <a:sy n="58" d="100"/>
        </p:scale>
        <p:origin x="174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6B2A5C-06F1-42D6-AF6A-C36BC442A4B9}" type="datetimeFigureOut">
              <a:rPr lang="nl-BE" smtClean="0"/>
              <a:pPr/>
              <a:t>13/03/2015</a:t>
            </a:fld>
            <a:endParaRPr lang="nl-BE"/>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29873B-CBCC-4186-A2D3-C76F9C24210D}" type="slidenum">
              <a:rPr lang="nl-BE" smtClean="0"/>
              <a:pPr/>
              <a:t>‹nr.›</a:t>
            </a:fld>
            <a:endParaRPr lang="nl-BE"/>
          </a:p>
        </p:txBody>
      </p:sp>
    </p:spTree>
    <p:extLst>
      <p:ext uri="{BB962C8B-B14F-4D97-AF65-F5344CB8AC3E}">
        <p14:creationId xmlns:p14="http://schemas.microsoft.com/office/powerpoint/2010/main" val="1143008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7D53AB-92EF-42BB-B652-92E107D33E49}" type="datetimeFigureOut">
              <a:rPr lang="nl-BE" smtClean="0"/>
              <a:pPr/>
              <a:t>13/03/2015</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4E9064-A4E0-4847-84E0-4E6B028992CD}" type="slidenum">
              <a:rPr lang="nl-BE" smtClean="0"/>
              <a:pPr/>
              <a:t>‹nr.›</a:t>
            </a:fld>
            <a:endParaRPr lang="nl-BE"/>
          </a:p>
        </p:txBody>
      </p:sp>
    </p:spTree>
    <p:extLst>
      <p:ext uri="{BB962C8B-B14F-4D97-AF65-F5344CB8AC3E}">
        <p14:creationId xmlns:p14="http://schemas.microsoft.com/office/powerpoint/2010/main" val="30644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285750" indent="-285750">
              <a:buFont typeface="Arial"/>
              <a:buChar char="•"/>
            </a:pPr>
            <a:r>
              <a:rPr lang="nl-BE" sz="1600" dirty="0" smtClean="0"/>
              <a:t>Wat zie je hier ? We kunnen er niet zomaar invliegen. Vele ongevallen kunnen</a:t>
            </a:r>
            <a:r>
              <a:rPr lang="nl-BE" sz="1600" baseline="0" dirty="0" smtClean="0"/>
              <a:t> vermeden worden als er even vooraf wordt nagedacht.</a:t>
            </a:r>
            <a:endParaRPr lang="nl-BE" sz="1600" dirty="0" smtClean="0"/>
          </a:p>
          <a:p>
            <a:pPr marL="285750" indent="-285750">
              <a:buFont typeface="Arial"/>
              <a:buChar char="•"/>
            </a:pPr>
            <a:r>
              <a:rPr lang="nl-BE" sz="1600" baseline="0" dirty="0" smtClean="0"/>
              <a:t>Verschillende stappen:  STOP (Voor de uitvoering van een taak) – DENK (gevaren, risico’s, preventiemiddelen, PBM) – HANDEL (na de juiste beslissingen te hebben genomen).</a:t>
            </a:r>
            <a:endParaRPr lang="nl-BE" sz="1600" dirty="0"/>
          </a:p>
        </p:txBody>
      </p:sp>
      <p:sp>
        <p:nvSpPr>
          <p:cNvPr id="4" name="Tijdelijke aanduiding voor dianummer 3"/>
          <p:cNvSpPr>
            <a:spLocks noGrp="1"/>
          </p:cNvSpPr>
          <p:nvPr>
            <p:ph type="sldNum" sz="quarter" idx="10"/>
          </p:nvPr>
        </p:nvSpPr>
        <p:spPr/>
        <p:txBody>
          <a:bodyPr/>
          <a:lstStyle/>
          <a:p>
            <a:fld id="{514E9064-A4E0-4847-84E0-4E6B028992CD}" type="slidenum">
              <a:rPr lang="nl-BE" smtClean="0"/>
              <a:pPr/>
              <a:t>1</a:t>
            </a:fld>
            <a:endParaRPr lang="nl-BE"/>
          </a:p>
        </p:txBody>
      </p:sp>
    </p:spTree>
    <p:extLst>
      <p:ext uri="{BB962C8B-B14F-4D97-AF65-F5344CB8AC3E}">
        <p14:creationId xmlns:p14="http://schemas.microsoft.com/office/powerpoint/2010/main" val="2088857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nl-NL" noProof="0" dirty="0" smtClean="0"/>
              <a:t>Ik evalueer of het nodig is om bepaalde risicovolle handelingen uit te voeren. De beste manier om iets veiliger te maken, is door te zorgen dat de gevaarlijke situatie verdwijnt.</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nl-NL" noProof="0" dirty="0" smtClean="0"/>
              <a:t>Ik</a:t>
            </a:r>
            <a:r>
              <a:rPr lang="nl-NL" baseline="0" noProof="0" dirty="0" smtClean="0"/>
              <a:t> p</a:t>
            </a:r>
            <a:r>
              <a:rPr lang="nl-NL" noProof="0" dirty="0" smtClean="0"/>
              <a:t>robeer zo vroeg mogelijk in de keten de risico's te bestrijden. Als bepaalde risico's bijvoorbeeld tijdens de productie al uitgeschakeld kunnen worden, zal dit al zorgen voor een veiliger transport.</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nl-NL" noProof="0" dirty="0" smtClean="0"/>
              <a:t>Voor heel wat producten bestaat er veiliger alternatieven.</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nl-NL" noProof="0" dirty="0" smtClean="0"/>
              <a:t>Collectieve bescherming zorgt ervoor dat een hele groep werknemers of derden niet blootgesteld worden aan bepaalde risico's. Typische voorbeelden zijn: veiligheidskooien, afsluiten van een locatie, een </a:t>
            </a:r>
            <a:r>
              <a:rPr lang="nl-NL" noProof="0" dirty="0" err="1" smtClean="0"/>
              <a:t>ballustrade</a:t>
            </a:r>
            <a:r>
              <a:rPr lang="nl-NL" noProof="0" dirty="0" smtClean="0"/>
              <a:t>, luchtfilters,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nl-NL" noProof="0" dirty="0" smtClean="0"/>
              <a:t>Persoonlijke beschermingsmiddelen bieden bescherming aan één persoon - typische voorbeelden hiervan zijn: gehoorbescherming, veiligheidsschoeisel, helm, beschermende kledij, lasbril, …Merk op: persoonlijke beschermingsmiddelen bieden geen bescherming voor omstaanders of werknemers die werken in de omgeving van een risico.</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nl-NL" noProof="0" dirty="0" smtClean="0"/>
              <a:t>Deze maatregel hoort eigenlijk naast alle andere te staan: werknemers moeten steeds opgeleid worden om veilig om te gaan met de risico's waaraan ze blootgesteld worden. Nieuwsbrieven, </a:t>
            </a:r>
            <a:r>
              <a:rPr lang="nl-NL" noProof="0" dirty="0" err="1" smtClean="0"/>
              <a:t>toolboxmeetings</a:t>
            </a:r>
            <a:r>
              <a:rPr lang="nl-NL" noProof="0" dirty="0" smtClean="0"/>
              <a:t>, externe of interne opleidingen, ... Typische opleidingen zijn: BA4/BA5-attest, vorkheftruck chauffeur, HACCP-regels, … Opleiding verhoogt de competentie van werknemers. Het gevolg is niet alleen veiliger personeel, maar ook productievere en meer gemotiveerde werknemers.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nl-NL" noProof="0" dirty="0" smtClean="0"/>
              <a:t>Op het einde van elke risicoanalyse zullen er steeds een aantal restrisico's blijven bestaan. Vaak zijn deze aanvaardbaar klein, soms zullen enkel heel specifieke groepen blootgesteld worden (bijvoorbeeld: technische dienst voor onderhoud).</a:t>
            </a:r>
            <a:r>
              <a:rPr lang="nl-NL" baseline="0" noProof="0" dirty="0" smtClean="0"/>
              <a:t> </a:t>
            </a:r>
            <a:r>
              <a:rPr lang="nl-NL" noProof="0" dirty="0" smtClean="0"/>
              <a:t>Signalisatie kan gebeuren aan de hand van pictogrammen, waarschuwingsborden of geluidssignalen, maar kan ook voelbaar zijn (denk bijvoorbeeld aan de zachte tegels die langs de straat blinden en slechtzienden kunnen wijzen op een oversteekplaats), of uit een geur bestaan (bijvoorbeeld: aardgas is op zich geurloos - er wordt een stinkende stof aan toegevoegd zodat we in de keuken ruiken als het gas blijft openstaan).</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fr-FR" dirty="0" smtClean="0"/>
          </a:p>
          <a:p>
            <a:pPr marL="228600" indent="-228600">
              <a:buAutoNum type="arabicParenR"/>
            </a:pPr>
            <a:endParaRPr lang="fr-FR" dirty="0"/>
          </a:p>
        </p:txBody>
      </p:sp>
      <p:sp>
        <p:nvSpPr>
          <p:cNvPr id="4" name="Espace réservé du numéro de diapositive 3"/>
          <p:cNvSpPr>
            <a:spLocks noGrp="1"/>
          </p:cNvSpPr>
          <p:nvPr>
            <p:ph type="sldNum" sz="quarter" idx="10"/>
          </p:nvPr>
        </p:nvSpPr>
        <p:spPr/>
        <p:txBody>
          <a:bodyPr/>
          <a:lstStyle/>
          <a:p>
            <a:fld id="{514E9064-A4E0-4847-84E0-4E6B028992CD}" type="slidenum">
              <a:rPr lang="nl-BE" smtClean="0"/>
              <a:pPr/>
              <a:t>10</a:t>
            </a:fld>
            <a:endParaRPr lang="nl-BE"/>
          </a:p>
        </p:txBody>
      </p:sp>
    </p:spTree>
    <p:extLst>
      <p:ext uri="{BB962C8B-B14F-4D97-AF65-F5344CB8AC3E}">
        <p14:creationId xmlns:p14="http://schemas.microsoft.com/office/powerpoint/2010/main" val="2053589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dirty="0"/>
          </a:p>
        </p:txBody>
      </p:sp>
      <p:sp>
        <p:nvSpPr>
          <p:cNvPr id="4" name="Tijdelijke aanduiding voor dianummer 3"/>
          <p:cNvSpPr>
            <a:spLocks noGrp="1"/>
          </p:cNvSpPr>
          <p:nvPr>
            <p:ph type="sldNum" sz="quarter" idx="10"/>
          </p:nvPr>
        </p:nvSpPr>
        <p:spPr/>
        <p:txBody>
          <a:bodyPr/>
          <a:lstStyle/>
          <a:p>
            <a:fld id="{514E9064-A4E0-4847-84E0-4E6B028992CD}" type="slidenum">
              <a:rPr lang="nl-BE" smtClean="0"/>
              <a:pPr/>
              <a:t>11</a:t>
            </a:fld>
            <a:endParaRPr lang="nl-BE"/>
          </a:p>
        </p:txBody>
      </p:sp>
    </p:spTree>
    <p:extLst>
      <p:ext uri="{BB962C8B-B14F-4D97-AF65-F5344CB8AC3E}">
        <p14:creationId xmlns:p14="http://schemas.microsoft.com/office/powerpoint/2010/main" val="1466345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514E9064-A4E0-4847-84E0-4E6B028992CD}" type="slidenum">
              <a:rPr lang="nl-BE" smtClean="0"/>
              <a:pPr/>
              <a:t>12</a:t>
            </a:fld>
            <a:endParaRPr lang="nl-BE"/>
          </a:p>
        </p:txBody>
      </p:sp>
    </p:spTree>
    <p:extLst>
      <p:ext uri="{BB962C8B-B14F-4D97-AF65-F5344CB8AC3E}">
        <p14:creationId xmlns:p14="http://schemas.microsoft.com/office/powerpoint/2010/main" val="4114247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514E9064-A4E0-4847-84E0-4E6B028992CD}" type="slidenum">
              <a:rPr lang="nl-BE" smtClean="0"/>
              <a:pPr/>
              <a:t>13</a:t>
            </a:fld>
            <a:endParaRPr lang="nl-BE"/>
          </a:p>
        </p:txBody>
      </p:sp>
    </p:spTree>
    <p:extLst>
      <p:ext uri="{BB962C8B-B14F-4D97-AF65-F5344CB8AC3E}">
        <p14:creationId xmlns:p14="http://schemas.microsoft.com/office/powerpoint/2010/main" val="3307857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514E9064-A4E0-4847-84E0-4E6B028992CD}" type="slidenum">
              <a:rPr lang="nl-BE" smtClean="0"/>
              <a:pPr/>
              <a:t>14</a:t>
            </a:fld>
            <a:endParaRPr lang="nl-BE"/>
          </a:p>
        </p:txBody>
      </p:sp>
    </p:spTree>
    <p:extLst>
      <p:ext uri="{BB962C8B-B14F-4D97-AF65-F5344CB8AC3E}">
        <p14:creationId xmlns:p14="http://schemas.microsoft.com/office/powerpoint/2010/main" val="397990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smtClean="0"/>
              <a:t>Geef een aantal voorbeelden van ‘domme’ omgevallen!</a:t>
            </a:r>
            <a:endParaRPr lang="fr-BE" sz="1200" dirty="0" smtClean="0">
              <a:solidFill>
                <a:srgbClr val="E75312"/>
              </a:solidFill>
              <a:latin typeface="Times New Roman" pitchFamily="18" charset="0"/>
              <a:cs typeface="Times New Roman" pitchFamily="18" charset="0"/>
            </a:endParaRPr>
          </a:p>
          <a:p>
            <a:pPr marL="0" indent="0">
              <a:buClr>
                <a:srgbClr val="4B8F21"/>
              </a:buClr>
              <a:buFont typeface="Wingdings" pitchFamily="2" charset="2"/>
              <a:buNone/>
            </a:pPr>
            <a:r>
              <a:rPr lang="fr-BE" sz="1200" dirty="0" smtClean="0">
                <a:solidFill>
                  <a:srgbClr val="E75312"/>
                </a:solidFill>
                <a:latin typeface="Times New Roman" pitchFamily="18" charset="0"/>
                <a:cs typeface="Times New Roman" pitchFamily="18" charset="0"/>
              </a:rPr>
              <a:t>Wat is RISICOBEOORDELING?</a:t>
            </a:r>
            <a:endParaRPr lang="fr-BE" sz="500" dirty="0" smtClean="0">
              <a:latin typeface="Times New Roman" pitchFamily="18" charset="0"/>
              <a:cs typeface="Times New Roman" pitchFamily="18" charset="0"/>
            </a:endParaRPr>
          </a:p>
          <a:p>
            <a:pPr lvl="1">
              <a:buClr>
                <a:srgbClr val="4B8F21"/>
              </a:buClr>
            </a:pPr>
            <a:r>
              <a:rPr lang="nl-NL" sz="1100" i="1" dirty="0" smtClean="0">
                <a:solidFill>
                  <a:schemeClr val="tx1">
                    <a:lumMod val="50000"/>
                    <a:lumOff val="50000"/>
                  </a:schemeClr>
                </a:solidFill>
              </a:rPr>
              <a:t>Risicobeoordeling is het herkennen van gevaren en, nadat men de blootstelling aan deze gevaren heeft ingeschat, het beoordelen van de risico’s voor de werknemers. </a:t>
            </a:r>
            <a:r>
              <a:rPr lang="nl-NL" sz="1100" b="1" i="1" dirty="0" smtClean="0">
                <a:solidFill>
                  <a:schemeClr val="tx1">
                    <a:lumMod val="50000"/>
                    <a:lumOff val="50000"/>
                  </a:schemeClr>
                </a:solidFill>
              </a:rPr>
              <a:t>(Ernst)</a:t>
            </a:r>
            <a:r>
              <a:rPr lang="fr-BE" sz="1100" b="1" i="1" dirty="0" smtClean="0">
                <a:solidFill>
                  <a:schemeClr val="tx1">
                    <a:lumMod val="50000"/>
                    <a:lumOff val="50000"/>
                  </a:schemeClr>
                </a:solidFill>
              </a:rPr>
              <a:t>.</a:t>
            </a:r>
            <a:endParaRPr lang="fr-BE" sz="500" i="1" dirty="0" smtClean="0">
              <a:solidFill>
                <a:schemeClr val="tx1">
                  <a:lumMod val="50000"/>
                  <a:lumOff val="50000"/>
                </a:schemeClr>
              </a:solidFill>
            </a:endParaRPr>
          </a:p>
          <a:p>
            <a:pPr marL="0" indent="0">
              <a:buClr>
                <a:srgbClr val="4B8F21"/>
              </a:buClr>
              <a:buFont typeface="Wingdings" pitchFamily="2" charset="2"/>
              <a:buNone/>
            </a:pPr>
            <a:r>
              <a:rPr lang="fr-BE" sz="1200" dirty="0" smtClean="0">
                <a:solidFill>
                  <a:srgbClr val="E75312"/>
                </a:solidFill>
                <a:latin typeface="Times New Roman" pitchFamily="18" charset="0"/>
                <a:cs typeface="Times New Roman" pitchFamily="18" charset="0"/>
              </a:rPr>
              <a:t>Wat is een GEVAAR?</a:t>
            </a:r>
            <a:endParaRPr lang="fr-BE" sz="500" dirty="0" smtClean="0">
              <a:latin typeface="Times New Roman" pitchFamily="18" charset="0"/>
              <a:cs typeface="Times New Roman" pitchFamily="18" charset="0"/>
            </a:endParaRPr>
          </a:p>
          <a:p>
            <a:pPr lvl="1">
              <a:buClr>
                <a:srgbClr val="4B8F21"/>
              </a:buClr>
            </a:pPr>
            <a:r>
              <a:rPr lang="nl-NL" sz="1100" i="1" dirty="0" smtClean="0">
                <a:solidFill>
                  <a:schemeClr val="tx1">
                    <a:lumMod val="50000"/>
                    <a:lumOff val="50000"/>
                  </a:schemeClr>
                </a:solidFill>
              </a:rPr>
              <a:t>De </a:t>
            </a:r>
            <a:r>
              <a:rPr lang="nl-NL" sz="1100" b="1" i="1" dirty="0" smtClean="0">
                <a:solidFill>
                  <a:schemeClr val="tx1">
                    <a:lumMod val="50000"/>
                    <a:lumOff val="50000"/>
                  </a:schemeClr>
                </a:solidFill>
              </a:rPr>
              <a:t>kans</a:t>
            </a:r>
            <a:r>
              <a:rPr lang="nl-NL" sz="1100" i="1" dirty="0" smtClean="0">
                <a:solidFill>
                  <a:schemeClr val="tx1">
                    <a:lumMod val="50000"/>
                    <a:lumOff val="50000"/>
                  </a:schemeClr>
                </a:solidFill>
              </a:rPr>
              <a:t> dat een voorwerp, een product, een chemische reactie of een situatie nadelige gevolgen heeft of een bedreiging vormt voor de gezondheid en de veiligheid van de werknemer</a:t>
            </a:r>
            <a:r>
              <a:rPr lang="fr-BE" sz="1100" i="1" dirty="0" smtClean="0">
                <a:solidFill>
                  <a:schemeClr val="tx1">
                    <a:lumMod val="50000"/>
                    <a:lumOff val="50000"/>
                  </a:schemeClr>
                </a:solidFill>
              </a:rPr>
              <a:t>.</a:t>
            </a:r>
            <a:endParaRPr lang="fr-BE" sz="500" i="1" dirty="0" smtClean="0">
              <a:solidFill>
                <a:schemeClr val="tx1">
                  <a:lumMod val="50000"/>
                  <a:lumOff val="50000"/>
                </a:schemeClr>
              </a:solidFill>
            </a:endParaRPr>
          </a:p>
          <a:p>
            <a:pPr marL="0" indent="0">
              <a:buClr>
                <a:srgbClr val="4B8F21"/>
              </a:buClr>
              <a:buFont typeface="Wingdings" pitchFamily="2" charset="2"/>
              <a:buNone/>
            </a:pPr>
            <a:r>
              <a:rPr lang="fr-BE" sz="1200" dirty="0" smtClean="0">
                <a:solidFill>
                  <a:srgbClr val="E75312"/>
                </a:solidFill>
                <a:latin typeface="Times New Roman" pitchFamily="18" charset="0"/>
                <a:cs typeface="Times New Roman" pitchFamily="18" charset="0"/>
              </a:rPr>
              <a:t>Wat is een RISICO?</a:t>
            </a:r>
            <a:endParaRPr lang="fr-BE" sz="500" dirty="0" smtClean="0">
              <a:latin typeface="Times New Roman" pitchFamily="18" charset="0"/>
              <a:cs typeface="Times New Roman" pitchFamily="18" charset="0"/>
            </a:endParaRPr>
          </a:p>
          <a:p>
            <a:pPr lvl="1">
              <a:buClr>
                <a:srgbClr val="4B8F21"/>
              </a:buClr>
            </a:pPr>
            <a:r>
              <a:rPr lang="nl-NL" sz="1100" i="1" dirty="0" smtClean="0">
                <a:solidFill>
                  <a:schemeClr val="tx1">
                    <a:lumMod val="50000"/>
                    <a:lumOff val="50000"/>
                  </a:schemeClr>
                </a:solidFill>
              </a:rPr>
              <a:t>De combinatie tussen het gevaar en de blootstelling van de werknemer aan dit gevaar.</a:t>
            </a:r>
          </a:p>
          <a:p>
            <a:pPr lvl="1">
              <a:buClr>
                <a:srgbClr val="4B8F21"/>
              </a:buClr>
            </a:pPr>
            <a:r>
              <a:rPr lang="nl-NL" sz="1100" i="1" dirty="0" smtClean="0">
                <a:solidFill>
                  <a:schemeClr val="tx1">
                    <a:lumMod val="50000"/>
                    <a:lumOff val="50000"/>
                  </a:schemeClr>
                </a:solidFill>
              </a:rPr>
              <a:t>Risico = Kans x Ernst</a:t>
            </a:r>
          </a:p>
          <a:p>
            <a:pPr lvl="1">
              <a:buClr>
                <a:srgbClr val="4B8F21"/>
              </a:buClr>
            </a:pPr>
            <a:endParaRPr lang="fr-BE" sz="1100" dirty="0" smtClean="0">
              <a:solidFill>
                <a:schemeClr val="tx1">
                  <a:lumMod val="50000"/>
                  <a:lumOff val="50000"/>
                </a:schemeClr>
              </a:solidFill>
            </a:endParaRPr>
          </a:p>
        </p:txBody>
      </p:sp>
      <p:sp>
        <p:nvSpPr>
          <p:cNvPr id="4" name="Tijdelijke aanduiding voor dianummer 3"/>
          <p:cNvSpPr>
            <a:spLocks noGrp="1"/>
          </p:cNvSpPr>
          <p:nvPr>
            <p:ph type="sldNum" sz="quarter" idx="10"/>
          </p:nvPr>
        </p:nvSpPr>
        <p:spPr/>
        <p:txBody>
          <a:bodyPr/>
          <a:lstStyle/>
          <a:p>
            <a:fld id="{514E9064-A4E0-4847-84E0-4E6B028992CD}" type="slidenum">
              <a:rPr lang="nl-BE" smtClean="0"/>
              <a:pPr/>
              <a:t>2</a:t>
            </a:fld>
            <a:endParaRPr lang="nl-BE"/>
          </a:p>
        </p:txBody>
      </p:sp>
    </p:spTree>
    <p:extLst>
      <p:ext uri="{BB962C8B-B14F-4D97-AF65-F5344CB8AC3E}">
        <p14:creationId xmlns:p14="http://schemas.microsoft.com/office/powerpoint/2010/main" val="255842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solidFill>
                  <a:srgbClr val="ED6D05"/>
                </a:solidFill>
                <a:latin typeface="Arial" panose="020B0604020202020204" pitchFamily="34" charset="0"/>
                <a:cs typeface="Arial" panose="020B0604020202020204" pitchFamily="34" charset="0"/>
              </a:rPr>
              <a:t>We kunnen Stop-Denk-Handel</a:t>
            </a:r>
            <a:r>
              <a:rPr lang="nl-NL" baseline="0" dirty="0" smtClean="0">
                <a:solidFill>
                  <a:srgbClr val="ED6D05"/>
                </a:solidFill>
                <a:latin typeface="Arial" panose="020B0604020202020204" pitchFamily="34" charset="0"/>
                <a:cs typeface="Arial" panose="020B0604020202020204" pitchFamily="34" charset="0"/>
              </a:rPr>
              <a:t> (Risicoanalyse) vergelijken met een verkeerslicht:</a:t>
            </a:r>
            <a:endParaRPr lang="nl-NL" dirty="0" smtClean="0">
              <a:solidFill>
                <a:srgbClr val="ED6D05"/>
              </a:solidFill>
              <a:latin typeface="Arial" panose="020B0604020202020204" pitchFamily="34" charset="0"/>
              <a:cs typeface="Arial" panose="020B0604020202020204" pitchFamily="34" charset="0"/>
            </a:endParaRPr>
          </a:p>
          <a:p>
            <a:r>
              <a:rPr lang="nl-NL" dirty="0" smtClean="0">
                <a:solidFill>
                  <a:srgbClr val="ED6D05"/>
                </a:solidFill>
                <a:latin typeface="Arial" panose="020B0604020202020204" pitchFamily="34" charset="0"/>
                <a:cs typeface="Arial" panose="020B0604020202020204" pitchFamily="34" charset="0"/>
              </a:rPr>
              <a:t>a) Voor de aanvang van de werkzaamheden staat</a:t>
            </a:r>
            <a:r>
              <a:rPr lang="nl-NL" baseline="0" dirty="0" smtClean="0">
                <a:solidFill>
                  <a:srgbClr val="ED6D05"/>
                </a:solidFill>
                <a:latin typeface="Arial" panose="020B0604020202020204" pitchFamily="34" charset="0"/>
                <a:cs typeface="Arial" panose="020B0604020202020204" pitchFamily="34" charset="0"/>
              </a:rPr>
              <a:t> </a:t>
            </a:r>
            <a:r>
              <a:rPr lang="nl-NL" dirty="0" smtClean="0">
                <a:solidFill>
                  <a:srgbClr val="ED6D05"/>
                </a:solidFill>
                <a:latin typeface="Arial" panose="020B0604020202020204" pitchFamily="34" charset="0"/>
                <a:cs typeface="Arial" panose="020B0604020202020204" pitchFamily="34" charset="0"/>
              </a:rPr>
              <a:t>het licht op oranje. Dit betekent dat men aandachtig moet zijn.</a:t>
            </a:r>
          </a:p>
          <a:p>
            <a:r>
              <a:rPr lang="nl-NL" dirty="0" smtClean="0">
                <a:solidFill>
                  <a:srgbClr val="ED6D05"/>
                </a:solidFill>
                <a:latin typeface="Arial" panose="020B0604020202020204" pitchFamily="34" charset="0"/>
                <a:cs typeface="Arial" panose="020B0604020202020204" pitchFamily="34" charset="0"/>
              </a:rPr>
              <a:t>We moeten nadenken over mogelijke</a:t>
            </a:r>
            <a:r>
              <a:rPr lang="nl-NL" baseline="0" dirty="0" smtClean="0">
                <a:solidFill>
                  <a:srgbClr val="ED6D05"/>
                </a:solidFill>
                <a:latin typeface="Arial" panose="020B0604020202020204" pitchFamily="34" charset="0"/>
                <a:cs typeface="Arial" panose="020B0604020202020204" pitchFamily="34" charset="0"/>
              </a:rPr>
              <a:t> gevaren en risico’s bij onze geplande taak. Een vragenlijst of checklijst kan hier een belangrijk hulpmiddel zijn.</a:t>
            </a:r>
            <a:endParaRPr lang="nl-NL" dirty="0" smtClean="0">
              <a:solidFill>
                <a:srgbClr val="ED6D05"/>
              </a:solidFill>
              <a:latin typeface="Arial" panose="020B0604020202020204" pitchFamily="34" charset="0"/>
              <a:cs typeface="Arial" panose="020B0604020202020204" pitchFamily="34" charset="0"/>
            </a:endParaRPr>
          </a:p>
          <a:p>
            <a:r>
              <a:rPr lang="nl-NL" dirty="0" smtClean="0">
                <a:solidFill>
                  <a:srgbClr val="ED6D05"/>
                </a:solidFill>
                <a:latin typeface="Arial" panose="020B0604020202020204" pitchFamily="34" charset="0"/>
                <a:cs typeface="Arial" panose="020B0604020202020204" pitchFamily="34" charset="0"/>
              </a:rPr>
              <a:t>b) Indien men op dat moment een onvermijdelijk risico vaststelt,</a:t>
            </a:r>
            <a:r>
              <a:rPr lang="nl-NL" baseline="0" dirty="0" smtClean="0">
                <a:solidFill>
                  <a:srgbClr val="ED6D05"/>
                </a:solidFill>
                <a:latin typeface="Arial" panose="020B0604020202020204" pitchFamily="34" charset="0"/>
                <a:cs typeface="Arial" panose="020B0604020202020204" pitchFamily="34" charset="0"/>
              </a:rPr>
              <a:t> </a:t>
            </a:r>
            <a:r>
              <a:rPr lang="nl-NL" dirty="0" smtClean="0">
                <a:solidFill>
                  <a:srgbClr val="ED6D05"/>
                </a:solidFill>
                <a:latin typeface="Arial" panose="020B0604020202020204" pitchFamily="34" charset="0"/>
                <a:cs typeface="Arial" panose="020B0604020202020204" pitchFamily="34" charset="0"/>
              </a:rPr>
              <a:t>springt het licht op ROOD! De werkzaamheden mogen niet van start</a:t>
            </a:r>
          </a:p>
          <a:p>
            <a:r>
              <a:rPr lang="nl-NL" dirty="0" smtClean="0">
                <a:solidFill>
                  <a:srgbClr val="ED6D05"/>
                </a:solidFill>
                <a:latin typeface="Arial" panose="020B0604020202020204" pitchFamily="34" charset="0"/>
                <a:cs typeface="Arial" panose="020B0604020202020204" pitchFamily="34" charset="0"/>
              </a:rPr>
              <a:t>gaan. </a:t>
            </a:r>
          </a:p>
          <a:p>
            <a:r>
              <a:rPr lang="nl-NL" dirty="0" smtClean="0">
                <a:solidFill>
                  <a:srgbClr val="ED6D05"/>
                </a:solidFill>
                <a:latin typeface="Arial" panose="020B0604020202020204" pitchFamily="34" charset="0"/>
                <a:cs typeface="Arial" panose="020B0604020202020204" pitchFamily="34" charset="0"/>
              </a:rPr>
              <a:t>c) Pas wanneer alle vereiste beschermingsmiddelen aanwezig zijn of wanneer men geen enkele risicofactor meer vaststelt, springt het licht weer op GROEN. </a:t>
            </a:r>
            <a:r>
              <a:rPr lang="nl-NL" baseline="0" dirty="0" smtClean="0">
                <a:solidFill>
                  <a:srgbClr val="ED6D05"/>
                </a:solidFill>
                <a:latin typeface="Arial" panose="020B0604020202020204" pitchFamily="34" charset="0"/>
                <a:cs typeface="Arial" panose="020B0604020202020204" pitchFamily="34" charset="0"/>
              </a:rPr>
              <a:t> </a:t>
            </a:r>
            <a:r>
              <a:rPr lang="nl-NL" dirty="0" smtClean="0">
                <a:solidFill>
                  <a:srgbClr val="ED6D05"/>
                </a:solidFill>
                <a:latin typeface="Arial" panose="020B0604020202020204" pitchFamily="34" charset="0"/>
                <a:cs typeface="Arial" panose="020B0604020202020204" pitchFamily="34" charset="0"/>
              </a:rPr>
              <a:t>De werkzaamheden kunnen veilig worden uitgevoerd.</a:t>
            </a:r>
          </a:p>
          <a:p>
            <a:endParaRPr lang="nl-BE" dirty="0"/>
          </a:p>
        </p:txBody>
      </p:sp>
      <p:sp>
        <p:nvSpPr>
          <p:cNvPr id="4" name="Tijdelijke aanduiding voor dianummer 3"/>
          <p:cNvSpPr>
            <a:spLocks noGrp="1"/>
          </p:cNvSpPr>
          <p:nvPr>
            <p:ph type="sldNum" sz="quarter" idx="10"/>
          </p:nvPr>
        </p:nvSpPr>
        <p:spPr/>
        <p:txBody>
          <a:bodyPr/>
          <a:lstStyle/>
          <a:p>
            <a:fld id="{514E9064-A4E0-4847-84E0-4E6B028992CD}" type="slidenum">
              <a:rPr lang="nl-BE" smtClean="0"/>
              <a:pPr/>
              <a:t>3</a:t>
            </a:fld>
            <a:endParaRPr lang="nl-BE"/>
          </a:p>
        </p:txBody>
      </p:sp>
    </p:spTree>
    <p:extLst>
      <p:ext uri="{BB962C8B-B14F-4D97-AF65-F5344CB8AC3E}">
        <p14:creationId xmlns:p14="http://schemas.microsoft.com/office/powerpoint/2010/main" val="1214260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Is mijn taak duidelijk?</a:t>
            </a:r>
          </a:p>
          <a:p>
            <a:r>
              <a:rPr lang="nl-BE" dirty="0" smtClean="0"/>
              <a:t>Weet ik precies wat ik moet doen?</a:t>
            </a:r>
          </a:p>
          <a:p>
            <a:r>
              <a:rPr lang="nl-BE" dirty="0" smtClean="0"/>
              <a:t>Welke arbeidsmiddelen heb ik nodig?</a:t>
            </a:r>
          </a:p>
          <a:p>
            <a:endParaRPr lang="nl-BE" dirty="0"/>
          </a:p>
        </p:txBody>
      </p:sp>
      <p:sp>
        <p:nvSpPr>
          <p:cNvPr id="4" name="Tijdelijke aanduiding voor dianummer 3"/>
          <p:cNvSpPr>
            <a:spLocks noGrp="1"/>
          </p:cNvSpPr>
          <p:nvPr>
            <p:ph type="sldNum" sz="quarter" idx="10"/>
          </p:nvPr>
        </p:nvSpPr>
        <p:spPr/>
        <p:txBody>
          <a:bodyPr/>
          <a:lstStyle/>
          <a:p>
            <a:fld id="{514E9064-A4E0-4847-84E0-4E6B028992CD}" type="slidenum">
              <a:rPr lang="nl-BE" smtClean="0"/>
              <a:pPr/>
              <a:t>4</a:t>
            </a:fld>
            <a:endParaRPr lang="nl-BE"/>
          </a:p>
        </p:txBody>
      </p:sp>
    </p:spTree>
    <p:extLst>
      <p:ext uri="{BB962C8B-B14F-4D97-AF65-F5344CB8AC3E}">
        <p14:creationId xmlns:p14="http://schemas.microsoft.com/office/powerpoint/2010/main" val="2937742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Er zijn verschillende risico’s:</a:t>
            </a:r>
          </a:p>
          <a:p>
            <a:endParaRPr lang="nl-BE" dirty="0" smtClean="0"/>
          </a:p>
          <a:p>
            <a:pPr marL="228600" indent="-228600">
              <a:buAutoNum type="alphaLcParenR"/>
            </a:pPr>
            <a:r>
              <a:rPr lang="nl-BE" dirty="0" smtClean="0"/>
              <a:t>Gerelateerd</a:t>
            </a:r>
            <a:r>
              <a:rPr lang="nl-BE" baseline="0" dirty="0" smtClean="0"/>
              <a:t> tot de taak: vallen van hoogte, uitglijden,  vallende voorwerpen, blootstelling aan </a:t>
            </a:r>
            <a:r>
              <a:rPr lang="nl-BE" baseline="0" dirty="0" err="1" smtClean="0"/>
              <a:t>UV</a:t>
            </a:r>
            <a:r>
              <a:rPr lang="nl-BE" baseline="0" dirty="0" smtClean="0"/>
              <a:t>, contact bewegende voorwerpen,snijden, stoten, inademen dampen/stof,....</a:t>
            </a:r>
          </a:p>
          <a:p>
            <a:pPr marL="228600" indent="-228600">
              <a:buAutoNum type="alphaLcParenR"/>
            </a:pPr>
            <a:r>
              <a:rPr lang="nl-BE" baseline="0" dirty="0" smtClean="0"/>
              <a:t>Gerelateerd tot de omgeving: Ligt alles proper of zijn er obstakels? Zijn de omstandigheden veranderd? (verlichting, verluchting,...), Ex-omgeving (</a:t>
            </a:r>
            <a:r>
              <a:rPr lang="nl-BE" baseline="0" dirty="0" err="1" smtClean="0"/>
              <a:t>ATEX</a:t>
            </a:r>
            <a:r>
              <a:rPr lang="nl-BE" baseline="0" dirty="0" smtClean="0"/>
              <a:t>),..</a:t>
            </a:r>
          </a:p>
          <a:p>
            <a:pPr marL="228600" indent="-228600">
              <a:buAutoNum type="alphaLcParenR"/>
            </a:pPr>
            <a:r>
              <a:rPr lang="nl-BE" baseline="0" dirty="0" smtClean="0"/>
              <a:t>Gerelateerd tot de samenwerking met anderen. Iedere taak heeft zijn risico’s, dus indien verschillende taken op een zelfde plaats worden uitgevoerd moeten we ook rekening houden met de risico’s van de andere taken. (andere collega’s in de buurt, werken door een contractor)</a:t>
            </a:r>
            <a:endParaRPr lang="nl-BE" dirty="0"/>
          </a:p>
        </p:txBody>
      </p:sp>
      <p:sp>
        <p:nvSpPr>
          <p:cNvPr id="4" name="Tijdelijke aanduiding voor dianummer 3"/>
          <p:cNvSpPr>
            <a:spLocks noGrp="1"/>
          </p:cNvSpPr>
          <p:nvPr>
            <p:ph type="sldNum" sz="quarter" idx="10"/>
          </p:nvPr>
        </p:nvSpPr>
        <p:spPr/>
        <p:txBody>
          <a:bodyPr/>
          <a:lstStyle/>
          <a:p>
            <a:fld id="{514E9064-A4E0-4847-84E0-4E6B028992CD}" type="slidenum">
              <a:rPr lang="nl-BE" smtClean="0"/>
              <a:pPr/>
              <a:t>5</a:t>
            </a:fld>
            <a:endParaRPr lang="nl-BE"/>
          </a:p>
        </p:txBody>
      </p:sp>
    </p:spTree>
    <p:extLst>
      <p:ext uri="{BB962C8B-B14F-4D97-AF65-F5344CB8AC3E}">
        <p14:creationId xmlns:p14="http://schemas.microsoft.com/office/powerpoint/2010/main" val="2080832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514E9064-A4E0-4847-84E0-4E6B028992CD}" type="slidenum">
              <a:rPr lang="nl-BE" smtClean="0"/>
              <a:pPr/>
              <a:t>6</a:t>
            </a:fld>
            <a:endParaRPr lang="nl-BE"/>
          </a:p>
        </p:txBody>
      </p:sp>
    </p:spTree>
    <p:extLst>
      <p:ext uri="{BB962C8B-B14F-4D97-AF65-F5344CB8AC3E}">
        <p14:creationId xmlns:p14="http://schemas.microsoft.com/office/powerpoint/2010/main" val="85249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Voldoet het gereedschap aan</a:t>
            </a:r>
            <a:r>
              <a:rPr lang="nl-BE" baseline="0" dirty="0" smtClean="0"/>
              <a:t> de vereisten?</a:t>
            </a:r>
          </a:p>
          <a:p>
            <a:r>
              <a:rPr lang="nl-BE" baseline="0" dirty="0" smtClean="0"/>
              <a:t>Zijn alle arbeidsmiddelen nog in goede staat?</a:t>
            </a:r>
            <a:endParaRPr lang="nl-BE" dirty="0"/>
          </a:p>
        </p:txBody>
      </p:sp>
      <p:sp>
        <p:nvSpPr>
          <p:cNvPr id="4" name="Tijdelijke aanduiding voor dianummer 3"/>
          <p:cNvSpPr>
            <a:spLocks noGrp="1"/>
          </p:cNvSpPr>
          <p:nvPr>
            <p:ph type="sldNum" sz="quarter" idx="10"/>
          </p:nvPr>
        </p:nvSpPr>
        <p:spPr/>
        <p:txBody>
          <a:bodyPr/>
          <a:lstStyle/>
          <a:p>
            <a:fld id="{514E9064-A4E0-4847-84E0-4E6B028992CD}" type="slidenum">
              <a:rPr lang="nl-BE" smtClean="0"/>
              <a:pPr/>
              <a:t>7</a:t>
            </a:fld>
            <a:endParaRPr lang="nl-BE"/>
          </a:p>
        </p:txBody>
      </p:sp>
    </p:spTree>
    <p:extLst>
      <p:ext uri="{BB962C8B-B14F-4D97-AF65-F5344CB8AC3E}">
        <p14:creationId xmlns:p14="http://schemas.microsoft.com/office/powerpoint/2010/main" val="1355707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Kennis : vakkennis, interne vorming (handleidingen, instructies, ...), externe</a:t>
            </a:r>
            <a:r>
              <a:rPr lang="nl-BE" baseline="0" dirty="0" smtClean="0"/>
              <a:t> vorming (hoogwerker, stellingen, heftruck, torenkraan,..)</a:t>
            </a:r>
            <a:endParaRPr lang="nl-BE" dirty="0" smtClean="0"/>
          </a:p>
          <a:p>
            <a:r>
              <a:rPr lang="nl-BE" dirty="0" smtClean="0"/>
              <a:t>Bevoegdheid :</a:t>
            </a:r>
            <a:r>
              <a:rPr lang="nl-BE" baseline="0" dirty="0" smtClean="0"/>
              <a:t> </a:t>
            </a:r>
            <a:r>
              <a:rPr lang="nl-BE" baseline="0" dirty="0" err="1" smtClean="0"/>
              <a:t>LOTO</a:t>
            </a:r>
            <a:r>
              <a:rPr lang="nl-BE" baseline="0" dirty="0" smtClean="0"/>
              <a:t>, werken aan elektriciteit, ...</a:t>
            </a:r>
          </a:p>
          <a:p>
            <a:r>
              <a:rPr lang="nl-BE" baseline="0" dirty="0" smtClean="0"/>
              <a:t>Toelating : vuurvergunning, </a:t>
            </a:r>
            <a:endParaRPr lang="nl-BE" dirty="0" smtClean="0"/>
          </a:p>
          <a:p>
            <a:r>
              <a:rPr lang="nl-BE" dirty="0" smtClean="0"/>
              <a:t>Moet er voor de werken iets energieloos worden gesteld (Lock Out – Tag Out)?</a:t>
            </a:r>
          </a:p>
          <a:p>
            <a:r>
              <a:rPr lang="nl-BE" dirty="0" smtClean="0"/>
              <a:t>Zijn er speciale vergunningen</a:t>
            </a:r>
            <a:r>
              <a:rPr lang="nl-BE" baseline="0" dirty="0" smtClean="0"/>
              <a:t> nodig?</a:t>
            </a:r>
          </a:p>
        </p:txBody>
      </p:sp>
      <p:sp>
        <p:nvSpPr>
          <p:cNvPr id="4" name="Tijdelijke aanduiding voor dianummer 3"/>
          <p:cNvSpPr>
            <a:spLocks noGrp="1"/>
          </p:cNvSpPr>
          <p:nvPr>
            <p:ph type="sldNum" sz="quarter" idx="10"/>
          </p:nvPr>
        </p:nvSpPr>
        <p:spPr/>
        <p:txBody>
          <a:bodyPr/>
          <a:lstStyle/>
          <a:p>
            <a:fld id="{514E9064-A4E0-4847-84E0-4E6B028992CD}" type="slidenum">
              <a:rPr lang="nl-BE" smtClean="0"/>
              <a:pPr/>
              <a:t>8</a:t>
            </a:fld>
            <a:endParaRPr lang="nl-BE"/>
          </a:p>
        </p:txBody>
      </p:sp>
    </p:spTree>
    <p:extLst>
      <p:ext uri="{BB962C8B-B14F-4D97-AF65-F5344CB8AC3E}">
        <p14:creationId xmlns:p14="http://schemas.microsoft.com/office/powerpoint/2010/main" val="3142641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Collectieve beschermingsmiddelen (CBM) hebben steeds voorrang</a:t>
            </a:r>
            <a:r>
              <a:rPr lang="nl-BE" baseline="0" dirty="0" smtClean="0"/>
              <a:t> op Persoonlijke Beschermingsmiddelen (PBM)</a:t>
            </a:r>
          </a:p>
          <a:p>
            <a:r>
              <a:rPr lang="nl-BE" baseline="0" dirty="0" smtClean="0"/>
              <a:t>Collectieve beschermingsmiddelen mogen NOOIT worden weggenomen zonder toelating.</a:t>
            </a:r>
          </a:p>
          <a:p>
            <a:r>
              <a:rPr lang="nl-BE" baseline="0" dirty="0" smtClean="0"/>
              <a:t>Welke PBM heb ik allemaal nodig? </a:t>
            </a:r>
          </a:p>
          <a:p>
            <a:r>
              <a:rPr lang="nl-BE" baseline="0" dirty="0" smtClean="0"/>
              <a:t>Waar vind ik deze?</a:t>
            </a:r>
            <a:endParaRPr lang="nl-BE" dirty="0"/>
          </a:p>
        </p:txBody>
      </p:sp>
      <p:sp>
        <p:nvSpPr>
          <p:cNvPr id="4" name="Tijdelijke aanduiding voor dianummer 3"/>
          <p:cNvSpPr>
            <a:spLocks noGrp="1"/>
          </p:cNvSpPr>
          <p:nvPr>
            <p:ph type="sldNum" sz="quarter" idx="10"/>
          </p:nvPr>
        </p:nvSpPr>
        <p:spPr/>
        <p:txBody>
          <a:bodyPr/>
          <a:lstStyle/>
          <a:p>
            <a:fld id="{514E9064-A4E0-4847-84E0-4E6B028992CD}" type="slidenum">
              <a:rPr lang="nl-BE" smtClean="0"/>
              <a:pPr/>
              <a:t>9</a:t>
            </a:fld>
            <a:endParaRPr lang="nl-BE"/>
          </a:p>
        </p:txBody>
      </p:sp>
    </p:spTree>
    <p:extLst>
      <p:ext uri="{BB962C8B-B14F-4D97-AF65-F5344CB8AC3E}">
        <p14:creationId xmlns:p14="http://schemas.microsoft.com/office/powerpoint/2010/main" val="1836222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nl-BE"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966DF019-1A9C-1542-B30D-421473B34E80}" type="datetimeFigureOut">
              <a:rPr lang="fr-FR" smtClean="0"/>
              <a:pPr/>
              <a:t>13/03/2015</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BCC7FBA-2F97-1841-B6B1-1388AE5B07DF}" type="slidenum">
              <a:rPr lang="fr-FR" smtClean="0"/>
              <a:pPr/>
              <a:t>‹nr.›</a:t>
            </a:fld>
            <a:endParaRPr lang="fr-FR"/>
          </a:p>
        </p:txBody>
      </p:sp>
    </p:spTree>
    <p:extLst>
      <p:ext uri="{BB962C8B-B14F-4D97-AF65-F5344CB8AC3E}">
        <p14:creationId xmlns:p14="http://schemas.microsoft.com/office/powerpoint/2010/main" val="2202559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smtClean="0"/>
              <a:t>Cliquez et modifiez le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966DF019-1A9C-1542-B30D-421473B34E80}" type="datetimeFigureOut">
              <a:rPr lang="fr-FR" smtClean="0"/>
              <a:pPr/>
              <a:t>13/03/2015</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BCC7FBA-2F97-1841-B6B1-1388AE5B07DF}" type="slidenum">
              <a:rPr lang="fr-FR" smtClean="0"/>
              <a:pPr/>
              <a:t>‹nr.›</a:t>
            </a:fld>
            <a:endParaRPr lang="fr-FR"/>
          </a:p>
        </p:txBody>
      </p:sp>
    </p:spTree>
    <p:extLst>
      <p:ext uri="{BB962C8B-B14F-4D97-AF65-F5344CB8AC3E}">
        <p14:creationId xmlns:p14="http://schemas.microsoft.com/office/powerpoint/2010/main" val="1406971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nl-BE"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966DF019-1A9C-1542-B30D-421473B34E80}" type="datetimeFigureOut">
              <a:rPr lang="fr-FR" smtClean="0"/>
              <a:pPr/>
              <a:t>13/03/2015</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BCC7FBA-2F97-1841-B6B1-1388AE5B07DF}" type="slidenum">
              <a:rPr lang="fr-FR" smtClean="0"/>
              <a:pPr/>
              <a:t>‹nr.›</a:t>
            </a:fld>
            <a:endParaRPr lang="fr-FR"/>
          </a:p>
        </p:txBody>
      </p:sp>
    </p:spTree>
    <p:extLst>
      <p:ext uri="{BB962C8B-B14F-4D97-AF65-F5344CB8AC3E}">
        <p14:creationId xmlns:p14="http://schemas.microsoft.com/office/powerpoint/2010/main" val="415328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smtClean="0"/>
              <a:t>Cliquez et modifiez le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966DF019-1A9C-1542-B30D-421473B34E80}" type="datetimeFigureOut">
              <a:rPr lang="fr-FR" smtClean="0"/>
              <a:pPr/>
              <a:t>13/03/2015</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BCC7FBA-2F97-1841-B6B1-1388AE5B07DF}" type="slidenum">
              <a:rPr lang="fr-FR" smtClean="0"/>
              <a:pPr/>
              <a:t>‹nr.›</a:t>
            </a:fld>
            <a:endParaRPr lang="fr-FR"/>
          </a:p>
        </p:txBody>
      </p:sp>
    </p:spTree>
    <p:extLst>
      <p:ext uri="{BB962C8B-B14F-4D97-AF65-F5344CB8AC3E}">
        <p14:creationId xmlns:p14="http://schemas.microsoft.com/office/powerpoint/2010/main" val="128756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BE"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966DF019-1A9C-1542-B30D-421473B34E80}" type="datetimeFigureOut">
              <a:rPr lang="fr-FR" smtClean="0"/>
              <a:pPr/>
              <a:t>13/03/2015</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BCC7FBA-2F97-1841-B6B1-1388AE5B07DF}" type="slidenum">
              <a:rPr lang="fr-FR" smtClean="0"/>
              <a:pPr/>
              <a:t>‹nr.›</a:t>
            </a:fld>
            <a:endParaRPr lang="fr-FR"/>
          </a:p>
        </p:txBody>
      </p:sp>
    </p:spTree>
    <p:extLst>
      <p:ext uri="{BB962C8B-B14F-4D97-AF65-F5344CB8AC3E}">
        <p14:creationId xmlns:p14="http://schemas.microsoft.com/office/powerpoint/2010/main" val="2257930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smtClean="0"/>
              <a:t>Cliquez et modifiez le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966DF019-1A9C-1542-B30D-421473B34E80}" type="datetimeFigureOut">
              <a:rPr lang="fr-FR" smtClean="0"/>
              <a:pPr/>
              <a:t>13/03/2015</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DBCC7FBA-2F97-1841-B6B1-1388AE5B07DF}" type="slidenum">
              <a:rPr lang="fr-FR" smtClean="0"/>
              <a:pPr/>
              <a:t>‹nr.›</a:t>
            </a:fld>
            <a:endParaRPr lang="fr-FR"/>
          </a:p>
        </p:txBody>
      </p:sp>
    </p:spTree>
    <p:extLst>
      <p:ext uri="{BB962C8B-B14F-4D97-AF65-F5344CB8AC3E}">
        <p14:creationId xmlns:p14="http://schemas.microsoft.com/office/powerpoint/2010/main" val="1983619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nl-BE"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966DF019-1A9C-1542-B30D-421473B34E80}" type="datetimeFigureOut">
              <a:rPr lang="fr-FR" smtClean="0"/>
              <a:pPr/>
              <a:t>13/03/2015</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DBCC7FBA-2F97-1841-B6B1-1388AE5B07DF}" type="slidenum">
              <a:rPr lang="fr-FR" smtClean="0"/>
              <a:pPr/>
              <a:t>‹nr.›</a:t>
            </a:fld>
            <a:endParaRPr lang="fr-FR"/>
          </a:p>
        </p:txBody>
      </p:sp>
    </p:spTree>
    <p:extLst>
      <p:ext uri="{BB962C8B-B14F-4D97-AF65-F5344CB8AC3E}">
        <p14:creationId xmlns:p14="http://schemas.microsoft.com/office/powerpoint/2010/main" val="1135131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966DF019-1A9C-1542-B30D-421473B34E80}" type="datetimeFigureOut">
              <a:rPr lang="fr-FR" smtClean="0"/>
              <a:pPr/>
              <a:t>13/03/2015</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DBCC7FBA-2F97-1841-B6B1-1388AE5B07DF}" type="slidenum">
              <a:rPr lang="fr-FR" smtClean="0"/>
              <a:pPr/>
              <a:t>‹nr.›</a:t>
            </a:fld>
            <a:endParaRPr lang="fr-FR"/>
          </a:p>
        </p:txBody>
      </p:sp>
    </p:spTree>
    <p:extLst>
      <p:ext uri="{BB962C8B-B14F-4D97-AF65-F5344CB8AC3E}">
        <p14:creationId xmlns:p14="http://schemas.microsoft.com/office/powerpoint/2010/main" val="2084813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966DF019-1A9C-1542-B30D-421473B34E80}" type="datetimeFigureOut">
              <a:rPr lang="fr-FR" smtClean="0"/>
              <a:pPr/>
              <a:t>13/03/2015</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DBCC7FBA-2F97-1841-B6B1-1388AE5B07DF}" type="slidenum">
              <a:rPr lang="fr-FR" smtClean="0"/>
              <a:pPr/>
              <a:t>‹nr.›</a:t>
            </a:fld>
            <a:endParaRPr lang="fr-FR"/>
          </a:p>
        </p:txBody>
      </p:sp>
    </p:spTree>
    <p:extLst>
      <p:ext uri="{BB962C8B-B14F-4D97-AF65-F5344CB8AC3E}">
        <p14:creationId xmlns:p14="http://schemas.microsoft.com/office/powerpoint/2010/main" val="2778927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BE" smtClean="0"/>
              <a:t>Cliquez et modifiez le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966DF019-1A9C-1542-B30D-421473B34E80}" type="datetimeFigureOut">
              <a:rPr lang="fr-FR" smtClean="0"/>
              <a:pPr/>
              <a:t>13/03/2015</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DBCC7FBA-2F97-1841-B6B1-1388AE5B07DF}" type="slidenum">
              <a:rPr lang="fr-FR" smtClean="0"/>
              <a:pPr/>
              <a:t>‹nr.›</a:t>
            </a:fld>
            <a:endParaRPr lang="fr-FR"/>
          </a:p>
        </p:txBody>
      </p:sp>
    </p:spTree>
    <p:extLst>
      <p:ext uri="{BB962C8B-B14F-4D97-AF65-F5344CB8AC3E}">
        <p14:creationId xmlns:p14="http://schemas.microsoft.com/office/powerpoint/2010/main" val="2863277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BE"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966DF019-1A9C-1542-B30D-421473B34E80}" type="datetimeFigureOut">
              <a:rPr lang="fr-FR" smtClean="0"/>
              <a:pPr/>
              <a:t>13/03/2015</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DBCC7FBA-2F97-1841-B6B1-1388AE5B07DF}" type="slidenum">
              <a:rPr lang="fr-FR" smtClean="0"/>
              <a:pPr/>
              <a:t>‹nr.›</a:t>
            </a:fld>
            <a:endParaRPr lang="fr-FR"/>
          </a:p>
        </p:txBody>
      </p:sp>
    </p:spTree>
    <p:extLst>
      <p:ext uri="{BB962C8B-B14F-4D97-AF65-F5344CB8AC3E}">
        <p14:creationId xmlns:p14="http://schemas.microsoft.com/office/powerpoint/2010/main" val="339165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 4" descr="Kleurvlak04.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159666"/>
          </a:xfrm>
          <a:prstGeom prst="rect">
            <a:avLst/>
          </a:prstGeom>
        </p:spPr>
      </p:pic>
      <p:pic>
        <p:nvPicPr>
          <p:cNvPr id="8" name="Image 7" descr="Veiligheid ik doe mee-01.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742765" y="5663599"/>
            <a:ext cx="1034181" cy="992133"/>
          </a:xfrm>
          <a:prstGeom prst="rect">
            <a:avLst/>
          </a:prstGeom>
        </p:spPr>
      </p:pic>
      <p:pic>
        <p:nvPicPr>
          <p:cNvPr id="2" name="Image 1" descr="WMD-logo_def4.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62629" y="5663599"/>
            <a:ext cx="1177179" cy="992133"/>
          </a:xfrm>
          <a:prstGeom prst="rect">
            <a:avLst/>
          </a:prstGeom>
        </p:spPr>
      </p:pic>
      <p:pic>
        <p:nvPicPr>
          <p:cNvPr id="3" name="Image 2" descr="©-Fullmark-vect-eu-masque.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226820" y="4965265"/>
            <a:ext cx="114316" cy="1194401"/>
          </a:xfrm>
          <a:prstGeom prst="rect">
            <a:avLst/>
          </a:prstGeom>
        </p:spPr>
      </p:pic>
    </p:spTree>
    <p:extLst>
      <p:ext uri="{BB962C8B-B14F-4D97-AF65-F5344CB8AC3E}">
        <p14:creationId xmlns:p14="http://schemas.microsoft.com/office/powerpoint/2010/main" val="443634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beeldpos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505" y="911411"/>
            <a:ext cx="3094202" cy="4630408"/>
          </a:xfrm>
          <a:prstGeom prst="rect">
            <a:avLst/>
          </a:prstGeom>
          <a:effectLst>
            <a:outerShdw blurRad="50800" dist="38100" dir="2700000" algn="tl" rotWithShape="0">
              <a:prstClr val="black">
                <a:alpha val="40000"/>
              </a:prstClr>
            </a:outerShdw>
          </a:effectLst>
        </p:spPr>
      </p:pic>
      <p:pic>
        <p:nvPicPr>
          <p:cNvPr id="5" name="Image 4" descr="postinterro.jpg"/>
          <p:cNvPicPr>
            <a:picLocks/>
          </p:cNvPicPr>
          <p:nvPr/>
        </p:nvPicPr>
        <p:blipFill>
          <a:blip r:embed="rId4">
            <a:extLst>
              <a:ext uri="{28A0092B-C50C-407E-A947-70E740481C1C}">
                <a14:useLocalDpi xmlns:a14="http://schemas.microsoft.com/office/drawing/2010/main" val="0"/>
              </a:ext>
            </a:extLst>
          </a:blip>
          <a:stretch>
            <a:fillRect/>
          </a:stretch>
        </p:blipFill>
        <p:spPr>
          <a:xfrm>
            <a:off x="4629600" y="911411"/>
            <a:ext cx="3088800" cy="4630408"/>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90343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070447" y="5314271"/>
            <a:ext cx="300762" cy="10361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p:cNvSpPr/>
          <p:nvPr/>
        </p:nvSpPr>
        <p:spPr>
          <a:xfrm>
            <a:off x="798899" y="1397675"/>
            <a:ext cx="7572310" cy="2862323"/>
          </a:xfrm>
          <a:prstGeom prst="rect">
            <a:avLst/>
          </a:prstGeom>
        </p:spPr>
        <p:txBody>
          <a:bodyPr wrap="square">
            <a:spAutoFit/>
          </a:bodyPr>
          <a:lstStyle/>
          <a:p>
            <a:pPr marL="342900" indent="-342900">
              <a:buFont typeface="+mj-lt"/>
              <a:buAutoNum type="arabicPeriod"/>
            </a:pPr>
            <a:r>
              <a:rPr lang="nl-NL" dirty="0" smtClean="0"/>
              <a:t>Ik vermijd het risico.</a:t>
            </a:r>
          </a:p>
          <a:p>
            <a:pPr marL="342900" indent="-342900">
              <a:buFont typeface="+mj-lt"/>
              <a:buAutoNum type="arabicPeriod"/>
            </a:pPr>
            <a:r>
              <a:rPr lang="nl-NL" dirty="0" smtClean="0"/>
              <a:t>Ik bestrijd risico's aan de bron.</a:t>
            </a:r>
          </a:p>
          <a:p>
            <a:pPr marL="342900" indent="-342900">
              <a:buFont typeface="+mj-lt"/>
              <a:buAutoNum type="arabicPeriod"/>
            </a:pPr>
            <a:r>
              <a:rPr lang="nl-NL" dirty="0"/>
              <a:t>Ik vervang het risico door een veiliger alternatief</a:t>
            </a:r>
            <a:r>
              <a:rPr lang="nl-NL" dirty="0" smtClean="0"/>
              <a:t>.</a:t>
            </a:r>
          </a:p>
          <a:p>
            <a:pPr marL="342900" indent="-342900">
              <a:buFont typeface="+mj-lt"/>
              <a:buAutoNum type="arabicPeriod"/>
            </a:pPr>
            <a:r>
              <a:rPr lang="nl-NL" dirty="0" smtClean="0"/>
              <a:t>Ik gebruik de collectieve beschermingen.</a:t>
            </a:r>
          </a:p>
          <a:p>
            <a:pPr marL="342900" indent="-342900">
              <a:buFont typeface="+mj-lt"/>
              <a:buAutoNum type="arabicPeriod"/>
            </a:pPr>
            <a:r>
              <a:rPr lang="nl-NL" dirty="0" smtClean="0"/>
              <a:t>Ik draag de persoonlijke beschermingsmiddelen</a:t>
            </a:r>
          </a:p>
          <a:p>
            <a:pPr marL="342900" indent="-342900">
              <a:buFont typeface="+mj-lt"/>
              <a:buAutoNum type="arabicPeriod"/>
            </a:pPr>
            <a:r>
              <a:rPr lang="nl-NL" dirty="0" smtClean="0"/>
              <a:t>Ik volg opleidingen</a:t>
            </a:r>
            <a:endParaRPr lang="nl-NL" dirty="0"/>
          </a:p>
          <a:p>
            <a:pPr marL="342900" indent="-342900">
              <a:buFont typeface="+mj-lt"/>
              <a:buAutoNum type="arabicPeriod"/>
            </a:pPr>
            <a:r>
              <a:rPr lang="nl-NL" dirty="0" smtClean="0"/>
              <a:t>Ik respecteer de signalisaties en waarschuwingssignalen</a:t>
            </a:r>
          </a:p>
          <a:p>
            <a:endParaRPr lang="nl-NL" dirty="0" smtClean="0"/>
          </a:p>
          <a:p>
            <a:endParaRPr lang="nl-NL" dirty="0" smtClean="0"/>
          </a:p>
          <a:p>
            <a:endParaRPr lang="nl-NL" dirty="0"/>
          </a:p>
        </p:txBody>
      </p:sp>
      <p:pic>
        <p:nvPicPr>
          <p:cNvPr id="5" name="Image 4" descr="uitschakelen.jpg"/>
          <p:cNvPicPr>
            <a:picLocks noChangeAspect="1"/>
          </p:cNvPicPr>
          <p:nvPr/>
        </p:nvPicPr>
        <p:blipFill rotWithShape="1">
          <a:blip r:embed="rId3">
            <a:extLst>
              <a:ext uri="{28A0092B-C50C-407E-A947-70E740481C1C}">
                <a14:useLocalDpi xmlns:a14="http://schemas.microsoft.com/office/drawing/2010/main" val="0"/>
              </a:ext>
            </a:extLst>
          </a:blip>
          <a:srcRect l="2979" r="-2979"/>
          <a:stretch/>
        </p:blipFill>
        <p:spPr>
          <a:xfrm>
            <a:off x="212400" y="3758333"/>
            <a:ext cx="1218413" cy="1807313"/>
          </a:xfrm>
          <a:prstGeom prst="rect">
            <a:avLst/>
          </a:prstGeom>
          <a:effectLst>
            <a:outerShdw blurRad="50800" dist="38100" dir="2700000" algn="tl" rotWithShape="0">
              <a:prstClr val="black">
                <a:alpha val="40000"/>
              </a:prstClr>
            </a:outerShdw>
          </a:effectLst>
        </p:spPr>
      </p:pic>
      <p:sp>
        <p:nvSpPr>
          <p:cNvPr id="6" name="ZoneTexte 5"/>
          <p:cNvSpPr txBox="1"/>
          <p:nvPr/>
        </p:nvSpPr>
        <p:spPr>
          <a:xfrm>
            <a:off x="1403557" y="648076"/>
            <a:ext cx="7091476" cy="646331"/>
          </a:xfrm>
          <a:prstGeom prst="rect">
            <a:avLst/>
          </a:prstGeom>
          <a:noFill/>
        </p:spPr>
        <p:txBody>
          <a:bodyPr wrap="square" rtlCol="0">
            <a:spAutoFit/>
          </a:bodyPr>
          <a:lstStyle/>
          <a:p>
            <a:pPr algn="ctr"/>
            <a:r>
              <a:rPr lang="fr-FR" sz="3600" b="1" dirty="0" smtClean="0"/>
              <a:t>DE PREVENTIEHIERARCHIE</a:t>
            </a:r>
            <a:endParaRPr lang="fr-FR" sz="3600" b="1" dirty="0"/>
          </a:p>
        </p:txBody>
      </p:sp>
      <p:pic>
        <p:nvPicPr>
          <p:cNvPr id="7" name="Image 6" descr="br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4364" y="3758334"/>
            <a:ext cx="1216294" cy="1807312"/>
          </a:xfrm>
          <a:prstGeom prst="rect">
            <a:avLst/>
          </a:prstGeom>
          <a:effectLst>
            <a:outerShdw blurRad="50800" dist="38100" dir="2700000" algn="tl" rotWithShape="0">
              <a:prstClr val="black">
                <a:alpha val="40000"/>
              </a:prstClr>
            </a:outerShdw>
          </a:effectLst>
        </p:spPr>
      </p:pic>
      <p:pic>
        <p:nvPicPr>
          <p:cNvPr id="8" name="Image 7" descr="vervange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8174" y="3758334"/>
            <a:ext cx="1162237" cy="1807312"/>
          </a:xfrm>
          <a:prstGeom prst="rect">
            <a:avLst/>
          </a:prstGeom>
          <a:effectLst>
            <a:outerShdw blurRad="50800" dist="38100" dir="2700000" algn="tl" rotWithShape="0">
              <a:prstClr val="black">
                <a:alpha val="40000"/>
              </a:prstClr>
            </a:outerShdw>
          </a:effectLst>
        </p:spPr>
      </p:pic>
      <p:pic>
        <p:nvPicPr>
          <p:cNvPr id="9" name="Image 8" descr="cbm.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4755" y="3758333"/>
            <a:ext cx="1178223" cy="1807313"/>
          </a:xfrm>
          <a:prstGeom prst="rect">
            <a:avLst/>
          </a:prstGeom>
          <a:effectLst>
            <a:outerShdw blurRad="50800" dist="38100" dir="2700000" algn="tl" rotWithShape="0">
              <a:prstClr val="black">
                <a:alpha val="40000"/>
              </a:prstClr>
            </a:outerShdw>
          </a:effectLst>
        </p:spPr>
      </p:pic>
      <p:pic>
        <p:nvPicPr>
          <p:cNvPr id="10" name="Image 9" descr="pbm.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9687" y="3760097"/>
            <a:ext cx="1157765" cy="1805549"/>
          </a:xfrm>
          <a:prstGeom prst="rect">
            <a:avLst/>
          </a:prstGeom>
          <a:effectLst>
            <a:outerShdw blurRad="50800" dist="38100" dir="2700000" algn="tl" rotWithShape="0">
              <a:prstClr val="black">
                <a:alpha val="40000"/>
              </a:prstClr>
            </a:outerShdw>
          </a:effectLst>
        </p:spPr>
      </p:pic>
      <p:pic>
        <p:nvPicPr>
          <p:cNvPr id="11" name="Image 10" descr="opleiding.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84161" y="3758333"/>
            <a:ext cx="1151196" cy="1807313"/>
          </a:xfrm>
          <a:prstGeom prst="rect">
            <a:avLst/>
          </a:prstGeom>
          <a:effectLst>
            <a:outerShdw blurRad="50800" dist="38100" dir="2700000" algn="tl" rotWithShape="0">
              <a:prstClr val="black">
                <a:alpha val="40000"/>
              </a:prstClr>
            </a:outerShdw>
          </a:effectLst>
        </p:spPr>
      </p:pic>
      <p:pic>
        <p:nvPicPr>
          <p:cNvPr id="12" name="Image 11" descr="signalisatie.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52066" y="3758332"/>
            <a:ext cx="1175865" cy="1807313"/>
          </a:xfrm>
          <a:prstGeom prst="rect">
            <a:avLst/>
          </a:prstGeom>
          <a:effectLst>
            <a:outerShdw blurRad="50800" dist="38100" dir="2700000" algn="tl" rotWithShape="0">
              <a:prstClr val="black">
                <a:alpha val="40000"/>
              </a:prstClr>
            </a:outerShdw>
          </a:effectLst>
        </p:spPr>
      </p:pic>
      <p:sp>
        <p:nvSpPr>
          <p:cNvPr id="14" name="ZoneTexte 13"/>
          <p:cNvSpPr txBox="1"/>
          <p:nvPr/>
        </p:nvSpPr>
        <p:spPr>
          <a:xfrm>
            <a:off x="2172170" y="6517502"/>
            <a:ext cx="184666"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254718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tekstpos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5092" y="911411"/>
            <a:ext cx="3083307" cy="4630408"/>
          </a:xfrm>
          <a:prstGeom prst="rect">
            <a:avLst/>
          </a:prstGeom>
          <a:effectLst>
            <a:outerShdw blurRad="50800" dist="38100" dir="2700000" algn="tl" rotWithShape="0">
              <a:prstClr val="black">
                <a:alpha val="40000"/>
              </a:prstClr>
            </a:outerShdw>
          </a:effectLst>
        </p:spPr>
      </p:pic>
      <p:pic>
        <p:nvPicPr>
          <p:cNvPr id="5" name="Image 4" descr="beeldpos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505" y="911411"/>
            <a:ext cx="3094202" cy="463040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8942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Kleurvlak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70914" y="816134"/>
            <a:ext cx="7729554" cy="4915926"/>
          </a:xfrm>
          <a:prstGeom prst="rect">
            <a:avLst/>
          </a:prstGeom>
        </p:spPr>
      </p:pic>
      <p:sp>
        <p:nvSpPr>
          <p:cNvPr id="3" name="Espace réservé du contenu 2"/>
          <p:cNvSpPr>
            <a:spLocks noGrp="1"/>
          </p:cNvSpPr>
          <p:nvPr>
            <p:ph idx="1"/>
          </p:nvPr>
        </p:nvSpPr>
        <p:spPr>
          <a:xfrm>
            <a:off x="1403557" y="1589520"/>
            <a:ext cx="6566636" cy="1654582"/>
          </a:xfrm>
        </p:spPr>
        <p:txBody>
          <a:bodyPr/>
          <a:lstStyle/>
          <a:p>
            <a:pPr lvl="0"/>
            <a:r>
              <a:rPr lang="nl-NL" sz="2400" i="1" dirty="0">
                <a:solidFill>
                  <a:srgbClr val="FFFFFF"/>
                </a:solidFill>
              </a:rPr>
              <a:t>Ik plan en bereid mijn taken </a:t>
            </a:r>
            <a:r>
              <a:rPr lang="nl-NL" sz="2400" i="1" dirty="0" smtClean="0">
                <a:solidFill>
                  <a:srgbClr val="FFFFFF"/>
                </a:solidFill>
              </a:rPr>
              <a:t>voor. </a:t>
            </a:r>
            <a:endParaRPr lang="fr-FR" sz="2400" dirty="0">
              <a:solidFill>
                <a:srgbClr val="FFFFFF"/>
              </a:solidFill>
            </a:endParaRPr>
          </a:p>
          <a:p>
            <a:pPr lvl="0"/>
            <a:r>
              <a:rPr lang="nl-NL" sz="2400" i="1" dirty="0">
                <a:solidFill>
                  <a:srgbClr val="FFFFFF"/>
                </a:solidFill>
              </a:rPr>
              <a:t>Bij aanvang van de werkzaamheden, besteed ik een paar seconden </a:t>
            </a:r>
            <a:r>
              <a:rPr lang="nl-NL" sz="2400" i="1" dirty="0" smtClean="0">
                <a:solidFill>
                  <a:srgbClr val="FFFFFF"/>
                </a:solidFill>
              </a:rPr>
              <a:t>om even na te denken … zelfs </a:t>
            </a:r>
            <a:r>
              <a:rPr lang="nl-NL" sz="2400" i="1" dirty="0">
                <a:solidFill>
                  <a:srgbClr val="FFFFFF"/>
                </a:solidFill>
              </a:rPr>
              <a:t>als het maar om een korte </a:t>
            </a:r>
            <a:r>
              <a:rPr lang="nl-NL" sz="2400" i="1" dirty="0" smtClean="0">
                <a:solidFill>
                  <a:srgbClr val="FFFFFF"/>
                </a:solidFill>
              </a:rPr>
              <a:t>taak </a:t>
            </a:r>
            <a:r>
              <a:rPr lang="nl-NL" sz="2400" i="1" dirty="0">
                <a:solidFill>
                  <a:srgbClr val="FFFFFF"/>
                </a:solidFill>
              </a:rPr>
              <a:t>gaat.</a:t>
            </a:r>
            <a:endParaRPr lang="fr-FR" sz="2400" dirty="0">
              <a:solidFill>
                <a:srgbClr val="FFFFFF"/>
              </a:solidFill>
            </a:endParaRPr>
          </a:p>
          <a:p>
            <a:pPr lvl="0"/>
            <a:r>
              <a:rPr lang="nl-NL" sz="2400" i="1" dirty="0" smtClean="0">
                <a:solidFill>
                  <a:srgbClr val="FFFFFF"/>
                </a:solidFill>
              </a:rPr>
              <a:t>Ik pas </a:t>
            </a:r>
            <a:r>
              <a:rPr lang="nl-NL" sz="2400" i="1" dirty="0">
                <a:solidFill>
                  <a:srgbClr val="FFFFFF"/>
                </a:solidFill>
              </a:rPr>
              <a:t>op voor de “macht der gewoonte</a:t>
            </a:r>
            <a:r>
              <a:rPr lang="nl-NL" sz="2400" i="1" dirty="0" smtClean="0">
                <a:solidFill>
                  <a:srgbClr val="FFFFFF"/>
                </a:solidFill>
              </a:rPr>
              <a:t>” </a:t>
            </a:r>
          </a:p>
          <a:p>
            <a:pPr lvl="0"/>
            <a:r>
              <a:rPr lang="nl-NL" sz="2400" i="1" dirty="0" smtClean="0">
                <a:solidFill>
                  <a:srgbClr val="FFFFFF"/>
                </a:solidFill>
              </a:rPr>
              <a:t>Ik </a:t>
            </a:r>
            <a:r>
              <a:rPr lang="nl-NL" sz="2400" i="1" dirty="0">
                <a:solidFill>
                  <a:srgbClr val="FFFFFF"/>
                </a:solidFill>
              </a:rPr>
              <a:t>concentreer mij niet </a:t>
            </a:r>
            <a:r>
              <a:rPr lang="nl-NL" sz="2400" i="1" dirty="0" smtClean="0">
                <a:solidFill>
                  <a:srgbClr val="FFFFFF"/>
                </a:solidFill>
              </a:rPr>
              <a:t>alleen </a:t>
            </a:r>
            <a:r>
              <a:rPr lang="nl-NL" sz="2400" i="1" dirty="0">
                <a:solidFill>
                  <a:srgbClr val="FFFFFF"/>
                </a:solidFill>
              </a:rPr>
              <a:t>op mijn eigen taken. Gevaar </a:t>
            </a:r>
            <a:r>
              <a:rPr lang="nl-NL" sz="2400" i="1" dirty="0" smtClean="0">
                <a:solidFill>
                  <a:srgbClr val="FFFFFF"/>
                </a:solidFill>
              </a:rPr>
              <a:t>komt vaak uit </a:t>
            </a:r>
            <a:r>
              <a:rPr lang="nl-NL" sz="2400" i="1" dirty="0">
                <a:solidFill>
                  <a:srgbClr val="FFFFFF"/>
                </a:solidFill>
              </a:rPr>
              <a:t>een andere </a:t>
            </a:r>
            <a:r>
              <a:rPr lang="nl-NL" sz="2400" i="1" dirty="0" smtClean="0">
                <a:solidFill>
                  <a:srgbClr val="FFFFFF"/>
                </a:solidFill>
              </a:rPr>
              <a:t>hoek.</a:t>
            </a:r>
            <a:endParaRPr lang="fr-FR" sz="2400" dirty="0">
              <a:solidFill>
                <a:srgbClr val="FFFFFF"/>
              </a:solidFill>
            </a:endParaRPr>
          </a:p>
        </p:txBody>
      </p:sp>
      <p:sp>
        <p:nvSpPr>
          <p:cNvPr id="6" name="ZoneTexte 5"/>
          <p:cNvSpPr txBox="1"/>
          <p:nvPr/>
        </p:nvSpPr>
        <p:spPr>
          <a:xfrm>
            <a:off x="1403557" y="1138304"/>
            <a:ext cx="2477211" cy="461665"/>
          </a:xfrm>
          <a:prstGeom prst="rect">
            <a:avLst/>
          </a:prstGeom>
          <a:noFill/>
        </p:spPr>
        <p:txBody>
          <a:bodyPr wrap="none" rtlCol="0">
            <a:spAutoFit/>
          </a:bodyPr>
          <a:lstStyle/>
          <a:p>
            <a:r>
              <a:rPr lang="fr-FR" sz="2400" b="1" dirty="0" smtClean="0"/>
              <a:t>PRAKTISCHE TIPS!</a:t>
            </a:r>
            <a:endParaRPr lang="fr-FR" sz="2400" b="1" dirty="0"/>
          </a:p>
        </p:txBody>
      </p:sp>
    </p:spTree>
    <p:extLst>
      <p:ext uri="{BB962C8B-B14F-4D97-AF65-F5344CB8AC3E}">
        <p14:creationId xmlns:p14="http://schemas.microsoft.com/office/powerpoint/2010/main" val="260353734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Kleurvlak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8075" y="1580559"/>
            <a:ext cx="6875295" cy="4266755"/>
          </a:xfrm>
          <a:prstGeom prst="rect">
            <a:avLst/>
          </a:prstGeom>
        </p:spPr>
      </p:pic>
      <p:sp>
        <p:nvSpPr>
          <p:cNvPr id="3" name="Rectangle 2"/>
          <p:cNvSpPr/>
          <p:nvPr/>
        </p:nvSpPr>
        <p:spPr>
          <a:xfrm>
            <a:off x="2285435" y="2547252"/>
            <a:ext cx="5851301" cy="1569660"/>
          </a:xfrm>
          <a:prstGeom prst="rect">
            <a:avLst/>
          </a:prstGeom>
          <a:noFill/>
          <a:ln w="25400">
            <a:noFill/>
          </a:ln>
        </p:spPr>
        <p:txBody>
          <a:bodyPr wrap="square">
            <a:spAutoFit/>
          </a:bodyPr>
          <a:lstStyle/>
          <a:p>
            <a:pPr defTabSz="914400"/>
            <a:r>
              <a:rPr lang="nl-NL" sz="2400" b="1" dirty="0" smtClean="0">
                <a:solidFill>
                  <a:schemeClr val="bg1"/>
                </a:solidFill>
              </a:rPr>
              <a:t>Vele ongevallen hadden kunnen worden vermeden door bewust na te denken over de risico’s en de gevaren. </a:t>
            </a:r>
          </a:p>
          <a:p>
            <a:pPr defTabSz="914400"/>
            <a:r>
              <a:rPr lang="nl-NL" sz="2400" b="1" dirty="0" smtClean="0">
                <a:solidFill>
                  <a:schemeClr val="bg1"/>
                </a:solidFill>
              </a:rPr>
              <a:t>Daarom “Eerst denken dan doen!”</a:t>
            </a:r>
            <a:endParaRPr lang="nl-NL" sz="2400" b="1" dirty="0">
              <a:solidFill>
                <a:schemeClr val="bg1"/>
              </a:solidFill>
            </a:endParaRPr>
          </a:p>
        </p:txBody>
      </p:sp>
      <p:sp>
        <p:nvSpPr>
          <p:cNvPr id="5" name="ZoneTexte 4"/>
          <p:cNvSpPr txBox="1"/>
          <p:nvPr/>
        </p:nvSpPr>
        <p:spPr>
          <a:xfrm>
            <a:off x="2285435" y="1816833"/>
            <a:ext cx="1303211" cy="461665"/>
          </a:xfrm>
          <a:prstGeom prst="rect">
            <a:avLst/>
          </a:prstGeom>
          <a:noFill/>
        </p:spPr>
        <p:txBody>
          <a:bodyPr wrap="none" rtlCol="0">
            <a:spAutoFit/>
          </a:bodyPr>
          <a:lstStyle/>
          <a:p>
            <a:r>
              <a:rPr lang="fr-FR" sz="2400" b="1" dirty="0" smtClean="0"/>
              <a:t>BESLUIT:</a:t>
            </a:r>
            <a:endParaRPr lang="fr-FR" sz="2400" b="1" dirty="0"/>
          </a:p>
        </p:txBody>
      </p:sp>
      <p:sp>
        <p:nvSpPr>
          <p:cNvPr id="7" name="Sous-titre 2"/>
          <p:cNvSpPr txBox="1">
            <a:spLocks/>
          </p:cNvSpPr>
          <p:nvPr/>
        </p:nvSpPr>
        <p:spPr>
          <a:xfrm>
            <a:off x="568106" y="576034"/>
            <a:ext cx="7903357"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6000" b="1" dirty="0" smtClean="0">
                <a:solidFill>
                  <a:schemeClr val="bg1">
                    <a:lumMod val="65000"/>
                  </a:schemeClr>
                </a:solidFill>
                <a:effectLst>
                  <a:outerShdw blurRad="50800" dist="38100" dir="2700000" algn="tl" rotWithShape="0">
                    <a:srgbClr val="000000">
                      <a:alpha val="43000"/>
                    </a:srgbClr>
                  </a:outerShdw>
                </a:effectLst>
              </a:rPr>
              <a:t>STOP – DENK - HANDEL</a:t>
            </a:r>
            <a:endParaRPr lang="fr-FR" sz="6000" b="1" dirty="0">
              <a:solidFill>
                <a:schemeClr val="bg1">
                  <a:lumMod val="65000"/>
                </a:schemeClr>
              </a:solidFill>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17264691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2"/>
          <p:cNvSpPr txBox="1">
            <a:spLocks/>
          </p:cNvSpPr>
          <p:nvPr/>
        </p:nvSpPr>
        <p:spPr>
          <a:xfrm>
            <a:off x="568106" y="576034"/>
            <a:ext cx="7903357"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6000" b="1" dirty="0" smtClean="0">
                <a:solidFill>
                  <a:schemeClr val="bg1">
                    <a:lumMod val="65000"/>
                  </a:schemeClr>
                </a:solidFill>
                <a:effectLst>
                  <a:outerShdw blurRad="50800" dist="38100" dir="2700000" algn="tl" rotWithShape="0">
                    <a:srgbClr val="000000">
                      <a:alpha val="43000"/>
                    </a:srgbClr>
                  </a:outerShdw>
                </a:effectLst>
              </a:rPr>
              <a:t>STOP – DENK - HANDEL</a:t>
            </a:r>
            <a:endParaRPr lang="fr-FR" sz="6000" b="1" dirty="0">
              <a:solidFill>
                <a:schemeClr val="bg1">
                  <a:lumMod val="65000"/>
                </a:schemeClr>
              </a:solidFill>
              <a:effectLst>
                <a:outerShdw blurRad="50800" dist="38100" dir="2700000" algn="tl" rotWithShape="0">
                  <a:srgbClr val="000000">
                    <a:alpha val="43000"/>
                  </a:srgbClr>
                </a:outerShdw>
              </a:effectLst>
            </a:endParaRPr>
          </a:p>
        </p:txBody>
      </p:sp>
      <p:pic>
        <p:nvPicPr>
          <p:cNvPr id="2" name="Image 1" descr="Kleurvlak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8075" y="1580559"/>
            <a:ext cx="6875295" cy="4266755"/>
          </a:xfrm>
          <a:prstGeom prst="rect">
            <a:avLst/>
          </a:prstGeom>
        </p:spPr>
      </p:pic>
      <p:sp>
        <p:nvSpPr>
          <p:cNvPr id="3" name="Rectangle 2"/>
          <p:cNvSpPr/>
          <p:nvPr/>
        </p:nvSpPr>
        <p:spPr>
          <a:xfrm>
            <a:off x="2285435" y="2547252"/>
            <a:ext cx="5851301" cy="1569660"/>
          </a:xfrm>
          <a:prstGeom prst="rect">
            <a:avLst/>
          </a:prstGeom>
          <a:noFill/>
          <a:ln w="25400">
            <a:noFill/>
          </a:ln>
        </p:spPr>
        <p:txBody>
          <a:bodyPr wrap="square">
            <a:spAutoFit/>
          </a:bodyPr>
          <a:lstStyle/>
          <a:p>
            <a:pPr algn="ctr" defTabSz="914400"/>
            <a:r>
              <a:rPr lang="nl-NL" sz="9600" b="1" dirty="0" smtClean="0">
                <a:solidFill>
                  <a:schemeClr val="bg1"/>
                </a:solidFill>
                <a:effectLst>
                  <a:outerShdw blurRad="50800" dist="38100" dir="2700000" algn="tl" rotWithShape="0">
                    <a:srgbClr val="000000">
                      <a:alpha val="43000"/>
                    </a:srgbClr>
                  </a:outerShdw>
                </a:effectLst>
              </a:rPr>
              <a:t>VRAGEN?</a:t>
            </a:r>
            <a:endParaRPr lang="nl-NL" sz="9600" b="1" dirty="0">
              <a:solidFill>
                <a:schemeClr val="bg1"/>
              </a:solidFill>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2725685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STAR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1419" y="3404704"/>
            <a:ext cx="2406095" cy="2820437"/>
          </a:xfrm>
          <a:prstGeom prst="rect">
            <a:avLst/>
          </a:prstGeom>
        </p:spPr>
      </p:pic>
      <p:pic>
        <p:nvPicPr>
          <p:cNvPr id="5" name="Image 4" descr="Kleurvlak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95515" y="752019"/>
            <a:ext cx="6492945" cy="3242032"/>
          </a:xfrm>
          <a:prstGeom prst="rect">
            <a:avLst/>
          </a:prstGeom>
        </p:spPr>
      </p:pic>
      <p:sp>
        <p:nvSpPr>
          <p:cNvPr id="3" name="Espace réservé du contenu 2"/>
          <p:cNvSpPr>
            <a:spLocks noGrp="1"/>
          </p:cNvSpPr>
          <p:nvPr>
            <p:ph idx="1"/>
          </p:nvPr>
        </p:nvSpPr>
        <p:spPr>
          <a:xfrm>
            <a:off x="1689720" y="1466159"/>
            <a:ext cx="5729076" cy="1654582"/>
          </a:xfrm>
        </p:spPr>
        <p:txBody>
          <a:bodyPr/>
          <a:lstStyle/>
          <a:p>
            <a:pPr marL="0" indent="0">
              <a:buNone/>
            </a:pPr>
            <a:r>
              <a:rPr lang="nl-NL" sz="1800" dirty="0" smtClean="0">
                <a:solidFill>
                  <a:schemeClr val="bg1"/>
                </a:solidFill>
              </a:rPr>
              <a:t>Een </a:t>
            </a:r>
            <a:r>
              <a:rPr lang="nl-NL" sz="1800" dirty="0">
                <a:solidFill>
                  <a:schemeClr val="bg1"/>
                </a:solidFill>
              </a:rPr>
              <a:t>ongeval is nooit ‘dom’ … Maar toch zijn sommige ongevallen echt frustrerend omdat we ze gemakkelijk hadden kunnen voorkomen … indien we een paar seconden hadden nagedacht voor we het werk waren begonnen.</a:t>
            </a:r>
          </a:p>
        </p:txBody>
      </p:sp>
      <p:sp>
        <p:nvSpPr>
          <p:cNvPr id="6" name="ZoneTexte 5"/>
          <p:cNvSpPr txBox="1"/>
          <p:nvPr/>
        </p:nvSpPr>
        <p:spPr>
          <a:xfrm>
            <a:off x="1656300" y="864529"/>
            <a:ext cx="5812623" cy="461665"/>
          </a:xfrm>
          <a:prstGeom prst="rect">
            <a:avLst/>
          </a:prstGeom>
          <a:noFill/>
        </p:spPr>
        <p:txBody>
          <a:bodyPr wrap="square" rtlCol="0">
            <a:spAutoFit/>
          </a:bodyPr>
          <a:lstStyle/>
          <a:p>
            <a:r>
              <a:rPr lang="nl-NL" sz="2400" b="1" dirty="0"/>
              <a:t>Denk ik altijd goed </a:t>
            </a:r>
            <a:r>
              <a:rPr lang="nl-NL" sz="2400" b="1" dirty="0" smtClean="0"/>
              <a:t>na over </a:t>
            </a:r>
            <a:r>
              <a:rPr lang="nl-NL" sz="2400" b="1" dirty="0"/>
              <a:t>wat ik ga doen?</a:t>
            </a:r>
            <a:endParaRPr lang="fr-BE" sz="2400" b="1" dirty="0"/>
          </a:p>
        </p:txBody>
      </p:sp>
    </p:spTree>
    <p:extLst>
      <p:ext uri="{BB962C8B-B14F-4D97-AF65-F5344CB8AC3E}">
        <p14:creationId xmlns:p14="http://schemas.microsoft.com/office/powerpoint/2010/main" val="220761160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txBox="1">
            <a:spLocks/>
          </p:cNvSpPr>
          <p:nvPr/>
        </p:nvSpPr>
        <p:spPr>
          <a:xfrm>
            <a:off x="1087200" y="1234042"/>
            <a:ext cx="6951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fr-FR" dirty="0"/>
          </a:p>
        </p:txBody>
      </p:sp>
      <p:pic>
        <p:nvPicPr>
          <p:cNvPr id="9" name="Image 8"/>
          <p:cNvPicPr>
            <a:picLocks noChangeAspect="1"/>
          </p:cNvPicPr>
          <p:nvPr/>
        </p:nvPicPr>
        <p:blipFill>
          <a:blip r:embed="rId3"/>
          <a:stretch>
            <a:fillRect/>
          </a:stretch>
        </p:blipFill>
        <p:spPr>
          <a:xfrm>
            <a:off x="1087200" y="1384450"/>
            <a:ext cx="2692477" cy="4038716"/>
          </a:xfrm>
          <a:prstGeom prst="rect">
            <a:avLst/>
          </a:prstGeom>
        </p:spPr>
      </p:pic>
      <p:pic>
        <p:nvPicPr>
          <p:cNvPr id="11" name="Imag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50414" y="1428103"/>
            <a:ext cx="2718001" cy="3844655"/>
          </a:xfrm>
          <a:prstGeom prst="rect">
            <a:avLst/>
          </a:prstGeom>
          <a:effectLst>
            <a:outerShdw blurRad="50800" dist="38100" dir="2700000" algn="tl" rotWithShape="0">
              <a:prstClr val="black">
                <a:alpha val="40000"/>
              </a:prstClr>
            </a:outerShdw>
          </a:effectLst>
        </p:spPr>
      </p:pic>
      <p:sp>
        <p:nvSpPr>
          <p:cNvPr id="12" name="ZoneTexte 11"/>
          <p:cNvSpPr txBox="1"/>
          <p:nvPr/>
        </p:nvSpPr>
        <p:spPr>
          <a:xfrm>
            <a:off x="2521653" y="648076"/>
            <a:ext cx="4057521" cy="646331"/>
          </a:xfrm>
          <a:prstGeom prst="rect">
            <a:avLst/>
          </a:prstGeom>
          <a:noFill/>
        </p:spPr>
        <p:txBody>
          <a:bodyPr wrap="none" rtlCol="0">
            <a:spAutoFit/>
          </a:bodyPr>
          <a:lstStyle/>
          <a:p>
            <a:r>
              <a:rPr lang="fr-FR" sz="3600" b="1" dirty="0" smtClean="0"/>
              <a:t>HET VERKEERSLICHT</a:t>
            </a:r>
            <a:endParaRPr lang="fr-FR" sz="3600" b="1" dirty="0"/>
          </a:p>
        </p:txBody>
      </p:sp>
    </p:spTree>
    <p:extLst>
      <p:ext uri="{BB962C8B-B14F-4D97-AF65-F5344CB8AC3E}">
        <p14:creationId xmlns:p14="http://schemas.microsoft.com/office/powerpoint/2010/main" val="42876445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06" y="1124593"/>
            <a:ext cx="2860948" cy="4296477"/>
          </a:xfrm>
          <a:prstGeom prst="rect">
            <a:avLst/>
          </a:prstGeom>
          <a:effectLst>
            <a:outerShdw blurRad="50800" dist="38100" dir="2700000" algn="tl" rotWithShape="0">
              <a:prstClr val="black">
                <a:alpha val="40000"/>
              </a:prstClr>
            </a:outerShdw>
          </a:effectLst>
        </p:spPr>
      </p:pic>
      <p:pic>
        <p:nvPicPr>
          <p:cNvPr id="16" name="Image 15" descr="Kleurvlak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317554" y="1114779"/>
            <a:ext cx="5053653" cy="3862053"/>
          </a:xfrm>
          <a:prstGeom prst="rect">
            <a:avLst/>
          </a:prstGeom>
        </p:spPr>
      </p:pic>
      <p:sp>
        <p:nvSpPr>
          <p:cNvPr id="17" name="ZoneTexte 16"/>
          <p:cNvSpPr txBox="1"/>
          <p:nvPr/>
        </p:nvSpPr>
        <p:spPr>
          <a:xfrm>
            <a:off x="4026869" y="1332872"/>
            <a:ext cx="3429545" cy="461665"/>
          </a:xfrm>
          <a:prstGeom prst="rect">
            <a:avLst/>
          </a:prstGeom>
          <a:noFill/>
        </p:spPr>
        <p:txBody>
          <a:bodyPr wrap="none" rtlCol="0">
            <a:spAutoFit/>
          </a:bodyPr>
          <a:lstStyle/>
          <a:p>
            <a:r>
              <a:rPr lang="fr-FR" sz="2400" b="1" dirty="0" smtClean="0"/>
              <a:t>WAAROVER DENK IK NA?</a:t>
            </a:r>
            <a:endParaRPr lang="fr-FR" sz="2400" b="1" dirty="0"/>
          </a:p>
        </p:txBody>
      </p:sp>
      <p:sp>
        <p:nvSpPr>
          <p:cNvPr id="18" name="ZoneTexte 17"/>
          <p:cNvSpPr txBox="1"/>
          <p:nvPr/>
        </p:nvSpPr>
        <p:spPr>
          <a:xfrm>
            <a:off x="3826361" y="2201869"/>
            <a:ext cx="4227377" cy="400110"/>
          </a:xfrm>
          <a:prstGeom prst="rect">
            <a:avLst/>
          </a:prstGeom>
          <a:noFill/>
        </p:spPr>
        <p:txBody>
          <a:bodyPr wrap="square" rtlCol="0">
            <a:spAutoFit/>
          </a:bodyPr>
          <a:lstStyle/>
          <a:p>
            <a:r>
              <a:rPr lang="fr-FR" sz="2000" b="1" dirty="0">
                <a:solidFill>
                  <a:schemeClr val="bg1"/>
                </a:solidFill>
              </a:rPr>
              <a:t>1. </a:t>
            </a:r>
            <a:r>
              <a:rPr lang="fr-FR" sz="2000" b="1" dirty="0" err="1">
                <a:solidFill>
                  <a:schemeClr val="bg1"/>
                </a:solidFill>
              </a:rPr>
              <a:t>Weet</a:t>
            </a:r>
            <a:r>
              <a:rPr lang="fr-FR" sz="2000" b="1" dirty="0">
                <a:solidFill>
                  <a:schemeClr val="bg1"/>
                </a:solidFill>
              </a:rPr>
              <a:t> </a:t>
            </a:r>
            <a:r>
              <a:rPr lang="fr-FR" sz="2000" b="1" dirty="0" err="1">
                <a:solidFill>
                  <a:schemeClr val="bg1"/>
                </a:solidFill>
              </a:rPr>
              <a:t>ik</a:t>
            </a:r>
            <a:r>
              <a:rPr lang="fr-FR" sz="2000" b="1" dirty="0">
                <a:solidFill>
                  <a:schemeClr val="bg1"/>
                </a:solidFill>
              </a:rPr>
              <a:t> </a:t>
            </a:r>
            <a:r>
              <a:rPr lang="fr-FR" sz="2000" b="1" dirty="0" err="1">
                <a:solidFill>
                  <a:schemeClr val="bg1"/>
                </a:solidFill>
              </a:rPr>
              <a:t>waaruit</a:t>
            </a:r>
            <a:r>
              <a:rPr lang="fr-FR" sz="2000" b="1" dirty="0">
                <a:solidFill>
                  <a:schemeClr val="bg1"/>
                </a:solidFill>
              </a:rPr>
              <a:t> </a:t>
            </a:r>
            <a:r>
              <a:rPr lang="fr-FR" sz="2000" b="1" dirty="0" err="1">
                <a:solidFill>
                  <a:schemeClr val="bg1"/>
                </a:solidFill>
              </a:rPr>
              <a:t>mijn</a:t>
            </a:r>
            <a:r>
              <a:rPr lang="fr-FR" sz="2000" b="1" dirty="0">
                <a:solidFill>
                  <a:schemeClr val="bg1"/>
                </a:solidFill>
              </a:rPr>
              <a:t> </a:t>
            </a:r>
            <a:r>
              <a:rPr lang="fr-FR" sz="2000" b="1" dirty="0" err="1">
                <a:solidFill>
                  <a:schemeClr val="bg1"/>
                </a:solidFill>
              </a:rPr>
              <a:t>taak</a:t>
            </a:r>
            <a:r>
              <a:rPr lang="fr-FR" sz="2000" b="1" dirty="0">
                <a:solidFill>
                  <a:schemeClr val="bg1"/>
                </a:solidFill>
              </a:rPr>
              <a:t> </a:t>
            </a:r>
            <a:r>
              <a:rPr lang="fr-FR" sz="2000" b="1" dirty="0" err="1">
                <a:solidFill>
                  <a:schemeClr val="bg1"/>
                </a:solidFill>
              </a:rPr>
              <a:t>bestaat</a:t>
            </a:r>
            <a:r>
              <a:rPr lang="fr-FR" sz="2000" b="1" dirty="0">
                <a:solidFill>
                  <a:schemeClr val="bg1"/>
                </a:solidFill>
              </a:rPr>
              <a:t>?</a:t>
            </a:r>
          </a:p>
        </p:txBody>
      </p:sp>
      <p:sp>
        <p:nvSpPr>
          <p:cNvPr id="19" name="Rectangle 18"/>
          <p:cNvSpPr/>
          <p:nvPr/>
        </p:nvSpPr>
        <p:spPr>
          <a:xfrm>
            <a:off x="3726107" y="3092731"/>
            <a:ext cx="1070175" cy="830997"/>
          </a:xfrm>
          <a:prstGeom prst="rect">
            <a:avLst/>
          </a:prstGeom>
        </p:spPr>
        <p:txBody>
          <a:bodyPr wrap="square">
            <a:spAutoFit/>
          </a:bodyPr>
          <a:lstStyle/>
          <a:p>
            <a:r>
              <a:rPr lang="fr-FR" sz="4800" dirty="0">
                <a:solidFill>
                  <a:srgbClr val="FF0000"/>
                </a:solidFill>
                <a:effectLst>
                  <a:outerShdw blurRad="50800" dist="38100" dir="2700000" algn="tl" rotWithShape="0">
                    <a:srgbClr val="000000">
                      <a:alpha val="43000"/>
                    </a:srgbClr>
                  </a:outerShdw>
                </a:effectLst>
                <a:latin typeface="Zapf Dingbats"/>
                <a:ea typeface="Zapf Dingbats"/>
                <a:cs typeface="Zapf Dingbats"/>
              </a:rPr>
              <a:t>✗</a:t>
            </a:r>
            <a:endParaRPr lang="fr-FR" sz="4800" dirty="0">
              <a:solidFill>
                <a:srgbClr val="FF0000"/>
              </a:solidFill>
              <a:effectLst>
                <a:outerShdw blurRad="50800" dist="38100" dir="2700000" algn="tl" rotWithShape="0">
                  <a:srgbClr val="000000">
                    <a:alpha val="43000"/>
                  </a:srgbClr>
                </a:outerShdw>
              </a:effectLst>
            </a:endParaRPr>
          </a:p>
        </p:txBody>
      </p:sp>
      <p:sp>
        <p:nvSpPr>
          <p:cNvPr id="20" name="Rectangle 19"/>
          <p:cNvSpPr/>
          <p:nvPr/>
        </p:nvSpPr>
        <p:spPr>
          <a:xfrm>
            <a:off x="4260795" y="3410259"/>
            <a:ext cx="3792943" cy="369332"/>
          </a:xfrm>
          <a:prstGeom prst="rect">
            <a:avLst/>
          </a:prstGeom>
        </p:spPr>
        <p:txBody>
          <a:bodyPr wrap="square">
            <a:spAutoFit/>
          </a:bodyPr>
          <a:lstStyle/>
          <a:p>
            <a:r>
              <a:rPr lang="nl-NL" i="1" dirty="0">
                <a:solidFill>
                  <a:srgbClr val="FFFFFF"/>
                </a:solidFill>
                <a:cs typeface="Arial" panose="020B0604020202020204" pitchFamily="34" charset="0"/>
              </a:rPr>
              <a:t>In geval van </a:t>
            </a:r>
            <a:r>
              <a:rPr lang="nl-NL" i="1" dirty="0" smtClean="0">
                <a:solidFill>
                  <a:srgbClr val="FFFFFF"/>
                </a:solidFill>
                <a:cs typeface="Arial" panose="020B0604020202020204" pitchFamily="34" charset="0"/>
              </a:rPr>
              <a:t>twijfel, vraag </a:t>
            </a:r>
            <a:r>
              <a:rPr lang="nl-NL" i="1" dirty="0">
                <a:solidFill>
                  <a:srgbClr val="FFFFFF"/>
                </a:solidFill>
                <a:cs typeface="Arial" panose="020B0604020202020204" pitchFamily="34" charset="0"/>
              </a:rPr>
              <a:t>ik om uitleg.</a:t>
            </a:r>
          </a:p>
        </p:txBody>
      </p:sp>
    </p:spTree>
    <p:extLst>
      <p:ext uri="{BB962C8B-B14F-4D97-AF65-F5344CB8AC3E}">
        <p14:creationId xmlns:p14="http://schemas.microsoft.com/office/powerpoint/2010/main" val="208874431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456606" y="1114779"/>
            <a:ext cx="2860949" cy="4291424"/>
          </a:xfrm>
          <a:prstGeom prst="rect">
            <a:avLst/>
          </a:prstGeom>
          <a:effectLst>
            <a:outerShdw blurRad="50800" dist="38100" dir="2700000" algn="tl" rotWithShape="0">
              <a:prstClr val="black">
                <a:alpha val="40000"/>
              </a:prstClr>
            </a:outerShdw>
          </a:effectLst>
        </p:spPr>
      </p:pic>
      <p:sp>
        <p:nvSpPr>
          <p:cNvPr id="2" name="ZoneTexte 1"/>
          <p:cNvSpPr txBox="1"/>
          <p:nvPr/>
        </p:nvSpPr>
        <p:spPr>
          <a:xfrm>
            <a:off x="4473425" y="3873300"/>
            <a:ext cx="3429545" cy="461665"/>
          </a:xfrm>
          <a:prstGeom prst="rect">
            <a:avLst/>
          </a:prstGeom>
          <a:noFill/>
        </p:spPr>
        <p:txBody>
          <a:bodyPr wrap="none" rtlCol="0">
            <a:spAutoFit/>
          </a:bodyPr>
          <a:lstStyle/>
          <a:p>
            <a:r>
              <a:rPr lang="fr-FR" sz="2400" b="1" dirty="0" smtClean="0"/>
              <a:t>WAAROVER DENK IK NA?</a:t>
            </a:r>
            <a:endParaRPr lang="fr-FR" sz="2400" b="1" dirty="0"/>
          </a:p>
        </p:txBody>
      </p:sp>
      <p:pic>
        <p:nvPicPr>
          <p:cNvPr id="12" name="Image 11" descr="Kleurvlak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317555" y="1114779"/>
            <a:ext cx="5053653" cy="3862053"/>
          </a:xfrm>
          <a:prstGeom prst="rect">
            <a:avLst/>
          </a:prstGeom>
        </p:spPr>
      </p:pic>
      <p:sp>
        <p:nvSpPr>
          <p:cNvPr id="13" name="ZoneTexte 12"/>
          <p:cNvSpPr txBox="1"/>
          <p:nvPr/>
        </p:nvSpPr>
        <p:spPr>
          <a:xfrm>
            <a:off x="4026869" y="1332872"/>
            <a:ext cx="3429545" cy="461665"/>
          </a:xfrm>
          <a:prstGeom prst="rect">
            <a:avLst/>
          </a:prstGeom>
          <a:noFill/>
        </p:spPr>
        <p:txBody>
          <a:bodyPr wrap="none" rtlCol="0">
            <a:spAutoFit/>
          </a:bodyPr>
          <a:lstStyle/>
          <a:p>
            <a:r>
              <a:rPr lang="fr-FR" sz="2400" b="1" dirty="0" smtClean="0"/>
              <a:t>WAAROVER DENK IK NA?</a:t>
            </a:r>
            <a:endParaRPr lang="fr-FR" sz="2400" b="1" dirty="0"/>
          </a:p>
        </p:txBody>
      </p:sp>
      <p:sp>
        <p:nvSpPr>
          <p:cNvPr id="14" name="ZoneTexte 13"/>
          <p:cNvSpPr txBox="1"/>
          <p:nvPr/>
        </p:nvSpPr>
        <p:spPr>
          <a:xfrm>
            <a:off x="3826361" y="2201869"/>
            <a:ext cx="4227377" cy="400110"/>
          </a:xfrm>
          <a:prstGeom prst="rect">
            <a:avLst/>
          </a:prstGeom>
          <a:noFill/>
        </p:spPr>
        <p:txBody>
          <a:bodyPr wrap="square" rtlCol="0">
            <a:spAutoFit/>
          </a:bodyPr>
          <a:lstStyle/>
          <a:p>
            <a:r>
              <a:rPr lang="fr-FR" sz="2000" b="1" dirty="0" smtClean="0">
                <a:solidFill>
                  <a:schemeClr val="bg1"/>
                </a:solidFill>
              </a:rPr>
              <a:t>2. </a:t>
            </a:r>
            <a:r>
              <a:rPr lang="fr-FR" sz="2000" b="1" dirty="0">
                <a:solidFill>
                  <a:schemeClr val="bg1"/>
                </a:solidFill>
              </a:rPr>
              <a:t>Ken </a:t>
            </a:r>
            <a:r>
              <a:rPr lang="fr-FR" sz="2000" b="1" dirty="0" err="1" smtClean="0">
                <a:solidFill>
                  <a:schemeClr val="bg1"/>
                </a:solidFill>
              </a:rPr>
              <a:t>ik</a:t>
            </a:r>
            <a:r>
              <a:rPr lang="fr-FR" sz="2000" b="1" dirty="0" smtClean="0">
                <a:solidFill>
                  <a:schemeClr val="bg1"/>
                </a:solidFill>
              </a:rPr>
              <a:t> </a:t>
            </a:r>
            <a:r>
              <a:rPr lang="fr-FR" sz="2000" b="1" dirty="0">
                <a:solidFill>
                  <a:schemeClr val="bg1"/>
                </a:solidFill>
              </a:rPr>
              <a:t>de </a:t>
            </a:r>
            <a:r>
              <a:rPr lang="fr-FR" sz="2000" b="1" dirty="0" err="1">
                <a:solidFill>
                  <a:schemeClr val="bg1"/>
                </a:solidFill>
              </a:rPr>
              <a:t>risico’s</a:t>
            </a:r>
            <a:r>
              <a:rPr lang="fr-FR" sz="2000" b="1" dirty="0">
                <a:solidFill>
                  <a:schemeClr val="bg1"/>
                </a:solidFill>
              </a:rPr>
              <a:t>?</a:t>
            </a:r>
          </a:p>
        </p:txBody>
      </p:sp>
      <p:sp>
        <p:nvSpPr>
          <p:cNvPr id="15" name="Rectangle 14"/>
          <p:cNvSpPr/>
          <p:nvPr/>
        </p:nvSpPr>
        <p:spPr>
          <a:xfrm>
            <a:off x="3726107" y="3092731"/>
            <a:ext cx="1070175" cy="830997"/>
          </a:xfrm>
          <a:prstGeom prst="rect">
            <a:avLst/>
          </a:prstGeom>
        </p:spPr>
        <p:txBody>
          <a:bodyPr wrap="square">
            <a:spAutoFit/>
          </a:bodyPr>
          <a:lstStyle/>
          <a:p>
            <a:r>
              <a:rPr lang="fr-FR" sz="4800" dirty="0">
                <a:solidFill>
                  <a:srgbClr val="FF0000"/>
                </a:solidFill>
                <a:effectLst>
                  <a:outerShdw blurRad="50800" dist="38100" dir="2700000" algn="tl" rotWithShape="0">
                    <a:srgbClr val="000000">
                      <a:alpha val="43000"/>
                    </a:srgbClr>
                  </a:outerShdw>
                </a:effectLst>
                <a:latin typeface="Zapf Dingbats"/>
                <a:ea typeface="Zapf Dingbats"/>
                <a:cs typeface="Zapf Dingbats"/>
              </a:rPr>
              <a:t>✗</a:t>
            </a:r>
            <a:endParaRPr lang="fr-FR" sz="4800" dirty="0">
              <a:solidFill>
                <a:srgbClr val="FF0000"/>
              </a:solidFill>
              <a:effectLst>
                <a:outerShdw blurRad="50800" dist="38100" dir="2700000" algn="tl" rotWithShape="0">
                  <a:srgbClr val="000000">
                    <a:alpha val="43000"/>
                  </a:srgbClr>
                </a:outerShdw>
              </a:effectLst>
            </a:endParaRPr>
          </a:p>
        </p:txBody>
      </p:sp>
      <p:sp>
        <p:nvSpPr>
          <p:cNvPr id="16" name="Rectangle 15"/>
          <p:cNvSpPr/>
          <p:nvPr/>
        </p:nvSpPr>
        <p:spPr>
          <a:xfrm>
            <a:off x="4260795" y="3126155"/>
            <a:ext cx="3792943" cy="923330"/>
          </a:xfrm>
          <a:prstGeom prst="rect">
            <a:avLst/>
          </a:prstGeom>
        </p:spPr>
        <p:txBody>
          <a:bodyPr wrap="square">
            <a:spAutoFit/>
          </a:bodyPr>
          <a:lstStyle/>
          <a:p>
            <a:r>
              <a:rPr lang="nl-NL" i="1" dirty="0">
                <a:solidFill>
                  <a:srgbClr val="FFFFFF"/>
                </a:solidFill>
                <a:cs typeface="Arial" panose="020B0604020202020204" pitchFamily="34" charset="0"/>
              </a:rPr>
              <a:t>In geval van twijfel, informeer ik naar de risico’s alvorens aan de slag te gaan.</a:t>
            </a:r>
          </a:p>
        </p:txBody>
      </p:sp>
    </p:spTree>
    <p:extLst>
      <p:ext uri="{BB962C8B-B14F-4D97-AF65-F5344CB8AC3E}">
        <p14:creationId xmlns:p14="http://schemas.microsoft.com/office/powerpoint/2010/main" val="346495545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cbm-pb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06" y="1114780"/>
            <a:ext cx="2867681" cy="4291424"/>
          </a:xfrm>
          <a:prstGeom prst="rect">
            <a:avLst/>
          </a:prstGeom>
          <a:effectLst>
            <a:outerShdw blurRad="50800" dist="38100" dir="2700000" algn="tl" rotWithShape="0">
              <a:prstClr val="black">
                <a:alpha val="40000"/>
              </a:prstClr>
            </a:outerShdw>
          </a:effectLst>
        </p:spPr>
      </p:pic>
      <p:sp>
        <p:nvSpPr>
          <p:cNvPr id="12" name="ZoneTexte 11"/>
          <p:cNvSpPr txBox="1"/>
          <p:nvPr/>
        </p:nvSpPr>
        <p:spPr>
          <a:xfrm>
            <a:off x="4473425" y="3873300"/>
            <a:ext cx="3429545" cy="461665"/>
          </a:xfrm>
          <a:prstGeom prst="rect">
            <a:avLst/>
          </a:prstGeom>
          <a:noFill/>
        </p:spPr>
        <p:txBody>
          <a:bodyPr wrap="none" rtlCol="0">
            <a:spAutoFit/>
          </a:bodyPr>
          <a:lstStyle/>
          <a:p>
            <a:r>
              <a:rPr lang="fr-FR" sz="2400" b="1" dirty="0" smtClean="0"/>
              <a:t>WAAROVER DENK IK NA?</a:t>
            </a:r>
            <a:endParaRPr lang="fr-FR" sz="2400" b="1" dirty="0"/>
          </a:p>
        </p:txBody>
      </p:sp>
      <p:pic>
        <p:nvPicPr>
          <p:cNvPr id="13" name="Image 12" descr="Kleurvlak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324287" y="1161704"/>
            <a:ext cx="5053653" cy="3862053"/>
          </a:xfrm>
          <a:prstGeom prst="rect">
            <a:avLst/>
          </a:prstGeom>
        </p:spPr>
      </p:pic>
      <p:sp>
        <p:nvSpPr>
          <p:cNvPr id="14" name="ZoneTexte 13"/>
          <p:cNvSpPr txBox="1"/>
          <p:nvPr/>
        </p:nvSpPr>
        <p:spPr>
          <a:xfrm>
            <a:off x="4026869" y="1332872"/>
            <a:ext cx="3429545" cy="461665"/>
          </a:xfrm>
          <a:prstGeom prst="rect">
            <a:avLst/>
          </a:prstGeom>
          <a:noFill/>
        </p:spPr>
        <p:txBody>
          <a:bodyPr wrap="none" rtlCol="0">
            <a:spAutoFit/>
          </a:bodyPr>
          <a:lstStyle/>
          <a:p>
            <a:r>
              <a:rPr lang="fr-FR" sz="2400" b="1" dirty="0" smtClean="0"/>
              <a:t>WAAROVER DENK IK NA?</a:t>
            </a:r>
            <a:endParaRPr lang="fr-FR" sz="2400" b="1" dirty="0"/>
          </a:p>
        </p:txBody>
      </p:sp>
      <p:sp>
        <p:nvSpPr>
          <p:cNvPr id="15" name="ZoneTexte 14"/>
          <p:cNvSpPr txBox="1"/>
          <p:nvPr/>
        </p:nvSpPr>
        <p:spPr>
          <a:xfrm>
            <a:off x="3826361" y="1883485"/>
            <a:ext cx="4227377" cy="707886"/>
          </a:xfrm>
          <a:prstGeom prst="rect">
            <a:avLst/>
          </a:prstGeom>
          <a:noFill/>
        </p:spPr>
        <p:txBody>
          <a:bodyPr wrap="square" rtlCol="0">
            <a:spAutoFit/>
          </a:bodyPr>
          <a:lstStyle/>
          <a:p>
            <a:r>
              <a:rPr lang="fr-FR" sz="2000" b="1" dirty="0" smtClean="0">
                <a:solidFill>
                  <a:schemeClr val="bg1"/>
                </a:solidFill>
              </a:rPr>
              <a:t>3. </a:t>
            </a:r>
            <a:r>
              <a:rPr lang="fr-FR" sz="2000" b="1" dirty="0" err="1" smtClean="0">
                <a:solidFill>
                  <a:schemeClr val="bg1"/>
                </a:solidFill>
              </a:rPr>
              <a:t>Gebruik</a:t>
            </a:r>
            <a:r>
              <a:rPr lang="fr-FR" sz="2000" b="1" dirty="0" smtClean="0">
                <a:solidFill>
                  <a:schemeClr val="bg1"/>
                </a:solidFill>
              </a:rPr>
              <a:t> </a:t>
            </a:r>
            <a:r>
              <a:rPr lang="fr-FR" sz="2000" b="1" dirty="0" err="1" smtClean="0">
                <a:solidFill>
                  <a:schemeClr val="bg1"/>
                </a:solidFill>
              </a:rPr>
              <a:t>ik</a:t>
            </a:r>
            <a:r>
              <a:rPr lang="fr-FR" sz="2000" b="1" dirty="0" smtClean="0">
                <a:solidFill>
                  <a:schemeClr val="bg1"/>
                </a:solidFill>
              </a:rPr>
              <a:t> </a:t>
            </a:r>
            <a:r>
              <a:rPr lang="fr-FR" sz="2000" b="1" dirty="0" err="1" smtClean="0">
                <a:solidFill>
                  <a:schemeClr val="bg1"/>
                </a:solidFill>
              </a:rPr>
              <a:t>het</a:t>
            </a:r>
            <a:r>
              <a:rPr lang="fr-FR" sz="2000" b="1" dirty="0" smtClean="0">
                <a:solidFill>
                  <a:schemeClr val="bg1"/>
                </a:solidFill>
              </a:rPr>
              <a:t> </a:t>
            </a:r>
            <a:r>
              <a:rPr lang="fr-FR" sz="2000" b="1" dirty="0" err="1" smtClean="0">
                <a:solidFill>
                  <a:schemeClr val="bg1"/>
                </a:solidFill>
              </a:rPr>
              <a:t>juiste</a:t>
            </a:r>
            <a:r>
              <a:rPr lang="fr-FR" sz="2000" b="1" dirty="0" smtClean="0">
                <a:solidFill>
                  <a:schemeClr val="bg1"/>
                </a:solidFill>
              </a:rPr>
              <a:t> </a:t>
            </a:r>
            <a:r>
              <a:rPr lang="fr-FR" sz="2000" b="1" dirty="0" err="1" smtClean="0">
                <a:solidFill>
                  <a:schemeClr val="bg1"/>
                </a:solidFill>
              </a:rPr>
              <a:t>arbeidsmiddel</a:t>
            </a:r>
            <a:r>
              <a:rPr lang="fr-FR" sz="2000" b="1" dirty="0" smtClean="0">
                <a:solidFill>
                  <a:schemeClr val="bg1"/>
                </a:solidFill>
              </a:rPr>
              <a:t>?</a:t>
            </a:r>
            <a:endParaRPr lang="fr-FR" sz="2000" b="1" dirty="0">
              <a:solidFill>
                <a:schemeClr val="bg1"/>
              </a:solidFill>
            </a:endParaRPr>
          </a:p>
        </p:txBody>
      </p:sp>
      <p:sp>
        <p:nvSpPr>
          <p:cNvPr id="16" name="Rectangle 15"/>
          <p:cNvSpPr/>
          <p:nvPr/>
        </p:nvSpPr>
        <p:spPr>
          <a:xfrm>
            <a:off x="3491781" y="2683704"/>
            <a:ext cx="1070175" cy="830997"/>
          </a:xfrm>
          <a:prstGeom prst="rect">
            <a:avLst/>
          </a:prstGeom>
        </p:spPr>
        <p:txBody>
          <a:bodyPr wrap="square">
            <a:spAutoFit/>
          </a:bodyPr>
          <a:lstStyle/>
          <a:p>
            <a:r>
              <a:rPr lang="fr-FR" sz="4800" dirty="0">
                <a:solidFill>
                  <a:srgbClr val="FF0000"/>
                </a:solidFill>
                <a:effectLst>
                  <a:outerShdw blurRad="50800" dist="38100" dir="2700000" algn="tl" rotWithShape="0">
                    <a:srgbClr val="000000">
                      <a:alpha val="43000"/>
                    </a:srgbClr>
                  </a:outerShdw>
                </a:effectLst>
                <a:latin typeface="Zapf Dingbats"/>
                <a:ea typeface="Zapf Dingbats"/>
                <a:cs typeface="Zapf Dingbats"/>
              </a:rPr>
              <a:t>✗</a:t>
            </a:r>
            <a:endParaRPr lang="fr-FR" sz="4800" dirty="0">
              <a:solidFill>
                <a:srgbClr val="FF0000"/>
              </a:solidFill>
              <a:effectLst>
                <a:outerShdw blurRad="50800" dist="38100" dir="2700000" algn="tl" rotWithShape="0">
                  <a:srgbClr val="000000">
                    <a:alpha val="43000"/>
                  </a:srgbClr>
                </a:outerShdw>
              </a:effectLst>
            </a:endParaRPr>
          </a:p>
        </p:txBody>
      </p:sp>
      <p:sp>
        <p:nvSpPr>
          <p:cNvPr id="17" name="Rectangle 16"/>
          <p:cNvSpPr/>
          <p:nvPr/>
        </p:nvSpPr>
        <p:spPr>
          <a:xfrm>
            <a:off x="4260795" y="2591371"/>
            <a:ext cx="3792943" cy="923330"/>
          </a:xfrm>
          <a:prstGeom prst="rect">
            <a:avLst/>
          </a:prstGeom>
        </p:spPr>
        <p:txBody>
          <a:bodyPr wrap="square">
            <a:spAutoFit/>
          </a:bodyPr>
          <a:lstStyle/>
          <a:p>
            <a:r>
              <a:rPr lang="nl-NL" i="1" dirty="0">
                <a:solidFill>
                  <a:srgbClr val="FFFFFF"/>
                </a:solidFill>
                <a:cs typeface="Arial" panose="020B0604020202020204" pitchFamily="34" charset="0"/>
              </a:rPr>
              <a:t>Indien </a:t>
            </a:r>
            <a:r>
              <a:rPr lang="nl-NL" i="1" dirty="0" smtClean="0">
                <a:solidFill>
                  <a:srgbClr val="FFFFFF"/>
                </a:solidFill>
                <a:cs typeface="Arial" panose="020B0604020202020204" pitchFamily="34" charset="0"/>
              </a:rPr>
              <a:t>niet aanwezig, </a:t>
            </a:r>
            <a:r>
              <a:rPr lang="nl-NL" i="1" dirty="0">
                <a:solidFill>
                  <a:srgbClr val="FFFFFF"/>
                </a:solidFill>
                <a:cs typeface="Arial" panose="020B0604020202020204" pitchFamily="34" charset="0"/>
              </a:rPr>
              <a:t>dan </a:t>
            </a:r>
            <a:r>
              <a:rPr lang="nl-NL" i="1" dirty="0" smtClean="0">
                <a:solidFill>
                  <a:srgbClr val="FFFFFF"/>
                </a:solidFill>
                <a:cs typeface="Arial" panose="020B0604020202020204" pitchFamily="34" charset="0"/>
              </a:rPr>
              <a:t>kan ik het werk niet uitvoeren </a:t>
            </a:r>
            <a:br>
              <a:rPr lang="nl-NL" i="1" dirty="0" smtClean="0">
                <a:solidFill>
                  <a:srgbClr val="FFFFFF"/>
                </a:solidFill>
                <a:cs typeface="Arial" panose="020B0604020202020204" pitchFamily="34" charset="0"/>
              </a:rPr>
            </a:br>
            <a:r>
              <a:rPr lang="nl-NL" i="1" dirty="0" smtClean="0">
                <a:solidFill>
                  <a:srgbClr val="FFFFFF"/>
                </a:solidFill>
                <a:cs typeface="Arial" panose="020B0604020202020204" pitchFamily="34" charset="0"/>
              </a:rPr>
              <a:t>Ik meld dit aan de leidinggevende</a:t>
            </a:r>
            <a:endParaRPr lang="fr-BE" i="1" dirty="0">
              <a:solidFill>
                <a:srgbClr val="FFFFFF"/>
              </a:solidFill>
              <a:cs typeface="Arial" panose="020B0604020202020204" pitchFamily="34" charset="0"/>
            </a:endParaRPr>
          </a:p>
        </p:txBody>
      </p:sp>
    </p:spTree>
    <p:extLst>
      <p:ext uri="{BB962C8B-B14F-4D97-AF65-F5344CB8AC3E}">
        <p14:creationId xmlns:p14="http://schemas.microsoft.com/office/powerpoint/2010/main" val="346413671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456606" y="1114779"/>
            <a:ext cx="2860949" cy="4291424"/>
          </a:xfrm>
          <a:prstGeom prst="rect">
            <a:avLst/>
          </a:prstGeom>
          <a:effectLst>
            <a:outerShdw blurRad="50800" dist="38100" dir="2700000" algn="tl" rotWithShape="0">
              <a:prstClr val="black">
                <a:alpha val="40000"/>
              </a:prstClr>
            </a:outerShdw>
          </a:effectLst>
        </p:spPr>
      </p:pic>
      <p:sp>
        <p:nvSpPr>
          <p:cNvPr id="2" name="ZoneTexte 1"/>
          <p:cNvSpPr txBox="1"/>
          <p:nvPr/>
        </p:nvSpPr>
        <p:spPr>
          <a:xfrm>
            <a:off x="4828901" y="3709119"/>
            <a:ext cx="3429545" cy="461665"/>
          </a:xfrm>
          <a:prstGeom prst="rect">
            <a:avLst/>
          </a:prstGeom>
          <a:noFill/>
        </p:spPr>
        <p:txBody>
          <a:bodyPr wrap="none" rtlCol="0">
            <a:spAutoFit/>
          </a:bodyPr>
          <a:lstStyle/>
          <a:p>
            <a:r>
              <a:rPr lang="fr-FR" sz="2400" b="1" dirty="0" smtClean="0"/>
              <a:t>WAAROVER DENK IK NA?</a:t>
            </a:r>
            <a:endParaRPr lang="fr-FR" sz="2400" b="1" dirty="0"/>
          </a:p>
        </p:txBody>
      </p:sp>
      <p:pic>
        <p:nvPicPr>
          <p:cNvPr id="12" name="Image 11" descr="Kleurvlak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317555" y="1114779"/>
            <a:ext cx="5053653" cy="3862053"/>
          </a:xfrm>
          <a:prstGeom prst="rect">
            <a:avLst/>
          </a:prstGeom>
        </p:spPr>
      </p:pic>
      <p:sp>
        <p:nvSpPr>
          <p:cNvPr id="13" name="ZoneTexte 12"/>
          <p:cNvSpPr txBox="1"/>
          <p:nvPr/>
        </p:nvSpPr>
        <p:spPr>
          <a:xfrm>
            <a:off x="4026869" y="1332872"/>
            <a:ext cx="3429545" cy="461665"/>
          </a:xfrm>
          <a:prstGeom prst="rect">
            <a:avLst/>
          </a:prstGeom>
          <a:noFill/>
        </p:spPr>
        <p:txBody>
          <a:bodyPr wrap="none" rtlCol="0">
            <a:spAutoFit/>
          </a:bodyPr>
          <a:lstStyle/>
          <a:p>
            <a:r>
              <a:rPr lang="fr-FR" sz="2400" b="1" dirty="0" smtClean="0"/>
              <a:t>WAAROVER DENK IK NA?</a:t>
            </a:r>
            <a:endParaRPr lang="fr-FR" sz="2400" b="1" dirty="0"/>
          </a:p>
        </p:txBody>
      </p:sp>
      <p:sp>
        <p:nvSpPr>
          <p:cNvPr id="14" name="ZoneTexte 13"/>
          <p:cNvSpPr txBox="1"/>
          <p:nvPr/>
        </p:nvSpPr>
        <p:spPr>
          <a:xfrm>
            <a:off x="3826361" y="2201869"/>
            <a:ext cx="4227377" cy="707886"/>
          </a:xfrm>
          <a:prstGeom prst="rect">
            <a:avLst/>
          </a:prstGeom>
          <a:noFill/>
        </p:spPr>
        <p:txBody>
          <a:bodyPr wrap="square" rtlCol="0">
            <a:spAutoFit/>
          </a:bodyPr>
          <a:lstStyle/>
          <a:p>
            <a:r>
              <a:rPr lang="fr-FR" sz="2000" b="1" dirty="0" smtClean="0">
                <a:solidFill>
                  <a:schemeClr val="bg1"/>
                </a:solidFill>
              </a:rPr>
              <a:t>4. </a:t>
            </a:r>
            <a:r>
              <a:rPr lang="fr-FR" sz="2000" b="1" dirty="0" err="1">
                <a:solidFill>
                  <a:schemeClr val="bg1"/>
                </a:solidFill>
              </a:rPr>
              <a:t>Beschik</a:t>
            </a:r>
            <a:r>
              <a:rPr lang="fr-FR" sz="2000" b="1" dirty="0">
                <a:solidFill>
                  <a:schemeClr val="bg1"/>
                </a:solidFill>
              </a:rPr>
              <a:t> </a:t>
            </a:r>
            <a:r>
              <a:rPr lang="fr-FR" sz="2000" b="1" dirty="0" err="1">
                <a:solidFill>
                  <a:schemeClr val="bg1"/>
                </a:solidFill>
              </a:rPr>
              <a:t>ik</a:t>
            </a:r>
            <a:r>
              <a:rPr lang="fr-FR" sz="2000" b="1" dirty="0">
                <a:solidFill>
                  <a:schemeClr val="bg1"/>
                </a:solidFill>
              </a:rPr>
              <a:t> over </a:t>
            </a:r>
            <a:r>
              <a:rPr lang="fr-FR" sz="2000" b="1" dirty="0" err="1">
                <a:solidFill>
                  <a:schemeClr val="bg1"/>
                </a:solidFill>
              </a:rPr>
              <a:t>het</a:t>
            </a:r>
            <a:r>
              <a:rPr lang="fr-FR" sz="2000" b="1" dirty="0">
                <a:solidFill>
                  <a:schemeClr val="bg1"/>
                </a:solidFill>
              </a:rPr>
              <a:t> </a:t>
            </a:r>
            <a:r>
              <a:rPr lang="fr-FR" sz="2000" b="1" dirty="0" err="1">
                <a:solidFill>
                  <a:schemeClr val="bg1"/>
                </a:solidFill>
              </a:rPr>
              <a:t>juiste</a:t>
            </a:r>
            <a:r>
              <a:rPr lang="fr-FR" sz="2000" b="1" dirty="0">
                <a:solidFill>
                  <a:schemeClr val="bg1"/>
                </a:solidFill>
              </a:rPr>
              <a:t> </a:t>
            </a:r>
            <a:r>
              <a:rPr lang="fr-FR" sz="2000" b="1" dirty="0" smtClean="0">
                <a:solidFill>
                  <a:schemeClr val="bg1"/>
                </a:solidFill>
              </a:rPr>
              <a:t/>
            </a:r>
            <a:br>
              <a:rPr lang="fr-FR" sz="2000" b="1" dirty="0" smtClean="0">
                <a:solidFill>
                  <a:schemeClr val="bg1"/>
                </a:solidFill>
              </a:rPr>
            </a:br>
            <a:r>
              <a:rPr lang="fr-FR" sz="2000" b="1" dirty="0" smtClean="0">
                <a:solidFill>
                  <a:schemeClr val="bg1"/>
                </a:solidFill>
              </a:rPr>
              <a:t>     </a:t>
            </a:r>
            <a:r>
              <a:rPr lang="fr-FR" sz="2000" b="1" dirty="0" err="1" smtClean="0">
                <a:solidFill>
                  <a:schemeClr val="bg1"/>
                </a:solidFill>
              </a:rPr>
              <a:t>gereedschap</a:t>
            </a:r>
            <a:r>
              <a:rPr lang="fr-FR" sz="2000" b="1" dirty="0">
                <a:solidFill>
                  <a:schemeClr val="bg1"/>
                </a:solidFill>
              </a:rPr>
              <a:t>?</a:t>
            </a:r>
          </a:p>
        </p:txBody>
      </p:sp>
      <p:sp>
        <p:nvSpPr>
          <p:cNvPr id="15" name="Rectangle 14"/>
          <p:cNvSpPr/>
          <p:nvPr/>
        </p:nvSpPr>
        <p:spPr>
          <a:xfrm>
            <a:off x="3726107" y="3092731"/>
            <a:ext cx="1070175" cy="830997"/>
          </a:xfrm>
          <a:prstGeom prst="rect">
            <a:avLst/>
          </a:prstGeom>
        </p:spPr>
        <p:txBody>
          <a:bodyPr wrap="square">
            <a:spAutoFit/>
          </a:bodyPr>
          <a:lstStyle/>
          <a:p>
            <a:r>
              <a:rPr lang="fr-FR" sz="4800" dirty="0">
                <a:solidFill>
                  <a:srgbClr val="FF0000"/>
                </a:solidFill>
                <a:effectLst>
                  <a:outerShdw blurRad="50800" dist="38100" dir="2700000" algn="tl" rotWithShape="0">
                    <a:srgbClr val="000000">
                      <a:alpha val="43000"/>
                    </a:srgbClr>
                  </a:outerShdw>
                </a:effectLst>
                <a:latin typeface="Zapf Dingbats"/>
                <a:ea typeface="Zapf Dingbats"/>
                <a:cs typeface="Zapf Dingbats"/>
              </a:rPr>
              <a:t>✗</a:t>
            </a:r>
            <a:endParaRPr lang="fr-FR" sz="4800" dirty="0">
              <a:solidFill>
                <a:srgbClr val="FF0000"/>
              </a:solidFill>
              <a:effectLst>
                <a:outerShdw blurRad="50800" dist="38100" dir="2700000" algn="tl" rotWithShape="0">
                  <a:srgbClr val="000000">
                    <a:alpha val="43000"/>
                  </a:srgbClr>
                </a:outerShdw>
              </a:effectLst>
            </a:endParaRPr>
          </a:p>
        </p:txBody>
      </p:sp>
      <p:sp>
        <p:nvSpPr>
          <p:cNvPr id="16" name="Rectangle 15"/>
          <p:cNvSpPr/>
          <p:nvPr/>
        </p:nvSpPr>
        <p:spPr>
          <a:xfrm>
            <a:off x="4260795" y="3276563"/>
            <a:ext cx="3792943" cy="646331"/>
          </a:xfrm>
          <a:prstGeom prst="rect">
            <a:avLst/>
          </a:prstGeom>
        </p:spPr>
        <p:txBody>
          <a:bodyPr wrap="square">
            <a:spAutoFit/>
          </a:bodyPr>
          <a:lstStyle/>
          <a:p>
            <a:r>
              <a:rPr lang="nl-NL" i="1" dirty="0">
                <a:solidFill>
                  <a:srgbClr val="FFFFFF"/>
                </a:solidFill>
                <a:cs typeface="Arial" panose="020B0604020202020204" pitchFamily="34" charset="0"/>
              </a:rPr>
              <a:t>Indien niet, dan ga ik op zoek naar het juiste gereedschap</a:t>
            </a:r>
          </a:p>
        </p:txBody>
      </p:sp>
    </p:spTree>
    <p:extLst>
      <p:ext uri="{BB962C8B-B14F-4D97-AF65-F5344CB8AC3E}">
        <p14:creationId xmlns:p14="http://schemas.microsoft.com/office/powerpoint/2010/main" val="8557744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Kleurvlak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17555" y="1114779"/>
            <a:ext cx="5053653" cy="3862053"/>
          </a:xfrm>
          <a:prstGeom prst="rect">
            <a:avLst/>
          </a:prstGeom>
        </p:spPr>
      </p:pic>
      <p:sp>
        <p:nvSpPr>
          <p:cNvPr id="2" name="ZoneTexte 1"/>
          <p:cNvSpPr txBox="1"/>
          <p:nvPr/>
        </p:nvSpPr>
        <p:spPr>
          <a:xfrm>
            <a:off x="4026869" y="1332872"/>
            <a:ext cx="3429545" cy="461665"/>
          </a:xfrm>
          <a:prstGeom prst="rect">
            <a:avLst/>
          </a:prstGeom>
          <a:noFill/>
        </p:spPr>
        <p:txBody>
          <a:bodyPr wrap="none" rtlCol="0">
            <a:spAutoFit/>
          </a:bodyPr>
          <a:lstStyle/>
          <a:p>
            <a:r>
              <a:rPr lang="fr-FR" sz="2400" b="1" dirty="0" smtClean="0"/>
              <a:t>WAAROVER DENK IK NA?</a:t>
            </a:r>
            <a:endParaRPr lang="fr-FR" sz="2400" b="1" dirty="0"/>
          </a:p>
        </p:txBody>
      </p:sp>
      <p:sp>
        <p:nvSpPr>
          <p:cNvPr id="3" name="ZoneTexte 2"/>
          <p:cNvSpPr txBox="1"/>
          <p:nvPr/>
        </p:nvSpPr>
        <p:spPr>
          <a:xfrm>
            <a:off x="3826361" y="2201869"/>
            <a:ext cx="4227377" cy="707886"/>
          </a:xfrm>
          <a:prstGeom prst="rect">
            <a:avLst/>
          </a:prstGeom>
          <a:noFill/>
        </p:spPr>
        <p:txBody>
          <a:bodyPr wrap="square" rtlCol="0">
            <a:spAutoFit/>
          </a:bodyPr>
          <a:lstStyle/>
          <a:p>
            <a:r>
              <a:rPr lang="fr-FR" sz="2000" b="1" dirty="0" smtClean="0">
                <a:solidFill>
                  <a:schemeClr val="bg1"/>
                </a:solidFill>
              </a:rPr>
              <a:t>5. </a:t>
            </a:r>
            <a:r>
              <a:rPr lang="fr-FR" sz="2000" b="1" dirty="0" err="1" smtClean="0">
                <a:solidFill>
                  <a:schemeClr val="bg1"/>
                </a:solidFill>
              </a:rPr>
              <a:t>Heb</a:t>
            </a:r>
            <a:r>
              <a:rPr lang="fr-FR" sz="2000" b="1" dirty="0" smtClean="0">
                <a:solidFill>
                  <a:schemeClr val="bg1"/>
                </a:solidFill>
              </a:rPr>
              <a:t> </a:t>
            </a:r>
            <a:r>
              <a:rPr lang="fr-FR" sz="2000" b="1" dirty="0" err="1" smtClean="0">
                <a:solidFill>
                  <a:schemeClr val="bg1"/>
                </a:solidFill>
              </a:rPr>
              <a:t>ik</a:t>
            </a:r>
            <a:r>
              <a:rPr lang="fr-FR" sz="2000" b="1" dirty="0" smtClean="0">
                <a:solidFill>
                  <a:schemeClr val="bg1"/>
                </a:solidFill>
              </a:rPr>
              <a:t> de </a:t>
            </a:r>
            <a:r>
              <a:rPr lang="fr-FR" sz="2000" b="1" dirty="0" err="1" smtClean="0">
                <a:solidFill>
                  <a:schemeClr val="bg1"/>
                </a:solidFill>
              </a:rPr>
              <a:t>kennis</a:t>
            </a:r>
            <a:r>
              <a:rPr lang="fr-FR" sz="2000" b="1" dirty="0" smtClean="0">
                <a:solidFill>
                  <a:schemeClr val="bg1"/>
                </a:solidFill>
              </a:rPr>
              <a:t> en </a:t>
            </a:r>
            <a:r>
              <a:rPr lang="fr-FR" sz="2000" b="1" dirty="0" err="1" smtClean="0">
                <a:solidFill>
                  <a:schemeClr val="bg1"/>
                </a:solidFill>
              </a:rPr>
              <a:t>bevoegdheid</a:t>
            </a:r>
            <a:r>
              <a:rPr lang="fr-FR" sz="2000" b="1" dirty="0" smtClean="0">
                <a:solidFill>
                  <a:schemeClr val="bg1"/>
                </a:solidFill>
              </a:rPr>
              <a:t> om de </a:t>
            </a:r>
            <a:r>
              <a:rPr lang="fr-FR" sz="2000" b="1" dirty="0" err="1" smtClean="0">
                <a:solidFill>
                  <a:schemeClr val="bg1"/>
                </a:solidFill>
              </a:rPr>
              <a:t>taak</a:t>
            </a:r>
            <a:r>
              <a:rPr lang="fr-FR" sz="2000" b="1" dirty="0" smtClean="0">
                <a:solidFill>
                  <a:schemeClr val="bg1"/>
                </a:solidFill>
              </a:rPr>
              <a:t> </a:t>
            </a:r>
            <a:r>
              <a:rPr lang="fr-FR" sz="2000" b="1" dirty="0" err="1" smtClean="0">
                <a:solidFill>
                  <a:schemeClr val="bg1"/>
                </a:solidFill>
              </a:rPr>
              <a:t>uit</a:t>
            </a:r>
            <a:r>
              <a:rPr lang="fr-FR" sz="2000" b="1" dirty="0" smtClean="0">
                <a:solidFill>
                  <a:schemeClr val="bg1"/>
                </a:solidFill>
              </a:rPr>
              <a:t> te </a:t>
            </a:r>
            <a:r>
              <a:rPr lang="fr-FR" sz="2000" b="1" dirty="0" err="1" smtClean="0">
                <a:solidFill>
                  <a:schemeClr val="bg1"/>
                </a:solidFill>
              </a:rPr>
              <a:t>voeren</a:t>
            </a:r>
            <a:r>
              <a:rPr lang="fr-FR" sz="2000" b="1" dirty="0" smtClean="0">
                <a:solidFill>
                  <a:schemeClr val="bg1"/>
                </a:solidFill>
              </a:rPr>
              <a:t> ?</a:t>
            </a:r>
            <a:endParaRPr lang="fr-FR" sz="2000" b="1" dirty="0">
              <a:solidFill>
                <a:schemeClr val="bg1"/>
              </a:solidFill>
            </a:endParaRPr>
          </a:p>
        </p:txBody>
      </p:sp>
      <p:sp>
        <p:nvSpPr>
          <p:cNvPr id="10" name="Rectangle 9"/>
          <p:cNvSpPr/>
          <p:nvPr/>
        </p:nvSpPr>
        <p:spPr>
          <a:xfrm>
            <a:off x="3726107" y="3092731"/>
            <a:ext cx="1070175" cy="830997"/>
          </a:xfrm>
          <a:prstGeom prst="rect">
            <a:avLst/>
          </a:prstGeom>
        </p:spPr>
        <p:txBody>
          <a:bodyPr wrap="square">
            <a:spAutoFit/>
          </a:bodyPr>
          <a:lstStyle/>
          <a:p>
            <a:r>
              <a:rPr lang="fr-FR" sz="4800" dirty="0">
                <a:solidFill>
                  <a:srgbClr val="FF0000"/>
                </a:solidFill>
                <a:effectLst>
                  <a:outerShdw blurRad="50800" dist="38100" dir="2700000" algn="tl" rotWithShape="0">
                    <a:srgbClr val="000000">
                      <a:alpha val="43000"/>
                    </a:srgbClr>
                  </a:outerShdw>
                </a:effectLst>
                <a:latin typeface="Zapf Dingbats"/>
                <a:ea typeface="Zapf Dingbats"/>
                <a:cs typeface="Zapf Dingbats"/>
              </a:rPr>
              <a:t>✗</a:t>
            </a:r>
            <a:endParaRPr lang="fr-FR" sz="4800" dirty="0">
              <a:solidFill>
                <a:srgbClr val="FF0000"/>
              </a:solidFill>
              <a:effectLst>
                <a:outerShdw blurRad="50800" dist="38100" dir="2700000" algn="tl" rotWithShape="0">
                  <a:srgbClr val="000000">
                    <a:alpha val="43000"/>
                  </a:srgbClr>
                </a:outerShdw>
              </a:effectLst>
            </a:endParaRPr>
          </a:p>
        </p:txBody>
      </p:sp>
      <p:sp>
        <p:nvSpPr>
          <p:cNvPr id="11" name="Rectangle 10"/>
          <p:cNvSpPr/>
          <p:nvPr/>
        </p:nvSpPr>
        <p:spPr>
          <a:xfrm>
            <a:off x="4260795" y="2967335"/>
            <a:ext cx="3792943" cy="923330"/>
          </a:xfrm>
          <a:prstGeom prst="rect">
            <a:avLst/>
          </a:prstGeom>
        </p:spPr>
        <p:txBody>
          <a:bodyPr wrap="square">
            <a:spAutoFit/>
          </a:bodyPr>
          <a:lstStyle/>
          <a:p>
            <a:r>
              <a:rPr lang="nl-NL" i="1" dirty="0">
                <a:solidFill>
                  <a:srgbClr val="FFFFFF"/>
                </a:solidFill>
                <a:cs typeface="Arial" panose="020B0604020202020204" pitchFamily="34" charset="0"/>
              </a:rPr>
              <a:t>Indien niet, dan vraag </a:t>
            </a:r>
            <a:r>
              <a:rPr lang="nl-NL" i="1" dirty="0" smtClean="0">
                <a:solidFill>
                  <a:srgbClr val="FFFFFF"/>
                </a:solidFill>
                <a:cs typeface="Arial" panose="020B0604020202020204" pitchFamily="34" charset="0"/>
              </a:rPr>
              <a:t>ik de </a:t>
            </a:r>
            <a:r>
              <a:rPr lang="nl-NL" i="1" dirty="0">
                <a:solidFill>
                  <a:srgbClr val="FFFFFF"/>
                </a:solidFill>
                <a:cs typeface="Arial" panose="020B0604020202020204" pitchFamily="34" charset="0"/>
              </a:rPr>
              <a:t>tussenkomst van een bevoegd persoon.</a:t>
            </a:r>
          </a:p>
        </p:txBody>
      </p:sp>
      <p:pic>
        <p:nvPicPr>
          <p:cNvPr id="4" name="Image 3"/>
          <p:cNvPicPr>
            <a:picLocks noChangeAspect="1"/>
          </p:cNvPicPr>
          <p:nvPr/>
        </p:nvPicPr>
        <p:blipFill>
          <a:blip r:embed="rId4"/>
          <a:stretch>
            <a:fillRect/>
          </a:stretch>
        </p:blipFill>
        <p:spPr>
          <a:xfrm>
            <a:off x="456606" y="1114779"/>
            <a:ext cx="2860949" cy="42914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4665362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06" y="1118503"/>
            <a:ext cx="2860949" cy="4296478"/>
          </a:xfrm>
          <a:prstGeom prst="rect">
            <a:avLst/>
          </a:prstGeom>
          <a:effectLst>
            <a:outerShdw blurRad="50800" dist="38100" dir="2700000" algn="tl" rotWithShape="0">
              <a:prstClr val="black">
                <a:alpha val="40000"/>
              </a:prstClr>
            </a:outerShdw>
          </a:effectLst>
        </p:spPr>
      </p:pic>
      <p:sp>
        <p:nvSpPr>
          <p:cNvPr id="12" name="ZoneTexte 11"/>
          <p:cNvSpPr txBox="1"/>
          <p:nvPr/>
        </p:nvSpPr>
        <p:spPr>
          <a:xfrm>
            <a:off x="4473425" y="3873300"/>
            <a:ext cx="3429545" cy="461665"/>
          </a:xfrm>
          <a:prstGeom prst="rect">
            <a:avLst/>
          </a:prstGeom>
          <a:noFill/>
        </p:spPr>
        <p:txBody>
          <a:bodyPr wrap="none" rtlCol="0">
            <a:spAutoFit/>
          </a:bodyPr>
          <a:lstStyle/>
          <a:p>
            <a:r>
              <a:rPr lang="fr-FR" sz="2400" b="1" dirty="0" smtClean="0"/>
              <a:t>WAAROVER DENK IK NA?</a:t>
            </a:r>
            <a:endParaRPr lang="fr-FR" sz="2400" b="1" dirty="0"/>
          </a:p>
        </p:txBody>
      </p:sp>
      <p:pic>
        <p:nvPicPr>
          <p:cNvPr id="13" name="Image 12" descr="Kleurvlak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317555" y="1114779"/>
            <a:ext cx="5053653" cy="3862053"/>
          </a:xfrm>
          <a:prstGeom prst="rect">
            <a:avLst/>
          </a:prstGeom>
        </p:spPr>
      </p:pic>
      <p:sp>
        <p:nvSpPr>
          <p:cNvPr id="14" name="ZoneTexte 13"/>
          <p:cNvSpPr txBox="1"/>
          <p:nvPr/>
        </p:nvSpPr>
        <p:spPr>
          <a:xfrm>
            <a:off x="4026869" y="1332872"/>
            <a:ext cx="3429545" cy="461665"/>
          </a:xfrm>
          <a:prstGeom prst="rect">
            <a:avLst/>
          </a:prstGeom>
          <a:noFill/>
        </p:spPr>
        <p:txBody>
          <a:bodyPr wrap="none" rtlCol="0">
            <a:spAutoFit/>
          </a:bodyPr>
          <a:lstStyle/>
          <a:p>
            <a:r>
              <a:rPr lang="fr-FR" sz="2400" b="1" dirty="0" smtClean="0"/>
              <a:t>WAAROVER DENK IK NA?</a:t>
            </a:r>
            <a:endParaRPr lang="fr-FR" sz="2400" b="1" dirty="0"/>
          </a:p>
        </p:txBody>
      </p:sp>
      <p:sp>
        <p:nvSpPr>
          <p:cNvPr id="15" name="ZoneTexte 14"/>
          <p:cNvSpPr txBox="1"/>
          <p:nvPr/>
        </p:nvSpPr>
        <p:spPr>
          <a:xfrm>
            <a:off x="3826361" y="2200891"/>
            <a:ext cx="4227377" cy="400110"/>
          </a:xfrm>
          <a:prstGeom prst="rect">
            <a:avLst/>
          </a:prstGeom>
          <a:noFill/>
        </p:spPr>
        <p:txBody>
          <a:bodyPr wrap="square" rtlCol="0">
            <a:spAutoFit/>
          </a:bodyPr>
          <a:lstStyle/>
          <a:p>
            <a:r>
              <a:rPr lang="fr-FR" sz="2000" b="1" dirty="0" smtClean="0">
                <a:solidFill>
                  <a:schemeClr val="bg1"/>
                </a:solidFill>
              </a:rPr>
              <a:t>6. </a:t>
            </a:r>
            <a:r>
              <a:rPr lang="fr-FR" sz="2000" b="1" dirty="0" err="1">
                <a:solidFill>
                  <a:schemeClr val="bg1"/>
                </a:solidFill>
              </a:rPr>
              <a:t>Wat</a:t>
            </a:r>
            <a:r>
              <a:rPr lang="fr-FR" sz="2000" b="1" dirty="0">
                <a:solidFill>
                  <a:schemeClr val="bg1"/>
                </a:solidFill>
              </a:rPr>
              <a:t> met </a:t>
            </a:r>
            <a:r>
              <a:rPr lang="fr-FR" sz="2000" b="1" dirty="0" smtClean="0">
                <a:solidFill>
                  <a:schemeClr val="bg1"/>
                </a:solidFill>
              </a:rPr>
              <a:t>CBM en PBM?</a:t>
            </a:r>
            <a:endParaRPr lang="fr-FR" sz="2000" b="1" dirty="0">
              <a:solidFill>
                <a:schemeClr val="bg1"/>
              </a:solidFill>
            </a:endParaRPr>
          </a:p>
        </p:txBody>
      </p:sp>
      <p:sp>
        <p:nvSpPr>
          <p:cNvPr id="16" name="Rectangle 15"/>
          <p:cNvSpPr/>
          <p:nvPr/>
        </p:nvSpPr>
        <p:spPr>
          <a:xfrm>
            <a:off x="3726107" y="3092731"/>
            <a:ext cx="1070175" cy="830997"/>
          </a:xfrm>
          <a:prstGeom prst="rect">
            <a:avLst/>
          </a:prstGeom>
        </p:spPr>
        <p:txBody>
          <a:bodyPr wrap="square">
            <a:spAutoFit/>
          </a:bodyPr>
          <a:lstStyle/>
          <a:p>
            <a:r>
              <a:rPr lang="fr-FR" sz="4800" dirty="0">
                <a:solidFill>
                  <a:srgbClr val="FF0000"/>
                </a:solidFill>
                <a:effectLst>
                  <a:outerShdw blurRad="50800" dist="38100" dir="2700000" algn="tl" rotWithShape="0">
                    <a:srgbClr val="000000">
                      <a:alpha val="43000"/>
                    </a:srgbClr>
                  </a:outerShdw>
                </a:effectLst>
                <a:latin typeface="Zapf Dingbats"/>
                <a:ea typeface="Zapf Dingbats"/>
                <a:cs typeface="Zapf Dingbats"/>
              </a:rPr>
              <a:t>✗</a:t>
            </a:r>
            <a:endParaRPr lang="fr-FR" sz="4800" dirty="0">
              <a:solidFill>
                <a:srgbClr val="FF0000"/>
              </a:solidFill>
              <a:effectLst>
                <a:outerShdw blurRad="50800" dist="38100" dir="2700000" algn="tl" rotWithShape="0">
                  <a:srgbClr val="000000">
                    <a:alpha val="43000"/>
                  </a:srgbClr>
                </a:outerShdw>
              </a:effectLst>
            </a:endParaRPr>
          </a:p>
        </p:txBody>
      </p:sp>
      <p:sp>
        <p:nvSpPr>
          <p:cNvPr id="17" name="Rectangle 16"/>
          <p:cNvSpPr/>
          <p:nvPr/>
        </p:nvSpPr>
        <p:spPr>
          <a:xfrm>
            <a:off x="4260795" y="2591371"/>
            <a:ext cx="3792943" cy="1477328"/>
          </a:xfrm>
          <a:prstGeom prst="rect">
            <a:avLst/>
          </a:prstGeom>
        </p:spPr>
        <p:txBody>
          <a:bodyPr wrap="square">
            <a:spAutoFit/>
          </a:bodyPr>
          <a:lstStyle/>
          <a:p>
            <a:r>
              <a:rPr lang="nl-NL" i="1" dirty="0">
                <a:solidFill>
                  <a:srgbClr val="FFFFFF"/>
                </a:solidFill>
                <a:cs typeface="Arial" panose="020B0604020202020204" pitchFamily="34" charset="0"/>
              </a:rPr>
              <a:t>Indien </a:t>
            </a:r>
            <a:r>
              <a:rPr lang="nl-NL" i="1" dirty="0" smtClean="0">
                <a:solidFill>
                  <a:srgbClr val="FFFFFF"/>
                </a:solidFill>
                <a:cs typeface="Arial" panose="020B0604020202020204" pitchFamily="34" charset="0"/>
              </a:rPr>
              <a:t>niet aanwezig, </a:t>
            </a:r>
            <a:r>
              <a:rPr lang="nl-NL" i="1" dirty="0">
                <a:solidFill>
                  <a:srgbClr val="FFFFFF"/>
                </a:solidFill>
                <a:cs typeface="Arial" panose="020B0604020202020204" pitchFamily="34" charset="0"/>
              </a:rPr>
              <a:t>dan zorg ik voor de nodige collectieve </a:t>
            </a:r>
            <a:r>
              <a:rPr lang="nl-NL" i="1" dirty="0" err="1" smtClean="0">
                <a:solidFill>
                  <a:srgbClr val="FFFFFF"/>
                </a:solidFill>
                <a:cs typeface="Arial" panose="020B0604020202020204" pitchFamily="34" charset="0"/>
              </a:rPr>
              <a:t>beschermings-middelen</a:t>
            </a:r>
            <a:r>
              <a:rPr lang="nl-NL" i="1" dirty="0" smtClean="0">
                <a:solidFill>
                  <a:srgbClr val="FFFFFF"/>
                </a:solidFill>
                <a:cs typeface="Arial" panose="020B0604020202020204" pitchFamily="34" charset="0"/>
              </a:rPr>
              <a:t> </a:t>
            </a:r>
            <a:r>
              <a:rPr lang="nl-NL" i="1" dirty="0">
                <a:solidFill>
                  <a:srgbClr val="FFFFFF"/>
                </a:solidFill>
                <a:cs typeface="Arial" panose="020B0604020202020204" pitchFamily="34" charset="0"/>
              </a:rPr>
              <a:t>en voorzie ik mij van de aanbevolen persoonlijke beschermingsmiddelen.</a:t>
            </a:r>
            <a:endParaRPr lang="fr-BE" i="1" dirty="0">
              <a:solidFill>
                <a:srgbClr val="FFFFFF"/>
              </a:solidFill>
              <a:cs typeface="Arial" panose="020B0604020202020204" pitchFamily="34" charset="0"/>
            </a:endParaRPr>
          </a:p>
        </p:txBody>
      </p:sp>
    </p:spTree>
    <p:extLst>
      <p:ext uri="{BB962C8B-B14F-4D97-AF65-F5344CB8AC3E}">
        <p14:creationId xmlns:p14="http://schemas.microsoft.com/office/powerpoint/2010/main" val="3464136714"/>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1259</Words>
  <Application>Microsoft Office PowerPoint</Application>
  <PresentationFormat>Diavoorstelling (4:3)</PresentationFormat>
  <Paragraphs>107</Paragraphs>
  <Slides>14</Slides>
  <Notes>14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Arial</vt:lpstr>
      <vt:lpstr>Calibri</vt:lpstr>
      <vt:lpstr>Times New Roman</vt:lpstr>
      <vt:lpstr>Wingdings</vt:lpstr>
      <vt:lpstr>Zapf Dingbats</vt:lpstr>
      <vt:lpstr>Thème Office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 01</dc:title>
  <dc:creator>admin</dc:creator>
  <cp:lastModifiedBy>Raf Geernaert</cp:lastModifiedBy>
  <cp:revision>78</cp:revision>
  <dcterms:created xsi:type="dcterms:W3CDTF">2014-08-29T07:46:04Z</dcterms:created>
  <dcterms:modified xsi:type="dcterms:W3CDTF">2015-03-13T16:05:09Z</dcterms:modified>
</cp:coreProperties>
</file>