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96" r:id="rId4"/>
    <p:sldId id="297" r:id="rId5"/>
    <p:sldId id="299" r:id="rId6"/>
    <p:sldId id="300" r:id="rId7"/>
    <p:sldId id="301" r:id="rId8"/>
    <p:sldId id="302" r:id="rId9"/>
    <p:sldId id="303" r:id="rId10"/>
    <p:sldId id="307" r:id="rId11"/>
    <p:sldId id="308" r:id="rId12"/>
    <p:sldId id="305" r:id="rId13"/>
    <p:sldId id="304" r:id="rId14"/>
    <p:sldId id="309" r:id="rId15"/>
    <p:sldId id="298" r:id="rId1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7A51"/>
    <a:srgbClr val="A29A6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0FC43-4767-40CF-83FA-A195F087ACEC}" type="datetimeFigureOut">
              <a:rPr lang="nl-BE" smtClean="0"/>
              <a:pPr/>
              <a:t>30/09/2014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4EF6B-A283-417D-BD41-3151F42EFEB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42886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30/09/2014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756" y="4572008"/>
            <a:ext cx="2520488" cy="212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30/09/2014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30/09/2014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30/09/2014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30/09/2014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30/09/2014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30/09/2014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30/09/2014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30/09/2014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30/09/2014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617C-C2D7-4AED-94BA-7CAEBA12A751}" type="datetimeFigureOut">
              <a:rPr lang="nl-BE" smtClean="0"/>
              <a:pPr/>
              <a:t>30/09/2014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B617C-C2D7-4AED-94BA-7CAEBA12A751}" type="datetimeFigureOut">
              <a:rPr lang="nl-BE" smtClean="0"/>
              <a:pPr/>
              <a:t>30/09/2014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F4E3-4180-477C-9964-8BDA1383678A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6357958"/>
            <a:ext cx="1257463" cy="334381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467544" y="6270409"/>
            <a:ext cx="828092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:\I05\GEGEVENS\IDPBW\WMD logo\WMD-logo_def4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3768" y="6072206"/>
            <a:ext cx="756146" cy="63728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zelfinspectie.nl/houttimmerenmeubelsecto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50000" y="2071678"/>
            <a:ext cx="86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Veilige </a:t>
            </a:r>
            <a:r>
              <a:rPr lang="nl-BE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houtbewerkingstechnieken</a:t>
            </a:r>
            <a:endParaRPr lang="nl-BE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inloopwerk</a:t>
            </a:r>
            <a:endParaRPr lang="nl-BE" dirty="0"/>
          </a:p>
        </p:txBody>
      </p:sp>
      <p:pic>
        <p:nvPicPr>
          <p:cNvPr id="6" name="Tijdelijke aanduiding voor inhoud 5" descr="F_inloopwerk_nok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0822" y="1155670"/>
            <a:ext cx="6627325" cy="4970494"/>
          </a:xfrm>
        </p:spPr>
      </p:pic>
      <p:sp>
        <p:nvSpPr>
          <p:cNvPr id="7" name="Toelichting met afgeronde rechthoek 6"/>
          <p:cNvSpPr/>
          <p:nvPr/>
        </p:nvSpPr>
        <p:spPr>
          <a:xfrm>
            <a:off x="1285852" y="1071546"/>
            <a:ext cx="1571636" cy="928694"/>
          </a:xfrm>
          <a:prstGeom prst="wedgeRoundRectCallout">
            <a:avLst>
              <a:gd name="adj1" fmla="val 129007"/>
              <a:gd name="adj2" fmla="val 69533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inzetten van uit de losse hand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10" name="PIJL-OMHOOG 9"/>
          <p:cNvSpPr/>
          <p:nvPr/>
        </p:nvSpPr>
        <p:spPr>
          <a:xfrm rot="619291">
            <a:off x="3202847" y="3078913"/>
            <a:ext cx="285752" cy="228601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oelichting met afgeronde rechthoek 10"/>
          <p:cNvSpPr/>
          <p:nvPr/>
        </p:nvSpPr>
        <p:spPr>
          <a:xfrm>
            <a:off x="4357686" y="4143380"/>
            <a:ext cx="3143272" cy="1857388"/>
          </a:xfrm>
          <a:prstGeom prst="wedgeRoundRectCallout">
            <a:avLst>
              <a:gd name="adj1" fmla="val -73820"/>
              <a:gd name="adj2" fmla="val -105118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dirty="0" smtClean="0"/>
              <a:t>RISICO’S</a:t>
            </a:r>
          </a:p>
          <a:p>
            <a:pPr>
              <a:buFont typeface="Wingdings" pitchFamily="2" charset="2"/>
              <a:buChar char="ü"/>
            </a:pPr>
            <a:r>
              <a:rPr lang="nl-BE" dirty="0" smtClean="0"/>
              <a:t>grote kans op terugslag</a:t>
            </a:r>
          </a:p>
          <a:p>
            <a:pPr>
              <a:buFont typeface="Wingdings" pitchFamily="2" charset="2"/>
              <a:buChar char="ü"/>
            </a:pPr>
            <a:r>
              <a:rPr lang="nl-BE" dirty="0" smtClean="0"/>
              <a:t>in combinatie met slecht afgestelde beveiliging grote kans op het raken van de frees met de linkerhand</a:t>
            </a:r>
          </a:p>
          <a:p>
            <a:pPr>
              <a:buFontTx/>
              <a:buChar char="-"/>
            </a:pPr>
            <a:r>
              <a:rPr lang="nl-BE" dirty="0" smtClean="0"/>
              <a:t>- </a:t>
            </a:r>
            <a:endParaRPr lang="nl-BE" dirty="0"/>
          </a:p>
        </p:txBody>
      </p:sp>
      <p:pic>
        <p:nvPicPr>
          <p:cNvPr id="12" name="Picture 4" descr="http://www.animaatjes.nl/smileys/smileys-en-emoticons/3d/animaatjes-3d-331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643182"/>
            <a:ext cx="1023928" cy="1023928"/>
          </a:xfrm>
          <a:prstGeom prst="rect">
            <a:avLst/>
          </a:prstGeom>
          <a:noFill/>
        </p:spPr>
      </p:pic>
      <p:pic>
        <p:nvPicPr>
          <p:cNvPr id="8" name="Picture 4" descr="http://www.cultuurpleinhellendoorn.nl/images/upload/nieuws/Clipboard02vraagtek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500174"/>
            <a:ext cx="918489" cy="642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inloopwerk</a:t>
            </a:r>
            <a:endParaRPr lang="nl-BE" dirty="0"/>
          </a:p>
        </p:txBody>
      </p:sp>
      <p:pic>
        <p:nvPicPr>
          <p:cNvPr id="5" name="Tijdelijke aanduiding voor inhoud 4" descr="F_inloopwerk_ok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8331" y="2214554"/>
            <a:ext cx="4217469" cy="3163102"/>
          </a:xfrm>
        </p:spPr>
      </p:pic>
      <p:pic>
        <p:nvPicPr>
          <p:cNvPr id="6" name="Tijdelijke aanduiding voor inhoud 5" descr="F_inloopwerk_o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199" y="2214554"/>
            <a:ext cx="4217469" cy="3163102"/>
          </a:xfrm>
        </p:spPr>
      </p:pic>
      <p:sp>
        <p:nvSpPr>
          <p:cNvPr id="7" name="Toelichting met afgeronde rechthoek 6"/>
          <p:cNvSpPr/>
          <p:nvPr/>
        </p:nvSpPr>
        <p:spPr>
          <a:xfrm>
            <a:off x="4000496" y="1500174"/>
            <a:ext cx="2000264" cy="928694"/>
          </a:xfrm>
          <a:prstGeom prst="wedgeRoundRectCallout">
            <a:avLst>
              <a:gd name="adj1" fmla="val -67091"/>
              <a:gd name="adj2" fmla="val 10704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werkstuk steunt tegen een aanslag</a:t>
            </a:r>
            <a:endParaRPr lang="nl-BE" dirty="0"/>
          </a:p>
        </p:txBody>
      </p:sp>
      <p:sp>
        <p:nvSpPr>
          <p:cNvPr id="8" name="Toelichting met afgeronde rechthoek 7"/>
          <p:cNvSpPr/>
          <p:nvPr/>
        </p:nvSpPr>
        <p:spPr>
          <a:xfrm>
            <a:off x="3500430" y="5000636"/>
            <a:ext cx="2143140" cy="1071570"/>
          </a:xfrm>
          <a:prstGeom prst="wedgeRoundRectCallout">
            <a:avLst>
              <a:gd name="adj1" fmla="val 108690"/>
              <a:gd name="adj2" fmla="val -81753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bij inzetten geen terugslag mogelijk</a:t>
            </a:r>
            <a:endParaRPr lang="nl-BE" dirty="0"/>
          </a:p>
        </p:txBody>
      </p:sp>
      <p:sp>
        <p:nvSpPr>
          <p:cNvPr id="9" name="Lachebekje 8"/>
          <p:cNvSpPr/>
          <p:nvPr/>
        </p:nvSpPr>
        <p:spPr>
          <a:xfrm>
            <a:off x="4143372" y="3429000"/>
            <a:ext cx="857256" cy="78581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oelichting met afgeronde rechthoek 9"/>
          <p:cNvSpPr/>
          <p:nvPr/>
        </p:nvSpPr>
        <p:spPr>
          <a:xfrm>
            <a:off x="6500826" y="1142984"/>
            <a:ext cx="2286016" cy="857256"/>
          </a:xfrm>
          <a:prstGeom prst="wedgeRoundRectCallout">
            <a:avLst>
              <a:gd name="adj1" fmla="val 12752"/>
              <a:gd name="adj2" fmla="val 16535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kracht wordt opgevangen door de aanslag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aandrijver</a:t>
            </a:r>
            <a:endParaRPr lang="nl-BE" dirty="0"/>
          </a:p>
        </p:txBody>
      </p:sp>
      <p:pic>
        <p:nvPicPr>
          <p:cNvPr id="4" name="Tijdelijke aanduiding voor inhoud 3" descr="F_aandrij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5" name="PIJL-OMLAAG 4"/>
          <p:cNvSpPr/>
          <p:nvPr/>
        </p:nvSpPr>
        <p:spPr>
          <a:xfrm>
            <a:off x="4143372" y="4643446"/>
            <a:ext cx="142876" cy="85725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4071934" y="4357694"/>
            <a:ext cx="2143140" cy="35719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JL-LINKS 7"/>
          <p:cNvSpPr/>
          <p:nvPr/>
        </p:nvSpPr>
        <p:spPr>
          <a:xfrm rot="1386557">
            <a:off x="3996804" y="4836591"/>
            <a:ext cx="2465093" cy="12113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Blokboog 9"/>
          <p:cNvSpPr/>
          <p:nvPr/>
        </p:nvSpPr>
        <p:spPr>
          <a:xfrm rot="7266788">
            <a:off x="4774218" y="4401884"/>
            <a:ext cx="1214446" cy="490379"/>
          </a:xfrm>
          <a:prstGeom prst="blockArc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1" name="Toelichting met afgeronde rechthoek 10"/>
          <p:cNvSpPr/>
          <p:nvPr/>
        </p:nvSpPr>
        <p:spPr>
          <a:xfrm>
            <a:off x="928662" y="3000372"/>
            <a:ext cx="1785950" cy="857256"/>
          </a:xfrm>
          <a:prstGeom prst="wedgeRoundRectCallout">
            <a:avLst>
              <a:gd name="adj1" fmla="val 129109"/>
              <a:gd name="adj2" fmla="val 19238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voldoende neerwaartse druk</a:t>
            </a:r>
            <a:endParaRPr lang="nl-BE" dirty="0"/>
          </a:p>
        </p:txBody>
      </p:sp>
      <p:sp>
        <p:nvSpPr>
          <p:cNvPr id="12" name="Toelichting met afgeronde rechthoek 11"/>
          <p:cNvSpPr/>
          <p:nvPr/>
        </p:nvSpPr>
        <p:spPr>
          <a:xfrm>
            <a:off x="4071934" y="5643578"/>
            <a:ext cx="3071834" cy="642942"/>
          </a:xfrm>
          <a:prstGeom prst="wedgeRoundRectCallout">
            <a:avLst>
              <a:gd name="adj1" fmla="val -5051"/>
              <a:gd name="adj2" fmla="val -124512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voldoende zijwaartse druk</a:t>
            </a:r>
            <a:endParaRPr lang="nl-BE" dirty="0"/>
          </a:p>
        </p:txBody>
      </p:sp>
      <p:sp>
        <p:nvSpPr>
          <p:cNvPr id="13" name="Lachebekje 12"/>
          <p:cNvSpPr/>
          <p:nvPr/>
        </p:nvSpPr>
        <p:spPr>
          <a:xfrm>
            <a:off x="4572000" y="2357430"/>
            <a:ext cx="857256" cy="78581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hulpstukken</a:t>
            </a:r>
            <a:endParaRPr lang="nl-BE" dirty="0"/>
          </a:p>
        </p:txBody>
      </p:sp>
      <p:pic>
        <p:nvPicPr>
          <p:cNvPr id="4" name="Tijdelijke aanduiding voor inhoud 3" descr="F_hulpstuk_vermijden terugsl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43050"/>
            <a:ext cx="6788945" cy="4525963"/>
          </a:xfrm>
        </p:spPr>
      </p:pic>
      <p:sp>
        <p:nvSpPr>
          <p:cNvPr id="5" name="Toelichting met afgeronde rechthoek 4"/>
          <p:cNvSpPr/>
          <p:nvPr/>
        </p:nvSpPr>
        <p:spPr>
          <a:xfrm>
            <a:off x="5429256" y="2143116"/>
            <a:ext cx="2928958" cy="1143008"/>
          </a:xfrm>
          <a:prstGeom prst="wedgeRoundRectCallout">
            <a:avLst>
              <a:gd name="adj1" fmla="val -98353"/>
              <a:gd name="adj2" fmla="val 189927"/>
              <a:gd name="adj3" fmla="val 16667"/>
            </a:avLst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helpt terugslag voorkomen</a:t>
            </a:r>
            <a:br>
              <a:rPr lang="nl-BE" b="1" dirty="0" smtClean="0">
                <a:solidFill>
                  <a:schemeClr val="tx1"/>
                </a:solidFill>
              </a:rPr>
            </a:br>
            <a:r>
              <a:rPr lang="nl-BE" b="1" dirty="0" smtClean="0">
                <a:solidFill>
                  <a:schemeClr val="tx1"/>
                </a:solidFill>
              </a:rPr>
              <a:t> magnetische bevestiging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5572132" y="5143512"/>
            <a:ext cx="2286016" cy="78581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te gebruiken in combinatie met beveiliging</a:t>
            </a:r>
            <a:endParaRPr lang="nl-BE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hulpstukken</a:t>
            </a:r>
            <a:endParaRPr lang="nl-BE" dirty="0"/>
          </a:p>
        </p:txBody>
      </p:sp>
      <p:pic>
        <p:nvPicPr>
          <p:cNvPr id="4" name="Tijdelijke aanduiding voor inhoud 3" descr="F_hulpstuk klein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6072" y="1173528"/>
            <a:ext cx="6603513" cy="4952635"/>
          </a:xfrm>
        </p:spPr>
      </p:pic>
      <p:sp>
        <p:nvSpPr>
          <p:cNvPr id="5" name="Lachebekje 4"/>
          <p:cNvSpPr/>
          <p:nvPr/>
        </p:nvSpPr>
        <p:spPr>
          <a:xfrm>
            <a:off x="2143108" y="1785926"/>
            <a:ext cx="857256" cy="78581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oelichting met afgeronde rechthoek 5"/>
          <p:cNvSpPr/>
          <p:nvPr/>
        </p:nvSpPr>
        <p:spPr>
          <a:xfrm>
            <a:off x="2571736" y="4429132"/>
            <a:ext cx="2143140" cy="1285884"/>
          </a:xfrm>
          <a:prstGeom prst="wedgeRoundRectCallout">
            <a:avLst>
              <a:gd name="adj1" fmla="val 87865"/>
              <a:gd name="adj2" fmla="val -8056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hulpstuk laat toe om kleine stukken te frezen zonder risico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hlinkClick r:id="rId2"/>
              </a:rPr>
              <a:t>http://</a:t>
            </a:r>
            <a:r>
              <a:rPr lang="nl-BE" dirty="0" err="1" smtClean="0">
                <a:hlinkClick r:id="rId2"/>
              </a:rPr>
              <a:t>zelfinspectie.nl</a:t>
            </a:r>
            <a:r>
              <a:rPr lang="nl-BE" dirty="0" smtClean="0">
                <a:hlinkClick r:id="rId2"/>
              </a:rPr>
              <a:t>/</a:t>
            </a:r>
            <a:r>
              <a:rPr lang="nl-BE" dirty="0" err="1" smtClean="0">
                <a:hlinkClick r:id="rId2"/>
              </a:rPr>
              <a:t>houttimmerenmeubelsector</a:t>
            </a:r>
            <a:r>
              <a:rPr lang="nl-BE" dirty="0" smtClean="0">
                <a:hlinkClick r:id="rId2"/>
              </a:rPr>
              <a:t>/#</a:t>
            </a:r>
            <a:endParaRPr lang="nl-BE" dirty="0" smtClean="0"/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VERTICALE FREESMACHINE</a:t>
            </a:r>
            <a:endParaRPr lang="nl-BE" dirty="0"/>
          </a:p>
        </p:txBody>
      </p:sp>
      <p:pic>
        <p:nvPicPr>
          <p:cNvPr id="12290" name="Picture 2" descr="http://www.rogiers.be/admin/image/thumb_w/630/T2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736"/>
            <a:ext cx="600075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montage </a:t>
            </a:r>
            <a:r>
              <a:rPr lang="nl-BE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snijgereedschap</a:t>
            </a:r>
            <a:endParaRPr lang="nl-BE" dirty="0"/>
          </a:p>
        </p:txBody>
      </p:sp>
      <p:pic>
        <p:nvPicPr>
          <p:cNvPr id="4" name="Tijdelijke aanduiding voor inhoud 3" descr="F_mes verkeerd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pic>
        <p:nvPicPr>
          <p:cNvPr id="5" name="Picture 4" descr="http://www.cultuurpleinhellendoorn.nl/images/upload/nieuws/Clipboard02vraagte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928802"/>
            <a:ext cx="1428760" cy="1000133"/>
          </a:xfrm>
          <a:prstGeom prst="rect">
            <a:avLst/>
          </a:prstGeom>
          <a:noFill/>
        </p:spPr>
      </p:pic>
      <p:sp>
        <p:nvSpPr>
          <p:cNvPr id="6" name="Toelichting met afgeronde rechthoek 5"/>
          <p:cNvSpPr/>
          <p:nvPr/>
        </p:nvSpPr>
        <p:spPr>
          <a:xfrm>
            <a:off x="285720" y="3000371"/>
            <a:ext cx="2857520" cy="964413"/>
          </a:xfrm>
          <a:prstGeom prst="wedgeRoundRectCallout">
            <a:avLst>
              <a:gd name="adj1" fmla="val 98785"/>
              <a:gd name="adj2" fmla="val 140723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frees verkeerd gemonteerd</a:t>
            </a:r>
            <a:endParaRPr lang="nl-BE" b="1" dirty="0">
              <a:solidFill>
                <a:schemeClr val="tx1"/>
              </a:solidFill>
            </a:endParaRPr>
          </a:p>
        </p:txBody>
      </p:sp>
      <p:cxnSp>
        <p:nvCxnSpPr>
          <p:cNvPr id="8" name="Gekromde verbindingslijn 7"/>
          <p:cNvCxnSpPr/>
          <p:nvPr/>
        </p:nvCxnSpPr>
        <p:spPr>
          <a:xfrm>
            <a:off x="2857488" y="4429132"/>
            <a:ext cx="1357322" cy="642942"/>
          </a:xfrm>
          <a:prstGeom prst="curvedConnector3">
            <a:avLst>
              <a:gd name="adj1" fmla="val 1078"/>
            </a:avLst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hoek 13"/>
          <p:cNvSpPr/>
          <p:nvPr/>
        </p:nvSpPr>
        <p:spPr>
          <a:xfrm>
            <a:off x="2143108" y="5286388"/>
            <a:ext cx="157163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draairichting</a:t>
            </a:r>
            <a:endParaRPr lang="nl-BE" dirty="0"/>
          </a:p>
        </p:txBody>
      </p:sp>
      <p:sp>
        <p:nvSpPr>
          <p:cNvPr id="15" name="Afgeronde rechthoek 14"/>
          <p:cNvSpPr/>
          <p:nvPr/>
        </p:nvSpPr>
        <p:spPr>
          <a:xfrm>
            <a:off x="6143636" y="3786190"/>
            <a:ext cx="2071702" cy="11430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RISICO :</a:t>
            </a:r>
            <a:br>
              <a:rPr lang="nl-BE" b="1" dirty="0" smtClean="0">
                <a:solidFill>
                  <a:schemeClr val="tx1"/>
                </a:solidFill>
              </a:rPr>
            </a:br>
            <a:r>
              <a:rPr lang="nl-BE" b="1" dirty="0" smtClean="0">
                <a:solidFill>
                  <a:schemeClr val="tx1"/>
                </a:solidFill>
              </a:rPr>
              <a:t>beschadiging frees</a:t>
            </a:r>
          </a:p>
          <a:p>
            <a:pPr algn="ctr"/>
            <a:r>
              <a:rPr lang="nl-BE" b="1" dirty="0" smtClean="0">
                <a:solidFill>
                  <a:schemeClr val="tx1"/>
                </a:solidFill>
              </a:rPr>
              <a:t>verbranding hout</a:t>
            </a:r>
            <a:endParaRPr lang="nl-BE" b="1" dirty="0">
              <a:solidFill>
                <a:schemeClr val="tx1"/>
              </a:solidFill>
            </a:endParaRPr>
          </a:p>
        </p:txBody>
      </p:sp>
      <p:pic>
        <p:nvPicPr>
          <p:cNvPr id="16" name="Picture 4" descr="http://www.animaatjes.nl/smileys/smileys-en-emoticons/3d/animaatjes-3d-331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214950"/>
            <a:ext cx="1166804" cy="1166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montage </a:t>
            </a:r>
            <a:r>
              <a:rPr lang="nl-BE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snijgereedschap</a:t>
            </a:r>
            <a:endParaRPr lang="nl-BE" dirty="0"/>
          </a:p>
        </p:txBody>
      </p:sp>
      <p:pic>
        <p:nvPicPr>
          <p:cNvPr id="4" name="Tijdelijke aanduiding voor inhoud 3" descr="F_te hoog op 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43050"/>
            <a:ext cx="6788945" cy="4525963"/>
          </a:xfrm>
        </p:spPr>
      </p:pic>
      <p:pic>
        <p:nvPicPr>
          <p:cNvPr id="5" name="Picture 4" descr="http://www.cultuurpleinhellendoorn.nl/images/upload/nieuws/Clipboard02vraagte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643050"/>
            <a:ext cx="1428760" cy="1000133"/>
          </a:xfrm>
          <a:prstGeom prst="rect">
            <a:avLst/>
          </a:prstGeom>
          <a:noFill/>
        </p:spPr>
      </p:pic>
      <p:pic>
        <p:nvPicPr>
          <p:cNvPr id="6" name="Picture 4" descr="http://www.animaatjes.nl/smileys/smileys-en-emoticons/3d/animaatjes-3d-331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714752"/>
            <a:ext cx="1023928" cy="1023928"/>
          </a:xfrm>
          <a:prstGeom prst="rect">
            <a:avLst/>
          </a:prstGeom>
          <a:noFill/>
        </p:spPr>
      </p:pic>
      <p:sp>
        <p:nvSpPr>
          <p:cNvPr id="7" name="Toelichting met afgeronde rechthoek 6"/>
          <p:cNvSpPr/>
          <p:nvPr/>
        </p:nvSpPr>
        <p:spPr>
          <a:xfrm>
            <a:off x="1643042" y="1714488"/>
            <a:ext cx="1714512" cy="1000132"/>
          </a:xfrm>
          <a:prstGeom prst="wedgeRoundRectCallout">
            <a:avLst>
              <a:gd name="adj1" fmla="val 75674"/>
              <a:gd name="adj2" fmla="val 77738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frees te hoog op de as gemonteerd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4929190" y="3857628"/>
            <a:ext cx="2928958" cy="117872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RISICO :</a:t>
            </a:r>
            <a:br>
              <a:rPr lang="nl-BE" b="1" dirty="0" smtClean="0">
                <a:solidFill>
                  <a:schemeClr val="tx1"/>
                </a:solidFill>
              </a:rPr>
            </a:br>
            <a:r>
              <a:rPr lang="nl-BE" b="1" dirty="0" smtClean="0">
                <a:solidFill>
                  <a:schemeClr val="tx1"/>
                </a:solidFill>
              </a:rPr>
              <a:t>te grote krachten/belasting  op de </a:t>
            </a:r>
            <a:r>
              <a:rPr lang="nl-BE" b="1" dirty="0" err="1" smtClean="0">
                <a:solidFill>
                  <a:schemeClr val="tx1"/>
                </a:solidFill>
              </a:rPr>
              <a:t>freesas</a:t>
            </a:r>
            <a:endParaRPr lang="nl-BE" b="1" dirty="0">
              <a:solidFill>
                <a:schemeClr val="tx1"/>
              </a:solidFill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 rot="5400000">
            <a:off x="2464579" y="3679033"/>
            <a:ext cx="321471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ekromde PIJL-OMHOOG 10"/>
          <p:cNvSpPr/>
          <p:nvPr/>
        </p:nvSpPr>
        <p:spPr>
          <a:xfrm>
            <a:off x="3286116" y="2857496"/>
            <a:ext cx="1500198" cy="285752"/>
          </a:xfrm>
          <a:prstGeom prst="curved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2" name="Ovaal 11"/>
          <p:cNvSpPr/>
          <p:nvPr/>
        </p:nvSpPr>
        <p:spPr>
          <a:xfrm>
            <a:off x="3214678" y="2428868"/>
            <a:ext cx="1785950" cy="8572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4" name="Rechte verbindingslijn 13"/>
          <p:cNvCxnSpPr/>
          <p:nvPr/>
        </p:nvCxnSpPr>
        <p:spPr>
          <a:xfrm rot="16200000" flipH="1">
            <a:off x="2536017" y="3750471"/>
            <a:ext cx="2286016" cy="78581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>
            <a:stCxn id="12" idx="5"/>
          </p:cNvCxnSpPr>
          <p:nvPr/>
        </p:nvCxnSpPr>
        <p:spPr>
          <a:xfrm rot="5400000">
            <a:off x="3342605" y="3889912"/>
            <a:ext cx="2125806" cy="667147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tafelopening</a:t>
            </a:r>
            <a:endParaRPr lang="nl-BE" dirty="0"/>
          </a:p>
        </p:txBody>
      </p:sp>
      <p:pic>
        <p:nvPicPr>
          <p:cNvPr id="4" name="Tijdelijke aanduiding voor inhoud 3" descr="F_tafelopening_groot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571612"/>
            <a:ext cx="6788945" cy="4525963"/>
          </a:xfrm>
        </p:spPr>
      </p:pic>
      <p:pic>
        <p:nvPicPr>
          <p:cNvPr id="5" name="Picture 4" descr="http://www.cultuurpleinhellendoorn.nl/images/upload/nieuws/Clipboard02vraagte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457311"/>
            <a:ext cx="1285884" cy="900120"/>
          </a:xfrm>
          <a:prstGeom prst="rect">
            <a:avLst/>
          </a:prstGeom>
          <a:noFill/>
        </p:spPr>
      </p:pic>
      <p:sp>
        <p:nvSpPr>
          <p:cNvPr id="8" name="Toelichting met afgeronde rechthoek 7"/>
          <p:cNvSpPr/>
          <p:nvPr/>
        </p:nvSpPr>
        <p:spPr>
          <a:xfrm>
            <a:off x="1285852" y="1785926"/>
            <a:ext cx="2428892" cy="857256"/>
          </a:xfrm>
          <a:prstGeom prst="wedgeRoundRectCallout">
            <a:avLst>
              <a:gd name="adj1" fmla="val -8732"/>
              <a:gd name="adj2" fmla="val 147071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tafelopening veel te groot !</a:t>
            </a:r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5500694" y="4429132"/>
            <a:ext cx="3357586" cy="14287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RISICO :</a:t>
            </a:r>
          </a:p>
          <a:p>
            <a:r>
              <a:rPr lang="nl-BE" b="1" dirty="0" smtClean="0">
                <a:solidFill>
                  <a:schemeClr val="tx1"/>
                </a:solidFill>
              </a:rPr>
              <a:t>kleinere werkstukken worden niet ondersteund</a:t>
            </a:r>
            <a:br>
              <a:rPr lang="nl-BE" b="1" dirty="0" smtClean="0">
                <a:solidFill>
                  <a:schemeClr val="tx1"/>
                </a:solidFill>
              </a:rPr>
            </a:br>
            <a:r>
              <a:rPr lang="nl-BE" b="1" dirty="0" smtClean="0">
                <a:solidFill>
                  <a:schemeClr val="tx1"/>
                </a:solidFill>
              </a:rPr>
              <a:t>terugslag / kapotslaan werkstuk</a:t>
            </a:r>
            <a:endParaRPr lang="nl-BE" b="1" dirty="0">
              <a:solidFill>
                <a:schemeClr val="tx1"/>
              </a:solidFill>
            </a:endParaRPr>
          </a:p>
        </p:txBody>
      </p:sp>
      <p:pic>
        <p:nvPicPr>
          <p:cNvPr id="10" name="Picture 4" descr="http://www.animaatjes.nl/smileys/smileys-en-emoticons/3d/animaatjes-3d-331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429132"/>
            <a:ext cx="1023928" cy="1023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tafelopening</a:t>
            </a:r>
            <a:endParaRPr lang="nl-BE" dirty="0"/>
          </a:p>
        </p:txBody>
      </p:sp>
      <p:pic>
        <p:nvPicPr>
          <p:cNvPr id="4" name="Tijdelijke aanduiding voor inhoud 3" descr="F_tafelopening_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  <p:sp>
        <p:nvSpPr>
          <p:cNvPr id="5" name="Lachebekje 4"/>
          <p:cNvSpPr/>
          <p:nvPr/>
        </p:nvSpPr>
        <p:spPr>
          <a:xfrm>
            <a:off x="1857356" y="3929066"/>
            <a:ext cx="857256" cy="857256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oelichting met afgeronde rechthoek 5"/>
          <p:cNvSpPr/>
          <p:nvPr/>
        </p:nvSpPr>
        <p:spPr>
          <a:xfrm>
            <a:off x="6000760" y="2571744"/>
            <a:ext cx="2500330" cy="1000132"/>
          </a:xfrm>
          <a:prstGeom prst="wedgeRoundRectCallout">
            <a:avLst>
              <a:gd name="adj1" fmla="val -78302"/>
              <a:gd name="adj2" fmla="val 9778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correct ingestelde tafelopening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geleideropening</a:t>
            </a:r>
            <a:endParaRPr lang="nl-BE" dirty="0"/>
          </a:p>
        </p:txBody>
      </p:sp>
      <p:pic>
        <p:nvPicPr>
          <p:cNvPr id="4" name="Tijdelijke aanduiding voor inhoud 3" descr="F_geleideropening_gro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43050"/>
            <a:ext cx="6788945" cy="4525963"/>
          </a:xfrm>
        </p:spPr>
      </p:pic>
      <p:cxnSp>
        <p:nvCxnSpPr>
          <p:cNvPr id="6" name="Rechte verbindingslijn met pijl 5"/>
          <p:cNvCxnSpPr/>
          <p:nvPr/>
        </p:nvCxnSpPr>
        <p:spPr>
          <a:xfrm>
            <a:off x="2714612" y="3714752"/>
            <a:ext cx="2714644" cy="285752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oelichting met afgeronde rechthoek 6"/>
          <p:cNvSpPr/>
          <p:nvPr/>
        </p:nvSpPr>
        <p:spPr>
          <a:xfrm>
            <a:off x="5429256" y="1714488"/>
            <a:ext cx="2428892" cy="1000132"/>
          </a:xfrm>
          <a:prstGeom prst="wedgeRoundRectCallout">
            <a:avLst>
              <a:gd name="adj1" fmla="val -102401"/>
              <a:gd name="adj2" fmla="val 157193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opening tussen de wangen veel te groot</a:t>
            </a:r>
            <a:endParaRPr lang="nl-BE" dirty="0"/>
          </a:p>
        </p:txBody>
      </p:sp>
      <p:pic>
        <p:nvPicPr>
          <p:cNvPr id="8" name="Picture 4" descr="http://www.cultuurpleinhellendoorn.nl/images/upload/nieuws/Clipboard02vraagte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71612"/>
            <a:ext cx="1071570" cy="750100"/>
          </a:xfrm>
          <a:prstGeom prst="rect">
            <a:avLst/>
          </a:prstGeom>
          <a:noFill/>
        </p:spPr>
      </p:pic>
      <p:sp>
        <p:nvSpPr>
          <p:cNvPr id="9" name="Afgeronde rechthoek 8"/>
          <p:cNvSpPr/>
          <p:nvPr/>
        </p:nvSpPr>
        <p:spPr>
          <a:xfrm>
            <a:off x="428596" y="5000636"/>
            <a:ext cx="4143404" cy="10001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</a:rPr>
              <a:t>RISICO :</a:t>
            </a:r>
          </a:p>
          <a:p>
            <a:r>
              <a:rPr lang="nl-BE" b="1" dirty="0" smtClean="0">
                <a:solidFill>
                  <a:schemeClr val="tx1"/>
                </a:solidFill>
              </a:rPr>
              <a:t>werkstuk blokkeert in geleideropening</a:t>
            </a:r>
            <a:br>
              <a:rPr lang="nl-BE" b="1" dirty="0" smtClean="0">
                <a:solidFill>
                  <a:schemeClr val="tx1"/>
                </a:solidFill>
              </a:rPr>
            </a:br>
            <a:r>
              <a:rPr lang="nl-BE" b="1" dirty="0" smtClean="0">
                <a:solidFill>
                  <a:schemeClr val="tx1"/>
                </a:solidFill>
              </a:rPr>
              <a:t>terugslag / kapotslaan werkstuk</a:t>
            </a:r>
            <a:endParaRPr lang="nl-BE" b="1" dirty="0">
              <a:solidFill>
                <a:schemeClr val="tx1"/>
              </a:solidFill>
            </a:endParaRPr>
          </a:p>
        </p:txBody>
      </p:sp>
      <p:pic>
        <p:nvPicPr>
          <p:cNvPr id="10" name="Picture 4" descr="http://www.animaatjes.nl/smileys/smileys-en-emoticons/3d/animaatjes-3d-331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643182"/>
            <a:ext cx="1023928" cy="1023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geleideropening</a:t>
            </a:r>
            <a:endParaRPr lang="nl-BE" dirty="0"/>
          </a:p>
        </p:txBody>
      </p:sp>
      <p:pic>
        <p:nvPicPr>
          <p:cNvPr id="4" name="Tijdelijke aanduiding voor inhoud 3" descr="F_geleideropening_ok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571612"/>
            <a:ext cx="6788945" cy="4525963"/>
          </a:xfrm>
          <a:ln>
            <a:solidFill>
              <a:srgbClr val="92D050"/>
            </a:solidFill>
          </a:ln>
        </p:spPr>
      </p:pic>
      <p:cxnSp>
        <p:nvCxnSpPr>
          <p:cNvPr id="5" name="Rechte verbindingslijn met pijl 4"/>
          <p:cNvCxnSpPr/>
          <p:nvPr/>
        </p:nvCxnSpPr>
        <p:spPr>
          <a:xfrm>
            <a:off x="3500430" y="3714752"/>
            <a:ext cx="1785950" cy="71438"/>
          </a:xfrm>
          <a:prstGeom prst="straightConnector1">
            <a:avLst/>
          </a:prstGeom>
          <a:ln w="762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oelichting met afgeronde rechthoek 8"/>
          <p:cNvSpPr/>
          <p:nvPr/>
        </p:nvSpPr>
        <p:spPr>
          <a:xfrm>
            <a:off x="5643570" y="1785926"/>
            <a:ext cx="2143140" cy="1000132"/>
          </a:xfrm>
          <a:prstGeom prst="wedgeRoundRectCallout">
            <a:avLst>
              <a:gd name="adj1" fmla="val -107182"/>
              <a:gd name="adj2" fmla="val 148486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opening tussen de wangen = </a:t>
            </a:r>
            <a:r>
              <a:rPr lang="nl-BE" dirty="0" err="1" smtClean="0"/>
              <a:t>ok</a:t>
            </a:r>
            <a:endParaRPr lang="nl-BE" dirty="0"/>
          </a:p>
        </p:txBody>
      </p:sp>
      <p:sp>
        <p:nvSpPr>
          <p:cNvPr id="10" name="Lachebekje 9"/>
          <p:cNvSpPr/>
          <p:nvPr/>
        </p:nvSpPr>
        <p:spPr>
          <a:xfrm>
            <a:off x="1857356" y="3429000"/>
            <a:ext cx="857256" cy="78581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nl-B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instelling beveiliging</a:t>
            </a:r>
            <a:endParaRPr lang="nl-BE" dirty="0"/>
          </a:p>
        </p:txBody>
      </p:sp>
      <p:pic>
        <p:nvPicPr>
          <p:cNvPr id="4" name="Tijdelijke aanduiding voor inhoud 3" descr="F_beveiliging_ok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600200"/>
            <a:ext cx="3929089" cy="4525963"/>
          </a:xfrm>
        </p:spPr>
      </p:pic>
      <p:sp>
        <p:nvSpPr>
          <p:cNvPr id="5" name="Toelichting met afgeronde rechthoek 4"/>
          <p:cNvSpPr/>
          <p:nvPr/>
        </p:nvSpPr>
        <p:spPr>
          <a:xfrm>
            <a:off x="6215074" y="1571612"/>
            <a:ext cx="2214578" cy="1143008"/>
          </a:xfrm>
          <a:prstGeom prst="wedgeRoundRectCallout">
            <a:avLst>
              <a:gd name="adj1" fmla="val -143404"/>
              <a:gd name="adj2" fmla="val 215173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drukt zijwaarts en neerwaarts goed aan tegen het werkstuk</a:t>
            </a:r>
            <a:endParaRPr lang="nl-BE" dirty="0"/>
          </a:p>
        </p:txBody>
      </p:sp>
      <p:cxnSp>
        <p:nvCxnSpPr>
          <p:cNvPr id="7" name="Rechte verbindingslijn met pijl 6"/>
          <p:cNvCxnSpPr/>
          <p:nvPr/>
        </p:nvCxnSpPr>
        <p:spPr>
          <a:xfrm rot="5400000" flipH="1" flipV="1">
            <a:off x="4357686" y="4071942"/>
            <a:ext cx="428628" cy="1588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achebekje 7"/>
          <p:cNvSpPr/>
          <p:nvPr/>
        </p:nvSpPr>
        <p:spPr>
          <a:xfrm>
            <a:off x="3000364" y="5000636"/>
            <a:ext cx="857256" cy="78581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151</Words>
  <Application>Microsoft Office PowerPoint</Application>
  <PresentationFormat>Diavoorstelling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Office-thema</vt:lpstr>
      <vt:lpstr>Dia 1</vt:lpstr>
      <vt:lpstr>VERTICALE FREESMACHINE</vt:lpstr>
      <vt:lpstr>montage snijgereedschap</vt:lpstr>
      <vt:lpstr>montage snijgereedschap</vt:lpstr>
      <vt:lpstr>tafelopening</vt:lpstr>
      <vt:lpstr>tafelopening</vt:lpstr>
      <vt:lpstr>geleideropening</vt:lpstr>
      <vt:lpstr>geleideropening</vt:lpstr>
      <vt:lpstr>instelling beveiliging</vt:lpstr>
      <vt:lpstr>inloopwerk</vt:lpstr>
      <vt:lpstr>inloopwerk</vt:lpstr>
      <vt:lpstr>aandrijver</vt:lpstr>
      <vt:lpstr>hulpstukken</vt:lpstr>
      <vt:lpstr>hulpstukken</vt:lpstr>
      <vt:lpstr>Dia 15</vt:lpstr>
    </vt:vector>
  </TitlesOfParts>
  <Company>Provinciebestuur Oost-Vlaanderen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Veilige houtbewerkingstechnieken</dc:title>
  <dc:creator>i0501</dc:creator>
  <cp:lastModifiedBy>i0501</cp:lastModifiedBy>
  <cp:revision>104</cp:revision>
  <dcterms:created xsi:type="dcterms:W3CDTF">2014-06-24T12:55:06Z</dcterms:created>
  <dcterms:modified xsi:type="dcterms:W3CDTF">2014-09-30T10:22:53Z</dcterms:modified>
</cp:coreProperties>
</file>