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0" autoAdjust="0"/>
    <p:restoredTop sz="94660"/>
  </p:normalViewPr>
  <p:slideViewPr>
    <p:cSldViewPr snapToGrid="0">
      <p:cViewPr varScale="1">
        <p:scale>
          <a:sx n="100" d="100"/>
          <a:sy n="100" d="100"/>
        </p:scale>
        <p:origin x="3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nl-NL"/>
              <a:t>Klik om de stijl te bewerken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1/12/21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‹nr.›</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nl-NL"/>
              <a:t>Klik om de stijl te bewerken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1/12/21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nl-NL"/>
              <a:t>Klik om de stijl te bewerken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1/12/21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nl-NL"/>
              <a:t>Klik om de stijl te bewerken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1/12/21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nl-NL"/>
              <a:t>Klik om de stijl te bewerken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1/12/21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1/12/21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1/12/21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nl-NL"/>
              <a:t>Klik om de stijl te bewerken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nl-NL"/>
              <a:t>Klik om de stijl te bewerken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1/12/21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‹nr.›</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nl-NL"/>
              <a:t>Klik om de stijl te bewerken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1/12/21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‹nr.›</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BE" dirty="0"/>
              <a:t>Infrastructurele noden</a:t>
            </a:r>
          </a:p>
        </p:txBody>
      </p:sp>
      <p:sp>
        <p:nvSpPr>
          <p:cNvPr id="3" name="Ondertitel 2"/>
          <p:cNvSpPr>
            <a:spLocks noGrp="1"/>
          </p:cNvSpPr>
          <p:nvPr>
            <p:ph type="subTitle" idx="1"/>
          </p:nvPr>
        </p:nvSpPr>
        <p:spPr/>
        <p:txBody>
          <a:bodyPr/>
          <a:lstStyle/>
          <a:p>
            <a:r>
              <a:rPr lang="nl-BE" dirty="0"/>
              <a:t>Opstart OV4</a:t>
            </a:r>
          </a:p>
        </p:txBody>
      </p:sp>
    </p:spTree>
    <p:extLst>
      <p:ext uri="{BB962C8B-B14F-4D97-AF65-F5344CB8AC3E}">
        <p14:creationId xmlns:p14="http://schemas.microsoft.com/office/powerpoint/2010/main" val="413420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A-stroom</a:t>
            </a:r>
          </a:p>
        </p:txBody>
      </p:sp>
      <p:sp>
        <p:nvSpPr>
          <p:cNvPr id="3" name="Tijdelijke aanduiding voor inhoud 2"/>
          <p:cNvSpPr>
            <a:spLocks noGrp="1"/>
          </p:cNvSpPr>
          <p:nvPr>
            <p:ph idx="1"/>
          </p:nvPr>
        </p:nvSpPr>
        <p:spPr>
          <a:xfrm>
            <a:off x="1650402" y="2479638"/>
            <a:ext cx="9601200" cy="3581400"/>
          </a:xfrm>
        </p:spPr>
        <p:txBody>
          <a:bodyPr/>
          <a:lstStyle/>
          <a:p>
            <a:r>
              <a:rPr lang="nl-BE" dirty="0"/>
              <a:t>Voor de A-stroom: </a:t>
            </a:r>
          </a:p>
          <a:p>
            <a:pPr lvl="1"/>
            <a:r>
              <a:rPr lang="nl-BE" i="0" dirty="0"/>
              <a:t>Nood aan klaslokaal per leerjaar </a:t>
            </a:r>
          </a:p>
          <a:p>
            <a:pPr marL="530352" lvl="1" indent="0">
              <a:buNone/>
            </a:pPr>
            <a:endParaRPr lang="nl-BE" i="0" dirty="0"/>
          </a:p>
        </p:txBody>
      </p:sp>
      <p:graphicFrame>
        <p:nvGraphicFramePr>
          <p:cNvPr id="4" name="Tabel 3"/>
          <p:cNvGraphicFramePr>
            <a:graphicFrameLocks noGrp="1"/>
          </p:cNvGraphicFramePr>
          <p:nvPr>
            <p:extLst>
              <p:ext uri="{D42A27DB-BD31-4B8C-83A1-F6EECF244321}">
                <p14:modId xmlns:p14="http://schemas.microsoft.com/office/powerpoint/2010/main" val="3613532305"/>
              </p:ext>
            </p:extLst>
          </p:nvPr>
        </p:nvGraphicFramePr>
        <p:xfrm>
          <a:off x="2387002" y="3204682"/>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a:t>Schooljaar 2021-2022</a:t>
                      </a:r>
                    </a:p>
                  </a:txBody>
                  <a:tcPr/>
                </a:tc>
                <a:tc>
                  <a:txBody>
                    <a:bodyPr/>
                    <a:lstStyle/>
                    <a:p>
                      <a:r>
                        <a:rPr lang="nl-BE" dirty="0"/>
                        <a:t>+</a:t>
                      </a:r>
                      <a:r>
                        <a:rPr lang="nl-BE" baseline="0" dirty="0"/>
                        <a:t> 1 klaslokaal (8 leerlingen type 9/3)</a:t>
                      </a:r>
                      <a:endParaRPr lang="nl-BE" dirty="0"/>
                    </a:p>
                  </a:txBody>
                  <a:tcPr/>
                </a:tc>
                <a:extLst>
                  <a:ext uri="{0D108BD9-81ED-4DB2-BD59-A6C34878D82A}">
                    <a16:rowId xmlns:a16="http://schemas.microsoft.com/office/drawing/2014/main" val="3064595481"/>
                  </a:ext>
                </a:extLst>
              </a:tr>
              <a:tr h="370840">
                <a:tc>
                  <a:txBody>
                    <a:bodyPr/>
                    <a:lstStyle/>
                    <a:p>
                      <a:r>
                        <a:rPr lang="nl-BE" dirty="0"/>
                        <a:t>Schooljaar 2022-2023</a:t>
                      </a:r>
                    </a:p>
                  </a:txBody>
                  <a:tcPr/>
                </a:tc>
                <a:tc>
                  <a:txBody>
                    <a:bodyPr/>
                    <a:lstStyle/>
                    <a:p>
                      <a:r>
                        <a:rPr lang="nl-BE" dirty="0"/>
                        <a:t>+ 1 klaslokaal (8 leerlingen type 9/3)</a:t>
                      </a:r>
                    </a:p>
                  </a:txBody>
                  <a:tcPr/>
                </a:tc>
                <a:extLst>
                  <a:ext uri="{0D108BD9-81ED-4DB2-BD59-A6C34878D82A}">
                    <a16:rowId xmlns:a16="http://schemas.microsoft.com/office/drawing/2014/main" val="2175394433"/>
                  </a:ext>
                </a:extLst>
              </a:tr>
              <a:tr h="370840">
                <a:tc>
                  <a:txBody>
                    <a:bodyPr/>
                    <a:lstStyle/>
                    <a:p>
                      <a:r>
                        <a:rPr lang="nl-BE" dirty="0"/>
                        <a:t>Schooljaar 2023-2024</a:t>
                      </a:r>
                    </a:p>
                  </a:txBody>
                  <a:tcPr/>
                </a:tc>
                <a:tc>
                  <a:txBody>
                    <a:bodyPr/>
                    <a:lstStyle/>
                    <a:p>
                      <a:r>
                        <a:rPr lang="nl-BE" dirty="0"/>
                        <a:t>+ 1 klaslokaal (8</a:t>
                      </a:r>
                      <a:r>
                        <a:rPr lang="nl-BE" baseline="0" dirty="0"/>
                        <a:t> leerlingen type9/3)</a:t>
                      </a:r>
                      <a:endParaRPr lang="nl-BE" dirty="0"/>
                    </a:p>
                  </a:txBody>
                  <a:tcPr/>
                </a:tc>
                <a:extLst>
                  <a:ext uri="{0D108BD9-81ED-4DB2-BD59-A6C34878D82A}">
                    <a16:rowId xmlns:a16="http://schemas.microsoft.com/office/drawing/2014/main" val="3551632423"/>
                  </a:ext>
                </a:extLst>
              </a:tr>
              <a:tr h="370840">
                <a:tc>
                  <a:txBody>
                    <a:bodyPr/>
                    <a:lstStyle/>
                    <a:p>
                      <a:r>
                        <a:rPr lang="nl-BE" dirty="0"/>
                        <a:t>Schooljaar</a:t>
                      </a:r>
                      <a:r>
                        <a:rPr lang="nl-BE" baseline="0" dirty="0"/>
                        <a:t> 2024-2025</a:t>
                      </a:r>
                    </a:p>
                  </a:txBody>
                  <a:tcPr/>
                </a:tc>
                <a:tc>
                  <a:txBody>
                    <a:bodyPr/>
                    <a:lstStyle/>
                    <a:p>
                      <a:r>
                        <a:rPr lang="nl-BE" dirty="0"/>
                        <a:t>+ 1 klaslokaal (8 leerlingen type 9/3)</a:t>
                      </a:r>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32141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B-stroom</a:t>
            </a:r>
          </a:p>
        </p:txBody>
      </p:sp>
      <p:sp>
        <p:nvSpPr>
          <p:cNvPr id="3" name="Tijdelijke aanduiding voor inhoud 2"/>
          <p:cNvSpPr>
            <a:spLocks noGrp="1"/>
          </p:cNvSpPr>
          <p:nvPr>
            <p:ph idx="1"/>
          </p:nvPr>
        </p:nvSpPr>
        <p:spPr/>
        <p:txBody>
          <a:bodyPr/>
          <a:lstStyle/>
          <a:p>
            <a:r>
              <a:rPr lang="nl-BE" dirty="0"/>
              <a:t>Voor de theorievakken: </a:t>
            </a:r>
          </a:p>
          <a:p>
            <a:pPr lvl="1"/>
            <a:endParaRPr lang="nl-BE" dirty="0"/>
          </a:p>
        </p:txBody>
      </p:sp>
      <p:graphicFrame>
        <p:nvGraphicFramePr>
          <p:cNvPr id="4" name="Tabel 3"/>
          <p:cNvGraphicFramePr>
            <a:graphicFrameLocks noGrp="1"/>
          </p:cNvGraphicFramePr>
          <p:nvPr>
            <p:extLst>
              <p:ext uri="{D42A27DB-BD31-4B8C-83A1-F6EECF244321}">
                <p14:modId xmlns:p14="http://schemas.microsoft.com/office/powerpoint/2010/main" val="3157575555"/>
              </p:ext>
            </p:extLst>
          </p:nvPr>
        </p:nvGraphicFramePr>
        <p:xfrm>
          <a:off x="2354729" y="2752861"/>
          <a:ext cx="8128000" cy="14833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a:t>Schooljaar 2021-2022</a:t>
                      </a:r>
                    </a:p>
                  </a:txBody>
                  <a:tcPr/>
                </a:tc>
                <a:tc>
                  <a:txBody>
                    <a:bodyPr/>
                    <a:lstStyle/>
                    <a:p>
                      <a:endParaRPr lang="nl-BE" dirty="0"/>
                    </a:p>
                  </a:txBody>
                  <a:tcPr/>
                </a:tc>
                <a:extLst>
                  <a:ext uri="{0D108BD9-81ED-4DB2-BD59-A6C34878D82A}">
                    <a16:rowId xmlns:a16="http://schemas.microsoft.com/office/drawing/2014/main" val="3064595481"/>
                  </a:ext>
                </a:extLst>
              </a:tr>
              <a:tr h="370840">
                <a:tc>
                  <a:txBody>
                    <a:bodyPr/>
                    <a:lstStyle/>
                    <a:p>
                      <a:r>
                        <a:rPr lang="nl-BE" dirty="0"/>
                        <a:t>Schooljaar 2022-2023</a:t>
                      </a:r>
                    </a:p>
                  </a:txBody>
                  <a:tcPr/>
                </a:tc>
                <a:tc>
                  <a:txBody>
                    <a:bodyPr/>
                    <a:lstStyle/>
                    <a:p>
                      <a:r>
                        <a:rPr lang="nl-BE" dirty="0"/>
                        <a:t>+ 2 klaslokalen</a:t>
                      </a:r>
                      <a:r>
                        <a:rPr lang="nl-BE" baseline="0" dirty="0"/>
                        <a:t> (8 leerlingen type 3/9)</a:t>
                      </a:r>
                      <a:endParaRPr lang="nl-BE" dirty="0"/>
                    </a:p>
                  </a:txBody>
                  <a:tcPr/>
                </a:tc>
                <a:extLst>
                  <a:ext uri="{0D108BD9-81ED-4DB2-BD59-A6C34878D82A}">
                    <a16:rowId xmlns:a16="http://schemas.microsoft.com/office/drawing/2014/main" val="2175394433"/>
                  </a:ext>
                </a:extLst>
              </a:tr>
              <a:tr h="370840">
                <a:tc>
                  <a:txBody>
                    <a:bodyPr/>
                    <a:lstStyle/>
                    <a:p>
                      <a:r>
                        <a:rPr lang="nl-BE" dirty="0"/>
                        <a:t>Schooljaar 2023-2024</a:t>
                      </a:r>
                    </a:p>
                  </a:txBody>
                  <a:tcPr/>
                </a:tc>
                <a:tc>
                  <a:txBody>
                    <a:bodyPr/>
                    <a:lstStyle/>
                    <a:p>
                      <a:endParaRPr lang="nl-BE" dirty="0"/>
                    </a:p>
                  </a:txBody>
                  <a:tcPr/>
                </a:tc>
                <a:extLst>
                  <a:ext uri="{0D108BD9-81ED-4DB2-BD59-A6C34878D82A}">
                    <a16:rowId xmlns:a16="http://schemas.microsoft.com/office/drawing/2014/main" val="3551632423"/>
                  </a:ext>
                </a:extLst>
              </a:tr>
              <a:tr h="370840">
                <a:tc>
                  <a:txBody>
                    <a:bodyPr/>
                    <a:lstStyle/>
                    <a:p>
                      <a:r>
                        <a:rPr lang="nl-BE" dirty="0"/>
                        <a:t>Schooljaar</a:t>
                      </a:r>
                      <a:r>
                        <a:rPr lang="nl-BE" baseline="0" dirty="0"/>
                        <a:t> 2024-2025</a:t>
                      </a:r>
                    </a:p>
                  </a:txBody>
                  <a:tcPr/>
                </a:tc>
                <a:tc>
                  <a:txBody>
                    <a:bodyPr/>
                    <a:lstStyle/>
                    <a:p>
                      <a:r>
                        <a:rPr lang="nl-BE" dirty="0"/>
                        <a:t>+ 2 klaslokalen (8 leerlingen type 3/9)</a:t>
                      </a:r>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670796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B-stroom</a:t>
            </a:r>
          </a:p>
        </p:txBody>
      </p:sp>
      <p:sp>
        <p:nvSpPr>
          <p:cNvPr id="3" name="Tijdelijke aanduiding voor inhoud 2"/>
          <p:cNvSpPr>
            <a:spLocks noGrp="1"/>
          </p:cNvSpPr>
          <p:nvPr>
            <p:ph idx="1"/>
          </p:nvPr>
        </p:nvSpPr>
        <p:spPr>
          <a:xfrm>
            <a:off x="1371600" y="1554480"/>
            <a:ext cx="9601200" cy="3581400"/>
          </a:xfrm>
        </p:spPr>
        <p:txBody>
          <a:bodyPr/>
          <a:lstStyle/>
          <a:p>
            <a:r>
              <a:rPr lang="nl-BE" dirty="0"/>
              <a:t>Voor de praktijkvakken:</a:t>
            </a:r>
          </a:p>
        </p:txBody>
      </p:sp>
      <p:graphicFrame>
        <p:nvGraphicFramePr>
          <p:cNvPr id="4" name="Tabel 3"/>
          <p:cNvGraphicFramePr>
            <a:graphicFrameLocks noGrp="1"/>
          </p:cNvGraphicFramePr>
          <p:nvPr>
            <p:extLst>
              <p:ext uri="{D42A27DB-BD31-4B8C-83A1-F6EECF244321}">
                <p14:modId xmlns:p14="http://schemas.microsoft.com/office/powerpoint/2010/main" val="1498221111"/>
              </p:ext>
            </p:extLst>
          </p:nvPr>
        </p:nvGraphicFramePr>
        <p:xfrm>
          <a:off x="2408517" y="2171700"/>
          <a:ext cx="8128000" cy="448564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041436613"/>
                    </a:ext>
                  </a:extLst>
                </a:gridCol>
                <a:gridCol w="4064000">
                  <a:extLst>
                    <a:ext uri="{9D8B030D-6E8A-4147-A177-3AD203B41FA5}">
                      <a16:colId xmlns:a16="http://schemas.microsoft.com/office/drawing/2014/main" val="2633161027"/>
                    </a:ext>
                  </a:extLst>
                </a:gridCol>
              </a:tblGrid>
              <a:tr h="370840">
                <a:tc>
                  <a:txBody>
                    <a:bodyPr/>
                    <a:lstStyle/>
                    <a:p>
                      <a:r>
                        <a:rPr lang="nl-BE" dirty="0"/>
                        <a:t>Schooljaar 2021-2022</a:t>
                      </a:r>
                    </a:p>
                  </a:txBody>
                  <a:tcPr/>
                </a:tc>
                <a:tc>
                  <a:txBody>
                    <a:bodyPr/>
                    <a:lstStyle/>
                    <a:p>
                      <a:endParaRPr lang="nl-BE" dirty="0"/>
                    </a:p>
                  </a:txBody>
                  <a:tcPr/>
                </a:tc>
                <a:extLst>
                  <a:ext uri="{0D108BD9-81ED-4DB2-BD59-A6C34878D82A}">
                    <a16:rowId xmlns:a16="http://schemas.microsoft.com/office/drawing/2014/main" val="3064595481"/>
                  </a:ext>
                </a:extLst>
              </a:tr>
              <a:tr h="370840">
                <a:tc>
                  <a:txBody>
                    <a:bodyPr/>
                    <a:lstStyle/>
                    <a:p>
                      <a:r>
                        <a:rPr lang="nl-BE" dirty="0"/>
                        <a:t>Schooljaar 2022-2023</a:t>
                      </a:r>
                    </a:p>
                  </a:txBody>
                  <a:tcPr/>
                </a:tc>
                <a:tc>
                  <a:txBody>
                    <a:bodyPr/>
                    <a:lstStyle/>
                    <a:p>
                      <a:r>
                        <a:rPr lang="nl-BE" dirty="0"/>
                        <a:t>Capaciteitsverdubbeling:</a:t>
                      </a:r>
                      <a:r>
                        <a:rPr lang="nl-BE" baseline="0" dirty="0"/>
                        <a:t> </a:t>
                      </a:r>
                    </a:p>
                    <a:p>
                      <a:r>
                        <a:rPr lang="nl-BE" baseline="0" dirty="0"/>
                        <a:t>Hout (capaciteitsverdubbeling machinepark ook nodig)</a:t>
                      </a:r>
                    </a:p>
                    <a:p>
                      <a:r>
                        <a:rPr lang="nl-BE" baseline="0" dirty="0"/>
                        <a:t>Bouw </a:t>
                      </a:r>
                    </a:p>
                    <a:p>
                      <a:r>
                        <a:rPr lang="nl-BE" baseline="0" dirty="0"/>
                        <a:t>Schilder -decoratie</a:t>
                      </a:r>
                      <a:endParaRPr lang="nl-BE" dirty="0"/>
                    </a:p>
                  </a:txBody>
                  <a:tcPr/>
                </a:tc>
                <a:extLst>
                  <a:ext uri="{0D108BD9-81ED-4DB2-BD59-A6C34878D82A}">
                    <a16:rowId xmlns:a16="http://schemas.microsoft.com/office/drawing/2014/main" val="2175394433"/>
                  </a:ext>
                </a:extLst>
              </a:tr>
              <a:tr h="370840">
                <a:tc>
                  <a:txBody>
                    <a:bodyPr/>
                    <a:lstStyle/>
                    <a:p>
                      <a:r>
                        <a:rPr lang="nl-BE" dirty="0"/>
                        <a:t>Schooljaar 2023-2024</a:t>
                      </a:r>
                    </a:p>
                  </a:txBody>
                  <a:tcPr/>
                </a:tc>
                <a:tc>
                  <a:txBody>
                    <a:bodyPr/>
                    <a:lstStyle/>
                    <a:p>
                      <a:r>
                        <a:rPr lang="nl-BE" dirty="0"/>
                        <a:t>Capaciteitsverdriedubbeling: </a:t>
                      </a:r>
                    </a:p>
                    <a:p>
                      <a:r>
                        <a:rPr lang="nl-BE" dirty="0"/>
                        <a:t>Hout </a:t>
                      </a:r>
                    </a:p>
                    <a:p>
                      <a:r>
                        <a:rPr lang="nl-BE" dirty="0"/>
                        <a:t>bouw</a:t>
                      </a:r>
                      <a:r>
                        <a:rPr lang="nl-BE" baseline="0" dirty="0"/>
                        <a:t> </a:t>
                      </a:r>
                    </a:p>
                    <a:p>
                      <a:r>
                        <a:rPr lang="nl-BE" baseline="0" dirty="0"/>
                        <a:t>Schilder-decoratie</a:t>
                      </a:r>
                      <a:endParaRPr lang="nl-BE" dirty="0"/>
                    </a:p>
                  </a:txBody>
                  <a:tcPr/>
                </a:tc>
                <a:extLst>
                  <a:ext uri="{0D108BD9-81ED-4DB2-BD59-A6C34878D82A}">
                    <a16:rowId xmlns:a16="http://schemas.microsoft.com/office/drawing/2014/main" val="3551632423"/>
                  </a:ext>
                </a:extLst>
              </a:tr>
              <a:tr h="370840">
                <a:tc>
                  <a:txBody>
                    <a:bodyPr/>
                    <a:lstStyle/>
                    <a:p>
                      <a:r>
                        <a:rPr lang="nl-BE" dirty="0"/>
                        <a:t>Schooljaar</a:t>
                      </a:r>
                      <a:r>
                        <a:rPr lang="nl-BE" baseline="0" dirty="0"/>
                        <a:t> 2024-2025</a:t>
                      </a:r>
                    </a:p>
                  </a:txBody>
                  <a:tcPr/>
                </a:tc>
                <a:tc>
                  <a:txBody>
                    <a:bodyPr/>
                    <a:lstStyle/>
                    <a:p>
                      <a:r>
                        <a:rPr lang="nl-BE" dirty="0"/>
                        <a:t>Capaciteitsverviervoudiging: </a:t>
                      </a:r>
                    </a:p>
                    <a:p>
                      <a:r>
                        <a:rPr lang="nl-BE" dirty="0"/>
                        <a:t>Hout</a:t>
                      </a:r>
                    </a:p>
                    <a:p>
                      <a:r>
                        <a:rPr lang="nl-BE" dirty="0"/>
                        <a:t>Bouw</a:t>
                      </a:r>
                    </a:p>
                    <a:p>
                      <a:r>
                        <a:rPr lang="nl-BE" dirty="0"/>
                        <a:t>Schilder</a:t>
                      </a:r>
                      <a:r>
                        <a:rPr lang="nl-BE" baseline="0" dirty="0"/>
                        <a:t>-decoratie</a:t>
                      </a:r>
                      <a:endParaRPr lang="nl-BE" dirty="0"/>
                    </a:p>
                    <a:p>
                      <a:endParaRPr lang="nl-BE" dirty="0"/>
                    </a:p>
                  </a:txBody>
                  <a:tcPr/>
                </a:tc>
                <a:extLst>
                  <a:ext uri="{0D108BD9-81ED-4DB2-BD59-A6C34878D82A}">
                    <a16:rowId xmlns:a16="http://schemas.microsoft.com/office/drawing/2014/main" val="413762425"/>
                  </a:ext>
                </a:extLst>
              </a:tr>
            </a:tbl>
          </a:graphicData>
        </a:graphic>
      </p:graphicFrame>
    </p:spTree>
    <p:extLst>
      <p:ext uri="{BB962C8B-B14F-4D97-AF65-F5344CB8AC3E}">
        <p14:creationId xmlns:p14="http://schemas.microsoft.com/office/powerpoint/2010/main" val="1447376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algemeen</a:t>
            </a:r>
          </a:p>
        </p:txBody>
      </p:sp>
      <p:sp>
        <p:nvSpPr>
          <p:cNvPr id="3" name="Tijdelijke aanduiding voor inhoud 2"/>
          <p:cNvSpPr>
            <a:spLocks noGrp="1"/>
          </p:cNvSpPr>
          <p:nvPr>
            <p:ph idx="1"/>
          </p:nvPr>
        </p:nvSpPr>
        <p:spPr/>
        <p:txBody>
          <a:bodyPr>
            <a:normAutofit fontScale="92500" lnSpcReduction="10000"/>
          </a:bodyPr>
          <a:lstStyle/>
          <a:p>
            <a:r>
              <a:rPr lang="nl-BE" dirty="0"/>
              <a:t>Er zijn geen mogelijkheden om een extra stuk te huren in de Pit voor sport, Wat maakt dat we nood hebben aan extra sportinfrastructuur, Er zijn bij een volledige uitbouw van OV4 en een volledige bezetting  steeds twee extra sport terreinen nodig, (dit eigenlijk </a:t>
            </a:r>
          </a:p>
          <a:p>
            <a:r>
              <a:rPr lang="nl-BE" dirty="0"/>
              <a:t>Voor de praktijk zijn theorielokalen in de buurt van het praktijklokaal een noodzaak ( of gemengd gebruik theorie praktijk)</a:t>
            </a:r>
          </a:p>
          <a:p>
            <a:r>
              <a:rPr lang="nl-BE" dirty="0"/>
              <a:t>Er is voor de eerste graad nood aan een lokaal waar techniek op een goede manier kan gegeven worden : zeker voor de B-stroom STEM!</a:t>
            </a:r>
          </a:p>
          <a:p>
            <a:r>
              <a:rPr lang="nl-BE" dirty="0"/>
              <a:t>Er is nood aan een lokaal waar de wetenschappen op een goede manier kunnen worden gegeven (gezien opleiding in economie is dit een minder uitgebreid wetenschapslokaal) </a:t>
            </a:r>
          </a:p>
          <a:p>
            <a:r>
              <a:rPr lang="nl-BE" dirty="0"/>
              <a:t>Er is nood aan versterking van de internetverbinding en inzetten op digitale infrastructuur om tegemoet te komen aan de eindtermen</a:t>
            </a:r>
          </a:p>
        </p:txBody>
      </p:sp>
    </p:spTree>
    <p:extLst>
      <p:ext uri="{BB962C8B-B14F-4D97-AF65-F5344CB8AC3E}">
        <p14:creationId xmlns:p14="http://schemas.microsoft.com/office/powerpoint/2010/main" val="14678626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B-stroom</a:t>
            </a:r>
          </a:p>
        </p:txBody>
      </p:sp>
      <p:sp>
        <p:nvSpPr>
          <p:cNvPr id="3" name="Tijdelijke aanduiding voor inhoud 2"/>
          <p:cNvSpPr>
            <a:spLocks noGrp="1"/>
          </p:cNvSpPr>
          <p:nvPr>
            <p:ph idx="1"/>
          </p:nvPr>
        </p:nvSpPr>
        <p:spPr/>
        <p:txBody>
          <a:bodyPr/>
          <a:lstStyle/>
          <a:p>
            <a:r>
              <a:rPr lang="nl-BE" dirty="0"/>
              <a:t>Nood aan bureelruimte: AUTI-coach, orthopedagogen, paramedici, time-out ruimte , gespreksruimte, werkruimte voor leerkrachten, mensen die personeel beheren; mensen die boekhouding voorzien, ruimte poetspersoneel </a:t>
            </a:r>
          </a:p>
          <a:p>
            <a:r>
              <a:rPr lang="nl-BE" dirty="0"/>
              <a:t>Zeer grote nood aan bergruimte!!!</a:t>
            </a:r>
          </a:p>
        </p:txBody>
      </p:sp>
    </p:spTree>
    <p:extLst>
      <p:ext uri="{BB962C8B-B14F-4D97-AF65-F5344CB8AC3E}">
        <p14:creationId xmlns:p14="http://schemas.microsoft.com/office/powerpoint/2010/main" val="146923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Noden OV4 algemeen</a:t>
            </a:r>
          </a:p>
        </p:txBody>
      </p:sp>
      <p:sp>
        <p:nvSpPr>
          <p:cNvPr id="3" name="Tijdelijke aanduiding voor inhoud 2"/>
          <p:cNvSpPr>
            <a:spLocks noGrp="1"/>
          </p:cNvSpPr>
          <p:nvPr>
            <p:ph idx="1"/>
          </p:nvPr>
        </p:nvSpPr>
        <p:spPr/>
        <p:txBody>
          <a:bodyPr/>
          <a:lstStyle/>
          <a:p>
            <a:r>
              <a:rPr lang="nl-BE" dirty="0"/>
              <a:t>Indien er een capaciteitsvergroting is, is er ook nood aan een extra refter  (gezien de refter nu ook voor vervangingen + les + grootkeuken gebruikt wordt)</a:t>
            </a:r>
          </a:p>
          <a:p>
            <a:r>
              <a:rPr lang="nl-BE" dirty="0"/>
              <a:t>Indien er een capaciteitsvergroting is, is er ook nood aan een extra speelruimte: ideaal gezien is er ook een rustruimte op de school om tegemoet te komen aan de noden van de leerlingen </a:t>
            </a:r>
          </a:p>
          <a:p>
            <a:r>
              <a:rPr lang="nl-BE" dirty="0"/>
              <a:t>Indien er een ander gebouw is </a:t>
            </a:r>
            <a:r>
              <a:rPr lang="nl-BE" dirty="0" err="1"/>
              <a:t>is</a:t>
            </a:r>
            <a:r>
              <a:rPr lang="nl-BE" dirty="0"/>
              <a:t> een tweede leraarskamer voorzien in dat gebouw ook nodig zodat er ook mensen steeds in de buurt zijn om elkaar te ondersteunen</a:t>
            </a:r>
          </a:p>
        </p:txBody>
      </p:sp>
    </p:spTree>
    <p:extLst>
      <p:ext uri="{BB962C8B-B14F-4D97-AF65-F5344CB8AC3E}">
        <p14:creationId xmlns:p14="http://schemas.microsoft.com/office/powerpoint/2010/main" val="488870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3EF2E5-6AE4-FD4E-A5DD-D1869516E386}"/>
              </a:ext>
            </a:extLst>
          </p:cNvPr>
          <p:cNvSpPr>
            <a:spLocks noGrp="1"/>
          </p:cNvSpPr>
          <p:nvPr>
            <p:ph type="title"/>
          </p:nvPr>
        </p:nvSpPr>
        <p:spPr/>
        <p:txBody>
          <a:bodyPr/>
          <a:lstStyle/>
          <a:p>
            <a:r>
              <a:rPr lang="nl-BE" dirty="0"/>
              <a:t>In de ideale wereld</a:t>
            </a:r>
          </a:p>
        </p:txBody>
      </p:sp>
      <p:sp>
        <p:nvSpPr>
          <p:cNvPr id="3" name="Tijdelijke aanduiding voor inhoud 2">
            <a:extLst>
              <a:ext uri="{FF2B5EF4-FFF2-40B4-BE49-F238E27FC236}">
                <a16:creationId xmlns:a16="http://schemas.microsoft.com/office/drawing/2014/main" id="{AD76EC06-CBE3-1E4D-9680-E1908F03A7B1}"/>
              </a:ext>
            </a:extLst>
          </p:cNvPr>
          <p:cNvSpPr>
            <a:spLocks noGrp="1"/>
          </p:cNvSpPr>
          <p:nvPr>
            <p:ph idx="1"/>
          </p:nvPr>
        </p:nvSpPr>
        <p:spPr/>
        <p:txBody>
          <a:bodyPr/>
          <a:lstStyle/>
          <a:p>
            <a:r>
              <a:rPr lang="nl-BE" dirty="0"/>
              <a:t>In de ideale wereld geven we ook OV3 een boost. We zien dat het hier vooral puzzelen is op vlak van keukens en lokalen van LA. Hoe de school op dit moment is gestructureerd maakt dat het observatiejaar ook niet de ruimte heeft die het nodig heeft, er geen crea lokaal meer is, door de organisatie nu zedenleer en Godsdienst is weg gevallen en ook voor OV3 is er een groot bergprobleem.</a:t>
            </a:r>
          </a:p>
          <a:p>
            <a:r>
              <a:rPr lang="nl-BE" dirty="0"/>
              <a:t>Voor OV3 is het van belang om ook na te denken over time-out ruimte om de noden van de doelgroep op te vangen. </a:t>
            </a:r>
          </a:p>
        </p:txBody>
      </p:sp>
    </p:spTree>
    <p:extLst>
      <p:ext uri="{BB962C8B-B14F-4D97-AF65-F5344CB8AC3E}">
        <p14:creationId xmlns:p14="http://schemas.microsoft.com/office/powerpoint/2010/main" val="1146303744"/>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TM10001105[[fn=Bijsnijden]]</Template>
  <TotalTime>69</TotalTime>
  <Words>516</Words>
  <Application>Microsoft Macintosh PowerPoint</Application>
  <PresentationFormat>Breedbeeld</PresentationFormat>
  <Paragraphs>55</Paragraphs>
  <Slides>8</Slides>
  <Notes>0</Notes>
  <HiddenSlides>0</HiddenSlides>
  <MMClips>0</MMClips>
  <ScaleCrop>false</ScaleCrop>
  <HeadingPairs>
    <vt:vector size="6" baseType="variant">
      <vt:variant>
        <vt:lpstr>Gebruikte lettertypen</vt:lpstr>
      </vt:variant>
      <vt:variant>
        <vt:i4>1</vt:i4>
      </vt:variant>
      <vt:variant>
        <vt:lpstr>Thema</vt:lpstr>
      </vt:variant>
      <vt:variant>
        <vt:i4>1</vt:i4>
      </vt:variant>
      <vt:variant>
        <vt:lpstr>Diatitels</vt:lpstr>
      </vt:variant>
      <vt:variant>
        <vt:i4>8</vt:i4>
      </vt:variant>
    </vt:vector>
  </HeadingPairs>
  <TitlesOfParts>
    <vt:vector size="10" baseType="lpstr">
      <vt:lpstr>Franklin Gothic Book</vt:lpstr>
      <vt:lpstr>Crop</vt:lpstr>
      <vt:lpstr>Infrastructurele noden</vt:lpstr>
      <vt:lpstr>Noden OV4 A-stroom</vt:lpstr>
      <vt:lpstr>Noden OV4 B-stroom</vt:lpstr>
      <vt:lpstr>Noden OV4 B-stroom</vt:lpstr>
      <vt:lpstr>Noden OV4 algemeen</vt:lpstr>
      <vt:lpstr>Noden OV4 B-stroom</vt:lpstr>
      <vt:lpstr>Noden OV4 algemeen</vt:lpstr>
      <vt:lpstr>In de ideale wereld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een schaalvergroting</dc:title>
  <dc:creator>Jolien Roef</dc:creator>
  <cp:lastModifiedBy>roef jolien [student]</cp:lastModifiedBy>
  <cp:revision>8</cp:revision>
  <dcterms:created xsi:type="dcterms:W3CDTF">2021-01-11T13:57:37Z</dcterms:created>
  <dcterms:modified xsi:type="dcterms:W3CDTF">2021-01-12T08:55:47Z</dcterms:modified>
</cp:coreProperties>
</file>