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7" r:id="rId2"/>
    <p:sldId id="259" r:id="rId3"/>
    <p:sldId id="271" r:id="rId4"/>
    <p:sldId id="273" r:id="rId5"/>
    <p:sldId id="272" r:id="rId6"/>
    <p:sldId id="270" r:id="rId7"/>
    <p:sldId id="265" r:id="rId8"/>
    <p:sldId id="266" r:id="rId9"/>
    <p:sldId id="268" r:id="rId10"/>
    <p:sldId id="267"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1F786-B3D4-41C6-9B18-88DCAF4EA6D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FD3C918-E128-486D-9C23-1292F238509F}">
      <dgm:prSet custT="1"/>
      <dgm:spPr/>
      <dgm:t>
        <a:bodyPr/>
        <a:lstStyle/>
        <a:p>
          <a:r>
            <a:rPr lang="nl-BE" sz="2000" dirty="0"/>
            <a:t>Onthaalmoment </a:t>
          </a:r>
          <a:endParaRPr lang="en-US" sz="2000" dirty="0"/>
        </a:p>
      </dgm:t>
    </dgm:pt>
    <dgm:pt modelId="{BC41D382-9D91-4CA8-8A68-40F5731DC459}" type="parTrans" cxnId="{84A8F5AD-3DC2-4535-99A7-E18945B78D70}">
      <dgm:prSet/>
      <dgm:spPr/>
      <dgm:t>
        <a:bodyPr/>
        <a:lstStyle/>
        <a:p>
          <a:endParaRPr lang="en-US"/>
        </a:p>
      </dgm:t>
    </dgm:pt>
    <dgm:pt modelId="{2E7CC90B-D793-4910-8A6B-F4D4DC6C52B0}" type="sibTrans" cxnId="{84A8F5AD-3DC2-4535-99A7-E18945B78D70}">
      <dgm:prSet/>
      <dgm:spPr/>
      <dgm:t>
        <a:bodyPr/>
        <a:lstStyle/>
        <a:p>
          <a:endParaRPr lang="en-US"/>
        </a:p>
      </dgm:t>
    </dgm:pt>
    <dgm:pt modelId="{9EA9DF28-EFEE-471E-8265-D24E9A244167}">
      <dgm:prSet custT="1"/>
      <dgm:spPr/>
      <dgm:t>
        <a:bodyPr/>
        <a:lstStyle/>
        <a:p>
          <a:r>
            <a:rPr lang="nl-BE" sz="2000" dirty="0"/>
            <a:t>Informele - en formele gesprekken</a:t>
          </a:r>
          <a:endParaRPr lang="en-US" sz="2000" dirty="0"/>
        </a:p>
      </dgm:t>
    </dgm:pt>
    <dgm:pt modelId="{791E8137-59C5-4A4A-B5BD-EAC14EDC0D38}" type="parTrans" cxnId="{C078000C-9EAA-4553-8BE1-A135E3AA704F}">
      <dgm:prSet/>
      <dgm:spPr/>
      <dgm:t>
        <a:bodyPr/>
        <a:lstStyle/>
        <a:p>
          <a:endParaRPr lang="en-US"/>
        </a:p>
      </dgm:t>
    </dgm:pt>
    <dgm:pt modelId="{5F46DD27-157E-45C3-9A36-2383DAEF915E}" type="sibTrans" cxnId="{C078000C-9EAA-4553-8BE1-A135E3AA704F}">
      <dgm:prSet/>
      <dgm:spPr/>
      <dgm:t>
        <a:bodyPr/>
        <a:lstStyle/>
        <a:p>
          <a:endParaRPr lang="en-US"/>
        </a:p>
      </dgm:t>
    </dgm:pt>
    <dgm:pt modelId="{63C88D3E-655C-4D1A-8DCB-9B341ED68BE6}">
      <dgm:prSet custT="1"/>
      <dgm:spPr/>
      <dgm:t>
        <a:bodyPr/>
        <a:lstStyle/>
        <a:p>
          <a:r>
            <a:rPr lang="nl-BE" sz="2000" dirty="0"/>
            <a:t>Coaching-gesprekken</a:t>
          </a:r>
          <a:endParaRPr lang="en-US" sz="2000" dirty="0"/>
        </a:p>
      </dgm:t>
    </dgm:pt>
    <dgm:pt modelId="{764CEBED-CBB0-4B87-845A-4AED3390BC03}" type="parTrans" cxnId="{9E7BE0D5-E5EC-48F0-AE67-8B163C22960D}">
      <dgm:prSet/>
      <dgm:spPr/>
      <dgm:t>
        <a:bodyPr/>
        <a:lstStyle/>
        <a:p>
          <a:endParaRPr lang="en-US"/>
        </a:p>
      </dgm:t>
    </dgm:pt>
    <dgm:pt modelId="{D41FD007-F3B2-4F86-A865-24D75A8EED05}" type="sibTrans" cxnId="{9E7BE0D5-E5EC-48F0-AE67-8B163C22960D}">
      <dgm:prSet/>
      <dgm:spPr/>
      <dgm:t>
        <a:bodyPr/>
        <a:lstStyle/>
        <a:p>
          <a:endParaRPr lang="en-US"/>
        </a:p>
      </dgm:t>
    </dgm:pt>
    <dgm:pt modelId="{877CF266-1E3C-400D-B2B3-F32FD5775FBF}">
      <dgm:prSet custT="1"/>
      <dgm:spPr/>
      <dgm:t>
        <a:bodyPr/>
        <a:lstStyle/>
        <a:p>
          <a:r>
            <a:rPr lang="nl-BE" sz="2000" dirty="0"/>
            <a:t>Onthaalbrochure</a:t>
          </a:r>
          <a:endParaRPr lang="en-US" sz="2000" dirty="0"/>
        </a:p>
      </dgm:t>
    </dgm:pt>
    <dgm:pt modelId="{1A7CF835-5299-4D95-8388-208A64616594}" type="parTrans" cxnId="{42C06BF3-82B0-41C1-8A22-4C1ED9991EE1}">
      <dgm:prSet/>
      <dgm:spPr/>
      <dgm:t>
        <a:bodyPr/>
        <a:lstStyle/>
        <a:p>
          <a:endParaRPr lang="en-US"/>
        </a:p>
      </dgm:t>
    </dgm:pt>
    <dgm:pt modelId="{1E6978E8-3204-4956-8F00-FEA13B106E8A}" type="sibTrans" cxnId="{42C06BF3-82B0-41C1-8A22-4C1ED9991EE1}">
      <dgm:prSet/>
      <dgm:spPr/>
      <dgm:t>
        <a:bodyPr/>
        <a:lstStyle/>
        <a:p>
          <a:endParaRPr lang="en-US"/>
        </a:p>
      </dgm:t>
    </dgm:pt>
    <dgm:pt modelId="{A9B9D59A-70A7-455B-AEA3-9378516D395B}">
      <dgm:prSet custT="1"/>
      <dgm:spPr/>
      <dgm:t>
        <a:bodyPr/>
        <a:lstStyle/>
        <a:p>
          <a:r>
            <a:rPr lang="nl-BE" sz="2000" dirty="0"/>
            <a:t>Klasbezoeken/</a:t>
          </a:r>
        </a:p>
        <a:p>
          <a:r>
            <a:rPr lang="nl-BE" sz="2000" dirty="0"/>
            <a:t>flitsbezoeken</a:t>
          </a:r>
          <a:endParaRPr lang="en-US" sz="2000" dirty="0"/>
        </a:p>
      </dgm:t>
    </dgm:pt>
    <dgm:pt modelId="{FC388EA0-08B3-4883-A66D-A943B848D556}" type="parTrans" cxnId="{19D53C14-E6E1-4D41-BB02-33A25C88E988}">
      <dgm:prSet/>
      <dgm:spPr/>
      <dgm:t>
        <a:bodyPr/>
        <a:lstStyle/>
        <a:p>
          <a:endParaRPr lang="en-US"/>
        </a:p>
      </dgm:t>
    </dgm:pt>
    <dgm:pt modelId="{B93D04BF-8414-4669-9DD0-3287B644966D}" type="sibTrans" cxnId="{19D53C14-E6E1-4D41-BB02-33A25C88E988}">
      <dgm:prSet/>
      <dgm:spPr/>
      <dgm:t>
        <a:bodyPr/>
        <a:lstStyle/>
        <a:p>
          <a:endParaRPr lang="en-US"/>
        </a:p>
      </dgm:t>
    </dgm:pt>
    <dgm:pt modelId="{7A1FEE01-5ADF-409B-91C6-05DDCCD5BC05}">
      <dgm:prSet custT="1"/>
      <dgm:spPr/>
      <dgm:t>
        <a:bodyPr/>
        <a:lstStyle/>
        <a:p>
          <a:r>
            <a:rPr lang="nl-BE" sz="2000" dirty="0"/>
            <a:t>Lesreflectie</a:t>
          </a:r>
          <a:endParaRPr lang="en-US" sz="2000" dirty="0"/>
        </a:p>
      </dgm:t>
    </dgm:pt>
    <dgm:pt modelId="{5EEE52D6-90AA-4756-BC95-D8321C49AC15}" type="parTrans" cxnId="{3EB57CFD-39AE-4119-95A2-AFD8FC17A8FC}">
      <dgm:prSet/>
      <dgm:spPr/>
      <dgm:t>
        <a:bodyPr/>
        <a:lstStyle/>
        <a:p>
          <a:endParaRPr lang="en-US"/>
        </a:p>
      </dgm:t>
    </dgm:pt>
    <dgm:pt modelId="{A391344D-0225-418B-A609-03ED6365E13A}" type="sibTrans" cxnId="{3EB57CFD-39AE-4119-95A2-AFD8FC17A8FC}">
      <dgm:prSet/>
      <dgm:spPr/>
      <dgm:t>
        <a:bodyPr/>
        <a:lstStyle/>
        <a:p>
          <a:endParaRPr lang="en-US"/>
        </a:p>
      </dgm:t>
    </dgm:pt>
    <dgm:pt modelId="{6BF58560-A423-423C-988E-C5CFB1C58B42}">
      <dgm:prSet custT="1"/>
      <dgm:spPr/>
      <dgm:t>
        <a:bodyPr/>
        <a:lstStyle/>
        <a:p>
          <a:r>
            <a:rPr lang="nl-BE" sz="2000" dirty="0"/>
            <a:t>Observeren van lessen van collega’s </a:t>
          </a:r>
          <a:endParaRPr lang="en-US" sz="2000" dirty="0"/>
        </a:p>
      </dgm:t>
    </dgm:pt>
    <dgm:pt modelId="{9F10301C-CA45-4380-AD50-938418EFF442}" type="parTrans" cxnId="{9C0898C7-AE2E-42A8-8E07-37D24CA4A785}">
      <dgm:prSet/>
      <dgm:spPr/>
      <dgm:t>
        <a:bodyPr/>
        <a:lstStyle/>
        <a:p>
          <a:endParaRPr lang="en-US"/>
        </a:p>
      </dgm:t>
    </dgm:pt>
    <dgm:pt modelId="{0C05F95A-51DE-4FFD-B90D-94AE04EEBE92}" type="sibTrans" cxnId="{9C0898C7-AE2E-42A8-8E07-37D24CA4A785}">
      <dgm:prSet/>
      <dgm:spPr/>
      <dgm:t>
        <a:bodyPr/>
        <a:lstStyle/>
        <a:p>
          <a:endParaRPr lang="en-US"/>
        </a:p>
      </dgm:t>
    </dgm:pt>
    <dgm:pt modelId="{43F80031-8C44-4F78-9B34-E62DE3BF8537}">
      <dgm:prSet custT="1"/>
      <dgm:spPr/>
      <dgm:t>
        <a:bodyPr/>
        <a:lstStyle/>
        <a:p>
          <a:r>
            <a:rPr lang="nl-BE" sz="2000" dirty="0"/>
            <a:t>Team-teaching/</a:t>
          </a:r>
        </a:p>
        <a:p>
          <a:r>
            <a:rPr lang="nl-BE" sz="2000" dirty="0"/>
            <a:t>co-teaching</a:t>
          </a:r>
          <a:endParaRPr lang="en-US" sz="2000" dirty="0"/>
        </a:p>
      </dgm:t>
    </dgm:pt>
    <dgm:pt modelId="{D3D58D00-7EA5-43C2-A81C-F1752908B887}" type="parTrans" cxnId="{FB4BE5B9-FF6C-4C97-8D2F-3AA5BD9C7EAC}">
      <dgm:prSet/>
      <dgm:spPr/>
      <dgm:t>
        <a:bodyPr/>
        <a:lstStyle/>
        <a:p>
          <a:endParaRPr lang="en-US"/>
        </a:p>
      </dgm:t>
    </dgm:pt>
    <dgm:pt modelId="{2BB5D337-52F5-4FB3-BB91-26EACD6D0943}" type="sibTrans" cxnId="{FB4BE5B9-FF6C-4C97-8D2F-3AA5BD9C7EAC}">
      <dgm:prSet/>
      <dgm:spPr/>
      <dgm:t>
        <a:bodyPr/>
        <a:lstStyle/>
        <a:p>
          <a:endParaRPr lang="en-US"/>
        </a:p>
      </dgm:t>
    </dgm:pt>
    <dgm:pt modelId="{26CD943C-E7B8-4B89-BCAA-D331EA4A904A}">
      <dgm:prSet/>
      <dgm:spPr/>
      <dgm:t>
        <a:bodyPr/>
        <a:lstStyle/>
        <a:p>
          <a:r>
            <a:rPr lang="nl-BE"/>
            <a:t>…</a:t>
          </a:r>
          <a:endParaRPr lang="en-US"/>
        </a:p>
      </dgm:t>
    </dgm:pt>
    <dgm:pt modelId="{2FB40A28-B713-48D0-99B2-0590F56781E1}" type="parTrans" cxnId="{E8B8DD68-5160-498C-A64E-35C268175B13}">
      <dgm:prSet/>
      <dgm:spPr/>
      <dgm:t>
        <a:bodyPr/>
        <a:lstStyle/>
        <a:p>
          <a:endParaRPr lang="en-US"/>
        </a:p>
      </dgm:t>
    </dgm:pt>
    <dgm:pt modelId="{5C0ED5D9-0914-4AAE-A187-4B67F0432847}" type="sibTrans" cxnId="{E8B8DD68-5160-498C-A64E-35C268175B13}">
      <dgm:prSet/>
      <dgm:spPr/>
      <dgm:t>
        <a:bodyPr/>
        <a:lstStyle/>
        <a:p>
          <a:endParaRPr lang="en-US"/>
        </a:p>
      </dgm:t>
    </dgm:pt>
    <dgm:pt modelId="{B2A5065A-4CC8-4933-9F37-D8B62CAAFF23}" type="pres">
      <dgm:prSet presAssocID="{9EC1F786-B3D4-41C6-9B18-88DCAF4EA6D8}" presName="diagram" presStyleCnt="0">
        <dgm:presLayoutVars>
          <dgm:dir/>
          <dgm:resizeHandles val="exact"/>
        </dgm:presLayoutVars>
      </dgm:prSet>
      <dgm:spPr/>
    </dgm:pt>
    <dgm:pt modelId="{A45BD0DD-46BF-439A-B740-5080D93C9E63}" type="pres">
      <dgm:prSet presAssocID="{3FD3C918-E128-486D-9C23-1292F238509F}" presName="node" presStyleLbl="node1" presStyleIdx="0" presStyleCnt="9">
        <dgm:presLayoutVars>
          <dgm:bulletEnabled val="1"/>
        </dgm:presLayoutVars>
      </dgm:prSet>
      <dgm:spPr/>
    </dgm:pt>
    <dgm:pt modelId="{5C55EC65-41F3-472D-9665-F851CED2C2C9}" type="pres">
      <dgm:prSet presAssocID="{2E7CC90B-D793-4910-8A6B-F4D4DC6C52B0}" presName="sibTrans" presStyleCnt="0"/>
      <dgm:spPr/>
    </dgm:pt>
    <dgm:pt modelId="{5EF9F47F-C6CB-4690-8EF4-15C07B01B44E}" type="pres">
      <dgm:prSet presAssocID="{9EA9DF28-EFEE-471E-8265-D24E9A244167}" presName="node" presStyleLbl="node1" presStyleIdx="1" presStyleCnt="9">
        <dgm:presLayoutVars>
          <dgm:bulletEnabled val="1"/>
        </dgm:presLayoutVars>
      </dgm:prSet>
      <dgm:spPr/>
    </dgm:pt>
    <dgm:pt modelId="{61EDC772-7409-407E-BC3B-CBBFCB8898E5}" type="pres">
      <dgm:prSet presAssocID="{5F46DD27-157E-45C3-9A36-2383DAEF915E}" presName="sibTrans" presStyleCnt="0"/>
      <dgm:spPr/>
    </dgm:pt>
    <dgm:pt modelId="{D792177B-3E7C-404C-977A-D862110596DF}" type="pres">
      <dgm:prSet presAssocID="{63C88D3E-655C-4D1A-8DCB-9B341ED68BE6}" presName="node" presStyleLbl="node1" presStyleIdx="2" presStyleCnt="9">
        <dgm:presLayoutVars>
          <dgm:bulletEnabled val="1"/>
        </dgm:presLayoutVars>
      </dgm:prSet>
      <dgm:spPr/>
    </dgm:pt>
    <dgm:pt modelId="{24AF217C-FE28-427F-8843-AF9DB1810180}" type="pres">
      <dgm:prSet presAssocID="{D41FD007-F3B2-4F86-A865-24D75A8EED05}" presName="sibTrans" presStyleCnt="0"/>
      <dgm:spPr/>
    </dgm:pt>
    <dgm:pt modelId="{2D3727AF-34FE-4629-991D-7FD184B4899B}" type="pres">
      <dgm:prSet presAssocID="{877CF266-1E3C-400D-B2B3-F32FD5775FBF}" presName="node" presStyleLbl="node1" presStyleIdx="3" presStyleCnt="9">
        <dgm:presLayoutVars>
          <dgm:bulletEnabled val="1"/>
        </dgm:presLayoutVars>
      </dgm:prSet>
      <dgm:spPr/>
    </dgm:pt>
    <dgm:pt modelId="{DA74BF90-FD81-40D8-9932-98B585A579AC}" type="pres">
      <dgm:prSet presAssocID="{1E6978E8-3204-4956-8F00-FEA13B106E8A}" presName="sibTrans" presStyleCnt="0"/>
      <dgm:spPr/>
    </dgm:pt>
    <dgm:pt modelId="{296BF1A6-72F0-4B99-A691-5B8F786FA104}" type="pres">
      <dgm:prSet presAssocID="{A9B9D59A-70A7-455B-AEA3-9378516D395B}" presName="node" presStyleLbl="node1" presStyleIdx="4" presStyleCnt="9">
        <dgm:presLayoutVars>
          <dgm:bulletEnabled val="1"/>
        </dgm:presLayoutVars>
      </dgm:prSet>
      <dgm:spPr/>
    </dgm:pt>
    <dgm:pt modelId="{576FF595-B7E9-4029-928C-2BF024CE9DA3}" type="pres">
      <dgm:prSet presAssocID="{B93D04BF-8414-4669-9DD0-3287B644966D}" presName="sibTrans" presStyleCnt="0"/>
      <dgm:spPr/>
    </dgm:pt>
    <dgm:pt modelId="{903578B7-0E02-4B8B-ABC2-3FD2C79E73F0}" type="pres">
      <dgm:prSet presAssocID="{7A1FEE01-5ADF-409B-91C6-05DDCCD5BC05}" presName="node" presStyleLbl="node1" presStyleIdx="5" presStyleCnt="9">
        <dgm:presLayoutVars>
          <dgm:bulletEnabled val="1"/>
        </dgm:presLayoutVars>
      </dgm:prSet>
      <dgm:spPr/>
    </dgm:pt>
    <dgm:pt modelId="{D6947A5E-0CFE-4886-ACA0-0A3A279113CE}" type="pres">
      <dgm:prSet presAssocID="{A391344D-0225-418B-A609-03ED6365E13A}" presName="sibTrans" presStyleCnt="0"/>
      <dgm:spPr/>
    </dgm:pt>
    <dgm:pt modelId="{81CF8566-2F80-461F-8A0D-D931A29884CD}" type="pres">
      <dgm:prSet presAssocID="{6BF58560-A423-423C-988E-C5CFB1C58B42}" presName="node" presStyleLbl="node1" presStyleIdx="6" presStyleCnt="9">
        <dgm:presLayoutVars>
          <dgm:bulletEnabled val="1"/>
        </dgm:presLayoutVars>
      </dgm:prSet>
      <dgm:spPr/>
    </dgm:pt>
    <dgm:pt modelId="{0C82E32F-EAE8-447B-A1CC-99B1FAB1E555}" type="pres">
      <dgm:prSet presAssocID="{0C05F95A-51DE-4FFD-B90D-94AE04EEBE92}" presName="sibTrans" presStyleCnt="0"/>
      <dgm:spPr/>
    </dgm:pt>
    <dgm:pt modelId="{6F47D148-B17D-410B-BFE0-A316B11E5E3A}" type="pres">
      <dgm:prSet presAssocID="{43F80031-8C44-4F78-9B34-E62DE3BF8537}" presName="node" presStyleLbl="node1" presStyleIdx="7" presStyleCnt="9">
        <dgm:presLayoutVars>
          <dgm:bulletEnabled val="1"/>
        </dgm:presLayoutVars>
      </dgm:prSet>
      <dgm:spPr/>
    </dgm:pt>
    <dgm:pt modelId="{D22B2E51-19E0-4DAD-BFD2-518139D17CB6}" type="pres">
      <dgm:prSet presAssocID="{2BB5D337-52F5-4FB3-BB91-26EACD6D0943}" presName="sibTrans" presStyleCnt="0"/>
      <dgm:spPr/>
    </dgm:pt>
    <dgm:pt modelId="{CB9C5E90-A884-4C02-8149-1752E06056E4}" type="pres">
      <dgm:prSet presAssocID="{26CD943C-E7B8-4B89-BCAA-D331EA4A904A}" presName="node" presStyleLbl="node1" presStyleIdx="8" presStyleCnt="9">
        <dgm:presLayoutVars>
          <dgm:bulletEnabled val="1"/>
        </dgm:presLayoutVars>
      </dgm:prSet>
      <dgm:spPr/>
    </dgm:pt>
  </dgm:ptLst>
  <dgm:cxnLst>
    <dgm:cxn modelId="{C078000C-9EAA-4553-8BE1-A135E3AA704F}" srcId="{9EC1F786-B3D4-41C6-9B18-88DCAF4EA6D8}" destId="{9EA9DF28-EFEE-471E-8265-D24E9A244167}" srcOrd="1" destOrd="0" parTransId="{791E8137-59C5-4A4A-B5BD-EAC14EDC0D38}" sibTransId="{5F46DD27-157E-45C3-9A36-2383DAEF915E}"/>
    <dgm:cxn modelId="{19D53C14-E6E1-4D41-BB02-33A25C88E988}" srcId="{9EC1F786-B3D4-41C6-9B18-88DCAF4EA6D8}" destId="{A9B9D59A-70A7-455B-AEA3-9378516D395B}" srcOrd="4" destOrd="0" parTransId="{FC388EA0-08B3-4883-A66D-A943B848D556}" sibTransId="{B93D04BF-8414-4669-9DD0-3287B644966D}"/>
    <dgm:cxn modelId="{01D8865C-FF1F-47F8-9B2B-E453B558341B}" type="presOf" srcId="{26CD943C-E7B8-4B89-BCAA-D331EA4A904A}" destId="{CB9C5E90-A884-4C02-8149-1752E06056E4}" srcOrd="0" destOrd="0" presId="urn:microsoft.com/office/officeart/2005/8/layout/default"/>
    <dgm:cxn modelId="{298F5044-C619-4396-BD1B-028ADEC3512C}" type="presOf" srcId="{7A1FEE01-5ADF-409B-91C6-05DDCCD5BC05}" destId="{903578B7-0E02-4B8B-ABC2-3FD2C79E73F0}" srcOrd="0" destOrd="0" presId="urn:microsoft.com/office/officeart/2005/8/layout/default"/>
    <dgm:cxn modelId="{E8B8DD68-5160-498C-A64E-35C268175B13}" srcId="{9EC1F786-B3D4-41C6-9B18-88DCAF4EA6D8}" destId="{26CD943C-E7B8-4B89-BCAA-D331EA4A904A}" srcOrd="8" destOrd="0" parTransId="{2FB40A28-B713-48D0-99B2-0590F56781E1}" sibTransId="{5C0ED5D9-0914-4AAE-A187-4B67F0432847}"/>
    <dgm:cxn modelId="{1E392C49-0A84-4E22-96D7-BC330B86F8F9}" type="presOf" srcId="{9EA9DF28-EFEE-471E-8265-D24E9A244167}" destId="{5EF9F47F-C6CB-4690-8EF4-15C07B01B44E}" srcOrd="0" destOrd="0" presId="urn:microsoft.com/office/officeart/2005/8/layout/default"/>
    <dgm:cxn modelId="{F2646574-E12B-4DC3-9434-EAEC72A0FA86}" type="presOf" srcId="{6BF58560-A423-423C-988E-C5CFB1C58B42}" destId="{81CF8566-2F80-461F-8A0D-D931A29884CD}" srcOrd="0" destOrd="0" presId="urn:microsoft.com/office/officeart/2005/8/layout/default"/>
    <dgm:cxn modelId="{A4106A82-DAE0-475D-98EC-23E6EF11240A}" type="presOf" srcId="{63C88D3E-655C-4D1A-8DCB-9B341ED68BE6}" destId="{D792177B-3E7C-404C-977A-D862110596DF}" srcOrd="0" destOrd="0" presId="urn:microsoft.com/office/officeart/2005/8/layout/default"/>
    <dgm:cxn modelId="{7A45978B-7180-4CD4-A4A3-32001BBA142B}" type="presOf" srcId="{877CF266-1E3C-400D-B2B3-F32FD5775FBF}" destId="{2D3727AF-34FE-4629-991D-7FD184B4899B}" srcOrd="0" destOrd="0" presId="urn:microsoft.com/office/officeart/2005/8/layout/default"/>
    <dgm:cxn modelId="{84A8F5AD-3DC2-4535-99A7-E18945B78D70}" srcId="{9EC1F786-B3D4-41C6-9B18-88DCAF4EA6D8}" destId="{3FD3C918-E128-486D-9C23-1292F238509F}" srcOrd="0" destOrd="0" parTransId="{BC41D382-9D91-4CA8-8A68-40F5731DC459}" sibTransId="{2E7CC90B-D793-4910-8A6B-F4D4DC6C52B0}"/>
    <dgm:cxn modelId="{FB4BE5B9-FF6C-4C97-8D2F-3AA5BD9C7EAC}" srcId="{9EC1F786-B3D4-41C6-9B18-88DCAF4EA6D8}" destId="{43F80031-8C44-4F78-9B34-E62DE3BF8537}" srcOrd="7" destOrd="0" parTransId="{D3D58D00-7EA5-43C2-A81C-F1752908B887}" sibTransId="{2BB5D337-52F5-4FB3-BB91-26EACD6D0943}"/>
    <dgm:cxn modelId="{0C9983BD-F4A7-4069-BDAC-C127B59D1A13}" type="presOf" srcId="{9EC1F786-B3D4-41C6-9B18-88DCAF4EA6D8}" destId="{B2A5065A-4CC8-4933-9F37-D8B62CAAFF23}" srcOrd="0" destOrd="0" presId="urn:microsoft.com/office/officeart/2005/8/layout/default"/>
    <dgm:cxn modelId="{42652FBE-66ED-46AD-A55F-B715890855F6}" type="presOf" srcId="{3FD3C918-E128-486D-9C23-1292F238509F}" destId="{A45BD0DD-46BF-439A-B740-5080D93C9E63}" srcOrd="0" destOrd="0" presId="urn:microsoft.com/office/officeart/2005/8/layout/default"/>
    <dgm:cxn modelId="{9C0898C7-AE2E-42A8-8E07-37D24CA4A785}" srcId="{9EC1F786-B3D4-41C6-9B18-88DCAF4EA6D8}" destId="{6BF58560-A423-423C-988E-C5CFB1C58B42}" srcOrd="6" destOrd="0" parTransId="{9F10301C-CA45-4380-AD50-938418EFF442}" sibTransId="{0C05F95A-51DE-4FFD-B90D-94AE04EEBE92}"/>
    <dgm:cxn modelId="{9E7BE0D5-E5EC-48F0-AE67-8B163C22960D}" srcId="{9EC1F786-B3D4-41C6-9B18-88DCAF4EA6D8}" destId="{63C88D3E-655C-4D1A-8DCB-9B341ED68BE6}" srcOrd="2" destOrd="0" parTransId="{764CEBED-CBB0-4B87-845A-4AED3390BC03}" sibTransId="{D41FD007-F3B2-4F86-A865-24D75A8EED05}"/>
    <dgm:cxn modelId="{6ECB49EC-723D-4C82-98FC-588F3E4E26D9}" type="presOf" srcId="{A9B9D59A-70A7-455B-AEA3-9378516D395B}" destId="{296BF1A6-72F0-4B99-A691-5B8F786FA104}" srcOrd="0" destOrd="0" presId="urn:microsoft.com/office/officeart/2005/8/layout/default"/>
    <dgm:cxn modelId="{42C06BF3-82B0-41C1-8A22-4C1ED9991EE1}" srcId="{9EC1F786-B3D4-41C6-9B18-88DCAF4EA6D8}" destId="{877CF266-1E3C-400D-B2B3-F32FD5775FBF}" srcOrd="3" destOrd="0" parTransId="{1A7CF835-5299-4D95-8388-208A64616594}" sibTransId="{1E6978E8-3204-4956-8F00-FEA13B106E8A}"/>
    <dgm:cxn modelId="{2D419EFC-C080-467F-9191-E629F650FD24}" type="presOf" srcId="{43F80031-8C44-4F78-9B34-E62DE3BF8537}" destId="{6F47D148-B17D-410B-BFE0-A316B11E5E3A}" srcOrd="0" destOrd="0" presId="urn:microsoft.com/office/officeart/2005/8/layout/default"/>
    <dgm:cxn modelId="{3EB57CFD-39AE-4119-95A2-AFD8FC17A8FC}" srcId="{9EC1F786-B3D4-41C6-9B18-88DCAF4EA6D8}" destId="{7A1FEE01-5ADF-409B-91C6-05DDCCD5BC05}" srcOrd="5" destOrd="0" parTransId="{5EEE52D6-90AA-4756-BC95-D8321C49AC15}" sibTransId="{A391344D-0225-418B-A609-03ED6365E13A}"/>
    <dgm:cxn modelId="{C3D8C116-AC8A-4DFA-9FB7-3153931C1238}" type="presParOf" srcId="{B2A5065A-4CC8-4933-9F37-D8B62CAAFF23}" destId="{A45BD0DD-46BF-439A-B740-5080D93C9E63}" srcOrd="0" destOrd="0" presId="urn:microsoft.com/office/officeart/2005/8/layout/default"/>
    <dgm:cxn modelId="{BB452254-64B9-4A47-8B1E-CAE9081DFD3C}" type="presParOf" srcId="{B2A5065A-4CC8-4933-9F37-D8B62CAAFF23}" destId="{5C55EC65-41F3-472D-9665-F851CED2C2C9}" srcOrd="1" destOrd="0" presId="urn:microsoft.com/office/officeart/2005/8/layout/default"/>
    <dgm:cxn modelId="{49310C87-AE83-4B87-A2C9-ECDE160EA629}" type="presParOf" srcId="{B2A5065A-4CC8-4933-9F37-D8B62CAAFF23}" destId="{5EF9F47F-C6CB-4690-8EF4-15C07B01B44E}" srcOrd="2" destOrd="0" presId="urn:microsoft.com/office/officeart/2005/8/layout/default"/>
    <dgm:cxn modelId="{3E815960-3FA6-45B4-8527-E79C00B306B9}" type="presParOf" srcId="{B2A5065A-4CC8-4933-9F37-D8B62CAAFF23}" destId="{61EDC772-7409-407E-BC3B-CBBFCB8898E5}" srcOrd="3" destOrd="0" presId="urn:microsoft.com/office/officeart/2005/8/layout/default"/>
    <dgm:cxn modelId="{BAD9B495-6CAB-444E-9971-71A7745C5F8D}" type="presParOf" srcId="{B2A5065A-4CC8-4933-9F37-D8B62CAAFF23}" destId="{D792177B-3E7C-404C-977A-D862110596DF}" srcOrd="4" destOrd="0" presId="urn:microsoft.com/office/officeart/2005/8/layout/default"/>
    <dgm:cxn modelId="{B8E3CBCC-1051-42FB-903F-96EB222DDC86}" type="presParOf" srcId="{B2A5065A-4CC8-4933-9F37-D8B62CAAFF23}" destId="{24AF217C-FE28-427F-8843-AF9DB1810180}" srcOrd="5" destOrd="0" presId="urn:microsoft.com/office/officeart/2005/8/layout/default"/>
    <dgm:cxn modelId="{2CDFB82C-8088-49A6-8593-0736C0AD9800}" type="presParOf" srcId="{B2A5065A-4CC8-4933-9F37-D8B62CAAFF23}" destId="{2D3727AF-34FE-4629-991D-7FD184B4899B}" srcOrd="6" destOrd="0" presId="urn:microsoft.com/office/officeart/2005/8/layout/default"/>
    <dgm:cxn modelId="{9EA0FCE9-7D8D-4F5E-AEF6-8315F399AD8B}" type="presParOf" srcId="{B2A5065A-4CC8-4933-9F37-D8B62CAAFF23}" destId="{DA74BF90-FD81-40D8-9932-98B585A579AC}" srcOrd="7" destOrd="0" presId="urn:microsoft.com/office/officeart/2005/8/layout/default"/>
    <dgm:cxn modelId="{8814BEBB-F435-4AA7-9DA7-3F059064A164}" type="presParOf" srcId="{B2A5065A-4CC8-4933-9F37-D8B62CAAFF23}" destId="{296BF1A6-72F0-4B99-A691-5B8F786FA104}" srcOrd="8" destOrd="0" presId="urn:microsoft.com/office/officeart/2005/8/layout/default"/>
    <dgm:cxn modelId="{C391C6DE-F67F-4828-AE26-65A1D0205814}" type="presParOf" srcId="{B2A5065A-4CC8-4933-9F37-D8B62CAAFF23}" destId="{576FF595-B7E9-4029-928C-2BF024CE9DA3}" srcOrd="9" destOrd="0" presId="urn:microsoft.com/office/officeart/2005/8/layout/default"/>
    <dgm:cxn modelId="{67B2CF17-A674-45CC-8332-C09E940A3F75}" type="presParOf" srcId="{B2A5065A-4CC8-4933-9F37-D8B62CAAFF23}" destId="{903578B7-0E02-4B8B-ABC2-3FD2C79E73F0}" srcOrd="10" destOrd="0" presId="urn:microsoft.com/office/officeart/2005/8/layout/default"/>
    <dgm:cxn modelId="{327400F6-CEF6-4355-B33F-09CF86EBE682}" type="presParOf" srcId="{B2A5065A-4CC8-4933-9F37-D8B62CAAFF23}" destId="{D6947A5E-0CFE-4886-ACA0-0A3A279113CE}" srcOrd="11" destOrd="0" presId="urn:microsoft.com/office/officeart/2005/8/layout/default"/>
    <dgm:cxn modelId="{2E9B10A7-6D84-4F1D-B0CF-7493CACBCE8F}" type="presParOf" srcId="{B2A5065A-4CC8-4933-9F37-D8B62CAAFF23}" destId="{81CF8566-2F80-461F-8A0D-D931A29884CD}" srcOrd="12" destOrd="0" presId="urn:microsoft.com/office/officeart/2005/8/layout/default"/>
    <dgm:cxn modelId="{B1E78193-2EE8-4FED-A49B-7B95DCAEE291}" type="presParOf" srcId="{B2A5065A-4CC8-4933-9F37-D8B62CAAFF23}" destId="{0C82E32F-EAE8-447B-A1CC-99B1FAB1E555}" srcOrd="13" destOrd="0" presId="urn:microsoft.com/office/officeart/2005/8/layout/default"/>
    <dgm:cxn modelId="{7DAF7279-249A-452E-B3F1-A66481FF121A}" type="presParOf" srcId="{B2A5065A-4CC8-4933-9F37-D8B62CAAFF23}" destId="{6F47D148-B17D-410B-BFE0-A316B11E5E3A}" srcOrd="14" destOrd="0" presId="urn:microsoft.com/office/officeart/2005/8/layout/default"/>
    <dgm:cxn modelId="{7BF05219-9775-4C1A-BC62-7C9C5C3F7EB7}" type="presParOf" srcId="{B2A5065A-4CC8-4933-9F37-D8B62CAAFF23}" destId="{D22B2E51-19E0-4DAD-BFD2-518139D17CB6}" srcOrd="15" destOrd="0" presId="urn:microsoft.com/office/officeart/2005/8/layout/default"/>
    <dgm:cxn modelId="{9EC163D5-B809-422D-835A-B488342640A9}" type="presParOf" srcId="{B2A5065A-4CC8-4933-9F37-D8B62CAAFF23}" destId="{CB9C5E90-A884-4C02-8149-1752E06056E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BD0DD-46BF-439A-B740-5080D93C9E63}">
      <dsp:nvSpPr>
        <dsp:cNvPr id="0" name=""/>
        <dsp:cNvSpPr/>
      </dsp:nvSpPr>
      <dsp:spPr>
        <a:xfrm>
          <a:off x="3542" y="465549"/>
          <a:ext cx="1917799" cy="115067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Onthaalmoment </a:t>
          </a:r>
          <a:endParaRPr lang="en-US" sz="2000" kern="1200" dirty="0"/>
        </a:p>
      </dsp:txBody>
      <dsp:txXfrm>
        <a:off x="3542" y="465549"/>
        <a:ext cx="1917799" cy="1150679"/>
      </dsp:txXfrm>
    </dsp:sp>
    <dsp:sp modelId="{5EF9F47F-C6CB-4690-8EF4-15C07B01B44E}">
      <dsp:nvSpPr>
        <dsp:cNvPr id="0" name=""/>
        <dsp:cNvSpPr/>
      </dsp:nvSpPr>
      <dsp:spPr>
        <a:xfrm>
          <a:off x="2113121" y="465549"/>
          <a:ext cx="1917799" cy="1150679"/>
        </a:xfrm>
        <a:prstGeom prst="rect">
          <a:avLst/>
        </a:prstGeom>
        <a:solidFill>
          <a:schemeClr val="accent2">
            <a:hueOff val="-546774"/>
            <a:satOff val="-1052"/>
            <a:lumOff val="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Informele - en formele gesprekken</a:t>
          </a:r>
          <a:endParaRPr lang="en-US" sz="2000" kern="1200" dirty="0"/>
        </a:p>
      </dsp:txBody>
      <dsp:txXfrm>
        <a:off x="2113121" y="465549"/>
        <a:ext cx="1917799" cy="1150679"/>
      </dsp:txXfrm>
    </dsp:sp>
    <dsp:sp modelId="{D792177B-3E7C-404C-977A-D862110596DF}">
      <dsp:nvSpPr>
        <dsp:cNvPr id="0" name=""/>
        <dsp:cNvSpPr/>
      </dsp:nvSpPr>
      <dsp:spPr>
        <a:xfrm>
          <a:off x="4222700" y="465549"/>
          <a:ext cx="1917799" cy="1150679"/>
        </a:xfrm>
        <a:prstGeom prst="rect">
          <a:avLst/>
        </a:prstGeom>
        <a:solidFill>
          <a:schemeClr val="accent2">
            <a:hueOff val="-1093548"/>
            <a:satOff val="-2105"/>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Coaching-gesprekken</a:t>
          </a:r>
          <a:endParaRPr lang="en-US" sz="2000" kern="1200" dirty="0"/>
        </a:p>
      </dsp:txBody>
      <dsp:txXfrm>
        <a:off x="4222700" y="465549"/>
        <a:ext cx="1917799" cy="1150679"/>
      </dsp:txXfrm>
    </dsp:sp>
    <dsp:sp modelId="{2D3727AF-34FE-4629-991D-7FD184B4899B}">
      <dsp:nvSpPr>
        <dsp:cNvPr id="0" name=""/>
        <dsp:cNvSpPr/>
      </dsp:nvSpPr>
      <dsp:spPr>
        <a:xfrm>
          <a:off x="6332279" y="465549"/>
          <a:ext cx="1917799" cy="1150679"/>
        </a:xfrm>
        <a:prstGeom prst="rect">
          <a:avLst/>
        </a:prstGeom>
        <a:solidFill>
          <a:schemeClr val="accent2">
            <a:hueOff val="-1640322"/>
            <a:satOff val="-3157"/>
            <a:lumOff val="2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Onthaalbrochure</a:t>
          </a:r>
          <a:endParaRPr lang="en-US" sz="2000" kern="1200" dirty="0"/>
        </a:p>
      </dsp:txBody>
      <dsp:txXfrm>
        <a:off x="6332279" y="465549"/>
        <a:ext cx="1917799" cy="1150679"/>
      </dsp:txXfrm>
    </dsp:sp>
    <dsp:sp modelId="{296BF1A6-72F0-4B99-A691-5B8F786FA104}">
      <dsp:nvSpPr>
        <dsp:cNvPr id="0" name=""/>
        <dsp:cNvSpPr/>
      </dsp:nvSpPr>
      <dsp:spPr>
        <a:xfrm>
          <a:off x="8441858" y="465549"/>
          <a:ext cx="1917799" cy="1150679"/>
        </a:xfrm>
        <a:prstGeom prst="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Klasbezoeken/</a:t>
          </a:r>
        </a:p>
        <a:p>
          <a:pPr marL="0" lvl="0" indent="0" algn="ctr" defTabSz="889000">
            <a:lnSpc>
              <a:spcPct val="90000"/>
            </a:lnSpc>
            <a:spcBef>
              <a:spcPct val="0"/>
            </a:spcBef>
            <a:spcAft>
              <a:spcPct val="35000"/>
            </a:spcAft>
            <a:buNone/>
          </a:pPr>
          <a:r>
            <a:rPr lang="nl-BE" sz="2000" kern="1200" dirty="0"/>
            <a:t>flitsbezoeken</a:t>
          </a:r>
          <a:endParaRPr lang="en-US" sz="2000" kern="1200" dirty="0"/>
        </a:p>
      </dsp:txBody>
      <dsp:txXfrm>
        <a:off x="8441858" y="465549"/>
        <a:ext cx="1917799" cy="1150679"/>
      </dsp:txXfrm>
    </dsp:sp>
    <dsp:sp modelId="{903578B7-0E02-4B8B-ABC2-3FD2C79E73F0}">
      <dsp:nvSpPr>
        <dsp:cNvPr id="0" name=""/>
        <dsp:cNvSpPr/>
      </dsp:nvSpPr>
      <dsp:spPr>
        <a:xfrm>
          <a:off x="1058331" y="1808008"/>
          <a:ext cx="1917799" cy="1150679"/>
        </a:xfrm>
        <a:prstGeom prst="rect">
          <a:avLst/>
        </a:prstGeom>
        <a:solidFill>
          <a:schemeClr val="accent2">
            <a:hueOff val="-2733870"/>
            <a:satOff val="-5262"/>
            <a:lumOff val="3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Lesreflectie</a:t>
          </a:r>
          <a:endParaRPr lang="en-US" sz="2000" kern="1200" dirty="0"/>
        </a:p>
      </dsp:txBody>
      <dsp:txXfrm>
        <a:off x="1058331" y="1808008"/>
        <a:ext cx="1917799" cy="1150679"/>
      </dsp:txXfrm>
    </dsp:sp>
    <dsp:sp modelId="{81CF8566-2F80-461F-8A0D-D931A29884CD}">
      <dsp:nvSpPr>
        <dsp:cNvPr id="0" name=""/>
        <dsp:cNvSpPr/>
      </dsp:nvSpPr>
      <dsp:spPr>
        <a:xfrm>
          <a:off x="3167910" y="1808008"/>
          <a:ext cx="1917799" cy="1150679"/>
        </a:xfrm>
        <a:prstGeom prst="rect">
          <a:avLst/>
        </a:prstGeom>
        <a:solidFill>
          <a:schemeClr val="accent2">
            <a:hueOff val="-3280644"/>
            <a:satOff val="-631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Observeren van lessen van collega’s </a:t>
          </a:r>
          <a:endParaRPr lang="en-US" sz="2000" kern="1200" dirty="0"/>
        </a:p>
      </dsp:txBody>
      <dsp:txXfrm>
        <a:off x="3167910" y="1808008"/>
        <a:ext cx="1917799" cy="1150679"/>
      </dsp:txXfrm>
    </dsp:sp>
    <dsp:sp modelId="{6F47D148-B17D-410B-BFE0-A316B11E5E3A}">
      <dsp:nvSpPr>
        <dsp:cNvPr id="0" name=""/>
        <dsp:cNvSpPr/>
      </dsp:nvSpPr>
      <dsp:spPr>
        <a:xfrm>
          <a:off x="5277489" y="1808008"/>
          <a:ext cx="1917799" cy="1150679"/>
        </a:xfrm>
        <a:prstGeom prst="rect">
          <a:avLst/>
        </a:prstGeom>
        <a:solidFill>
          <a:schemeClr val="accent2">
            <a:hueOff val="-3827418"/>
            <a:satOff val="-7367"/>
            <a:lumOff val="5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Team-teaching/</a:t>
          </a:r>
        </a:p>
        <a:p>
          <a:pPr marL="0" lvl="0" indent="0" algn="ctr" defTabSz="889000">
            <a:lnSpc>
              <a:spcPct val="90000"/>
            </a:lnSpc>
            <a:spcBef>
              <a:spcPct val="0"/>
            </a:spcBef>
            <a:spcAft>
              <a:spcPct val="35000"/>
            </a:spcAft>
            <a:buNone/>
          </a:pPr>
          <a:r>
            <a:rPr lang="nl-BE" sz="2000" kern="1200" dirty="0"/>
            <a:t>co-teaching</a:t>
          </a:r>
          <a:endParaRPr lang="en-US" sz="2000" kern="1200" dirty="0"/>
        </a:p>
      </dsp:txBody>
      <dsp:txXfrm>
        <a:off x="5277489" y="1808008"/>
        <a:ext cx="1917799" cy="1150679"/>
      </dsp:txXfrm>
    </dsp:sp>
    <dsp:sp modelId="{CB9C5E90-A884-4C02-8149-1752E06056E4}">
      <dsp:nvSpPr>
        <dsp:cNvPr id="0" name=""/>
        <dsp:cNvSpPr/>
      </dsp:nvSpPr>
      <dsp:spPr>
        <a:xfrm>
          <a:off x="7387069" y="1808008"/>
          <a:ext cx="1917799" cy="1150679"/>
        </a:xfrm>
        <a:prstGeom prst="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nl-BE" sz="5700" kern="1200"/>
            <a:t>…</a:t>
          </a:r>
          <a:endParaRPr lang="en-US" sz="5700" kern="1200"/>
        </a:p>
      </dsp:txBody>
      <dsp:txXfrm>
        <a:off x="7387069" y="1808008"/>
        <a:ext cx="1917799" cy="1150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9A4FF-68EB-4FF4-AC04-F68AFCB90789}"/>
              </a:ext>
            </a:extLst>
          </p:cNvPr>
          <p:cNvSpPr>
            <a:spLocks noGrp="1"/>
          </p:cNvSpPr>
          <p:nvPr>
            <p:ph type="title"/>
          </p:nvPr>
        </p:nvSpPr>
        <p:spPr/>
        <p:txBody>
          <a:bodyPr>
            <a:noAutofit/>
          </a:bodyPr>
          <a:lstStyle/>
          <a:p>
            <a:r>
              <a:rPr lang="nl-BE" sz="5400" b="1" dirty="0">
                <a:solidFill>
                  <a:schemeClr val="accent2"/>
                </a:solidFill>
              </a:rPr>
              <a:t>Overleg aanvangsbegeleiding 14/09/’21</a:t>
            </a:r>
            <a:endParaRPr lang="nl-BE" sz="5400" dirty="0">
              <a:solidFill>
                <a:schemeClr val="accent2"/>
              </a:solidFill>
            </a:endParaRPr>
          </a:p>
        </p:txBody>
      </p:sp>
      <p:sp>
        <p:nvSpPr>
          <p:cNvPr id="7" name="Tijdelijke aanduiding voor inhoud 6">
            <a:extLst>
              <a:ext uri="{FF2B5EF4-FFF2-40B4-BE49-F238E27FC236}">
                <a16:creationId xmlns:a16="http://schemas.microsoft.com/office/drawing/2014/main" id="{062AF4A9-4A5A-48F2-B1DB-907F5114CC25}"/>
              </a:ext>
            </a:extLst>
          </p:cNvPr>
          <p:cNvSpPr>
            <a:spLocks noGrp="1"/>
          </p:cNvSpPr>
          <p:nvPr>
            <p:ph sz="quarter" idx="13"/>
          </p:nvPr>
        </p:nvSpPr>
        <p:spPr>
          <a:xfrm>
            <a:off x="485149" y="2214694"/>
            <a:ext cx="10363826" cy="3671756"/>
          </a:xfrm>
        </p:spPr>
        <p:txBody>
          <a:bodyPr>
            <a:normAutofit/>
          </a:bodyPr>
          <a:lstStyle/>
          <a:p>
            <a:pPr marL="0" indent="0" algn="r">
              <a:buNone/>
            </a:pPr>
            <a:endParaRPr lang="nl-BE" sz="4400" dirty="0"/>
          </a:p>
          <a:p>
            <a:pPr marL="0" indent="0" algn="r">
              <a:buNone/>
            </a:pPr>
            <a:r>
              <a:rPr lang="nl-BE" sz="4400" dirty="0"/>
              <a:t>Welkom aan alle </a:t>
            </a:r>
          </a:p>
          <a:p>
            <a:pPr marL="0" indent="0" algn="r">
              <a:buNone/>
            </a:pPr>
            <a:r>
              <a:rPr lang="nl-BE" sz="4400" dirty="0"/>
              <a:t>nieuwe starters!</a:t>
            </a:r>
          </a:p>
        </p:txBody>
      </p:sp>
      <p:pic>
        <p:nvPicPr>
          <p:cNvPr id="1026" name="Picture 2" descr="De bronafbeelding bekijken">
            <a:extLst>
              <a:ext uri="{FF2B5EF4-FFF2-40B4-BE49-F238E27FC236}">
                <a16:creationId xmlns:a16="http://schemas.microsoft.com/office/drawing/2014/main" id="{FA208392-65BA-450E-9740-97EF72CE2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49" y="2871044"/>
            <a:ext cx="4886325" cy="363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5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B683B-0AF1-43D3-8CBF-B98EBEF6D41B}"/>
              </a:ext>
            </a:extLst>
          </p:cNvPr>
          <p:cNvSpPr>
            <a:spLocks noGrp="1"/>
          </p:cNvSpPr>
          <p:nvPr>
            <p:ph type="title"/>
          </p:nvPr>
        </p:nvSpPr>
        <p:spPr/>
        <p:txBody>
          <a:bodyPr/>
          <a:lstStyle/>
          <a:p>
            <a:r>
              <a:rPr lang="nl-BE" dirty="0"/>
              <a:t>vragenronde</a:t>
            </a:r>
          </a:p>
        </p:txBody>
      </p:sp>
      <p:sp>
        <p:nvSpPr>
          <p:cNvPr id="6" name="Tijdelijke aanduiding voor inhoud 5">
            <a:extLst>
              <a:ext uri="{FF2B5EF4-FFF2-40B4-BE49-F238E27FC236}">
                <a16:creationId xmlns:a16="http://schemas.microsoft.com/office/drawing/2014/main" id="{2A6D37C9-7BE2-41BC-9FA0-F03EDFF9A1CE}"/>
              </a:ext>
            </a:extLst>
          </p:cNvPr>
          <p:cNvSpPr>
            <a:spLocks noGrp="1"/>
          </p:cNvSpPr>
          <p:nvPr>
            <p:ph sz="quarter" idx="13"/>
          </p:nvPr>
        </p:nvSpPr>
        <p:spPr/>
        <p:txBody>
          <a:bodyPr/>
          <a:lstStyle/>
          <a:p>
            <a:r>
              <a:rPr lang="nl-BE" dirty="0"/>
              <a:t>Hebben jullie nog vragen? </a:t>
            </a:r>
          </a:p>
          <a:p>
            <a:r>
              <a:rPr lang="nl-BE" dirty="0"/>
              <a:t>Wat ontbreekt nog in </a:t>
            </a:r>
          </a:p>
          <a:p>
            <a:pPr marL="0" indent="0">
              <a:buNone/>
            </a:pPr>
            <a:r>
              <a:rPr lang="nl-BE" dirty="0"/>
              <a:t>    de info-brochure?</a:t>
            </a:r>
          </a:p>
          <a:p>
            <a:pPr marL="0" indent="0">
              <a:buNone/>
            </a:pPr>
            <a:endParaRPr lang="nl-BE" dirty="0"/>
          </a:p>
          <a:p>
            <a:pPr lvl="1">
              <a:buFont typeface="Wingdings" panose="05000000000000000000" pitchFamily="2" charset="2"/>
              <a:buChar char="Ø"/>
            </a:pPr>
            <a:r>
              <a:rPr lang="nl-BE" dirty="0"/>
              <a:t>Wij horen het graag!</a:t>
            </a:r>
          </a:p>
        </p:txBody>
      </p:sp>
      <p:pic>
        <p:nvPicPr>
          <p:cNvPr id="7" name="Tijdelijke aanduiding voor inhoud 3">
            <a:extLst>
              <a:ext uri="{FF2B5EF4-FFF2-40B4-BE49-F238E27FC236}">
                <a16:creationId xmlns:a16="http://schemas.microsoft.com/office/drawing/2014/main" id="{E08A5153-DD41-4D99-8000-D31B080A5547}"/>
              </a:ext>
            </a:extLst>
          </p:cNvPr>
          <p:cNvPicPr>
            <a:picLocks noChangeAspect="1"/>
          </p:cNvPicPr>
          <p:nvPr/>
        </p:nvPicPr>
        <p:blipFill>
          <a:blip r:embed="rId2"/>
          <a:stretch>
            <a:fillRect/>
          </a:stretch>
        </p:blipFill>
        <p:spPr>
          <a:xfrm>
            <a:off x="6292056" y="1616606"/>
            <a:ext cx="4351338" cy="4351338"/>
          </a:xfrm>
          <a:prstGeom prst="rect">
            <a:avLst/>
          </a:prstGeom>
        </p:spPr>
      </p:pic>
    </p:spTree>
    <p:extLst>
      <p:ext uri="{BB962C8B-B14F-4D97-AF65-F5344CB8AC3E}">
        <p14:creationId xmlns:p14="http://schemas.microsoft.com/office/powerpoint/2010/main" val="25891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2B50B-B62D-4A0C-B640-0021E584F40B}"/>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155CC3EA-719E-4894-9D94-8CD4FC10D1E2}"/>
              </a:ext>
            </a:extLst>
          </p:cNvPr>
          <p:cNvSpPr>
            <a:spLocks noGrp="1"/>
          </p:cNvSpPr>
          <p:nvPr>
            <p:ph sz="quarter" idx="13"/>
          </p:nvPr>
        </p:nvSpPr>
        <p:spPr/>
        <p:txBody>
          <a:bodyPr/>
          <a:lstStyle/>
          <a:p>
            <a:endParaRPr lang="nl-BE"/>
          </a:p>
        </p:txBody>
      </p:sp>
      <p:pic>
        <p:nvPicPr>
          <p:cNvPr id="5" name="Google Shape;212;p14">
            <a:extLst>
              <a:ext uri="{FF2B5EF4-FFF2-40B4-BE49-F238E27FC236}">
                <a16:creationId xmlns:a16="http://schemas.microsoft.com/office/drawing/2014/main" id="{291A678E-DA0D-4EC2-9A09-C394B50AC1E8}"/>
              </a:ext>
            </a:extLst>
          </p:cNvPr>
          <p:cNvPicPr preferRelativeResize="0">
            <a:picLocks/>
          </p:cNvPicPr>
          <p:nvPr/>
        </p:nvPicPr>
        <p:blipFill rotWithShape="1">
          <a:blip r:embed="rId2">
            <a:alphaModFix/>
          </a:blip>
          <a:srcRect/>
          <a:stretch/>
        </p:blipFill>
        <p:spPr>
          <a:xfrm>
            <a:off x="149622" y="326571"/>
            <a:ext cx="11407378" cy="5987501"/>
          </a:xfrm>
          <a:prstGeom prst="rect">
            <a:avLst/>
          </a:prstGeom>
          <a:noFill/>
          <a:ln>
            <a:noFill/>
          </a:ln>
        </p:spPr>
      </p:pic>
    </p:spTree>
    <p:extLst>
      <p:ext uri="{BB962C8B-B14F-4D97-AF65-F5344CB8AC3E}">
        <p14:creationId xmlns:p14="http://schemas.microsoft.com/office/powerpoint/2010/main" val="341743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C4795-87F3-40B6-AEFF-7CFD5815470B}"/>
              </a:ext>
            </a:extLst>
          </p:cNvPr>
          <p:cNvSpPr>
            <a:spLocks noGrp="1"/>
          </p:cNvSpPr>
          <p:nvPr>
            <p:ph type="title"/>
          </p:nvPr>
        </p:nvSpPr>
        <p:spPr>
          <a:xfrm>
            <a:off x="1353671" y="618518"/>
            <a:ext cx="9924555" cy="385530"/>
          </a:xfrm>
        </p:spPr>
        <p:txBody>
          <a:bodyPr>
            <a:normAutofit fontScale="90000"/>
          </a:bodyPr>
          <a:lstStyle/>
          <a:p>
            <a:endParaRPr lang="nl-BE" dirty="0"/>
          </a:p>
        </p:txBody>
      </p:sp>
      <p:sp>
        <p:nvSpPr>
          <p:cNvPr id="6" name="Tekstvak 5">
            <a:extLst>
              <a:ext uri="{FF2B5EF4-FFF2-40B4-BE49-F238E27FC236}">
                <a16:creationId xmlns:a16="http://schemas.microsoft.com/office/drawing/2014/main" id="{2DA7F142-0CA2-4455-A8BB-A13517268DDB}"/>
              </a:ext>
            </a:extLst>
          </p:cNvPr>
          <p:cNvSpPr txBox="1"/>
          <p:nvPr/>
        </p:nvSpPr>
        <p:spPr>
          <a:xfrm>
            <a:off x="708212" y="1640541"/>
            <a:ext cx="9235327" cy="4708981"/>
          </a:xfrm>
          <a:prstGeom prst="rect">
            <a:avLst/>
          </a:prstGeom>
          <a:noFill/>
        </p:spPr>
        <p:txBody>
          <a:bodyPr wrap="square">
            <a:spAutoFit/>
          </a:bodyPr>
          <a:lstStyle/>
          <a:p>
            <a:endParaRPr lang="nl-NL" sz="2400" dirty="0"/>
          </a:p>
          <a:p>
            <a:pPr marL="0" indent="0">
              <a:buNone/>
            </a:pPr>
            <a:r>
              <a:rPr lang="nl-BE" sz="2800" dirty="0"/>
              <a:t>Ben je een beginnende leerkracht of heb je al </a:t>
            </a:r>
          </a:p>
          <a:p>
            <a:pPr marL="0" indent="0">
              <a:buNone/>
            </a:pPr>
            <a:r>
              <a:rPr lang="nl-BE" sz="2800" dirty="0"/>
              <a:t>wat ervaring?</a:t>
            </a:r>
          </a:p>
          <a:p>
            <a:pPr marL="0" indent="0">
              <a:buNone/>
            </a:pPr>
            <a:r>
              <a:rPr lang="nl-BE" sz="2800" dirty="0"/>
              <a:t>Starten op een nieuwe school is sowieso </a:t>
            </a:r>
          </a:p>
          <a:p>
            <a:pPr marL="0" indent="0">
              <a:buNone/>
            </a:pPr>
            <a:r>
              <a:rPr lang="nl-BE" sz="2800" dirty="0"/>
              <a:t>een hele aanpassing.</a:t>
            </a:r>
          </a:p>
          <a:p>
            <a:pPr marL="0" indent="0">
              <a:buNone/>
            </a:pPr>
            <a:r>
              <a:rPr lang="nl-BE" sz="2800" dirty="0"/>
              <a:t>Met de aanvangsbegeleiding begeleiden we jullie </a:t>
            </a:r>
          </a:p>
          <a:p>
            <a:pPr marL="0" indent="0">
              <a:buNone/>
            </a:pPr>
            <a:r>
              <a:rPr lang="nl-BE" sz="2800" dirty="0"/>
              <a:t>vanaf de start tot het einde van jullie 2</a:t>
            </a:r>
            <a:r>
              <a:rPr lang="nl-BE" sz="2800" baseline="30000" dirty="0"/>
              <a:t>de</a:t>
            </a:r>
            <a:r>
              <a:rPr lang="nl-BE" sz="2800" dirty="0"/>
              <a:t> jaar.</a:t>
            </a:r>
          </a:p>
          <a:p>
            <a:pPr marL="0" indent="0">
              <a:buNone/>
            </a:pPr>
            <a:r>
              <a:rPr lang="nl-BE" sz="2800" dirty="0"/>
              <a:t>Aanspreekpunten zijn Leen en Martine maar ook </a:t>
            </a:r>
          </a:p>
          <a:p>
            <a:pPr marL="0" indent="0">
              <a:buNone/>
            </a:pPr>
            <a:r>
              <a:rPr lang="nl-BE" sz="2800" dirty="0"/>
              <a:t>de directeur en ervaren collega’s staan klaar om </a:t>
            </a:r>
          </a:p>
          <a:p>
            <a:pPr marL="0" indent="0">
              <a:buNone/>
            </a:pPr>
            <a:r>
              <a:rPr lang="nl-BE" sz="2800" dirty="0"/>
              <a:t>jullie op weg te helpen</a:t>
            </a:r>
            <a:r>
              <a:rPr lang="nl-BE" sz="2400" dirty="0"/>
              <a:t>.</a:t>
            </a:r>
          </a:p>
          <a:p>
            <a:endParaRPr lang="nl-NL" sz="2400" dirty="0"/>
          </a:p>
        </p:txBody>
      </p:sp>
      <p:pic>
        <p:nvPicPr>
          <p:cNvPr id="7" name="Tijdelijke aanduiding voor inhoud 6">
            <a:extLst>
              <a:ext uri="{FF2B5EF4-FFF2-40B4-BE49-F238E27FC236}">
                <a16:creationId xmlns:a16="http://schemas.microsoft.com/office/drawing/2014/main" id="{5DD0F365-FCF2-4502-B644-BCC023D74341}"/>
              </a:ext>
            </a:extLst>
          </p:cNvPr>
          <p:cNvPicPr>
            <a:picLocks noGrp="1" noChangeAspect="1"/>
          </p:cNvPicPr>
          <p:nvPr>
            <p:ph sz="quarter" idx="13"/>
          </p:nvPr>
        </p:nvPicPr>
        <p:blipFill rotWithShape="1">
          <a:blip r:embed="rId2"/>
          <a:srcRect l="38827" r="26701" b="1"/>
          <a:stretch/>
        </p:blipFill>
        <p:spPr>
          <a:xfrm>
            <a:off x="8301319" y="1168308"/>
            <a:ext cx="3061446" cy="4521383"/>
          </a:xfrm>
          <a:prstGeom prst="rect">
            <a:avLst/>
          </a:prstGeom>
          <a:effectLst/>
        </p:spPr>
      </p:pic>
    </p:spTree>
    <p:extLst>
      <p:ext uri="{BB962C8B-B14F-4D97-AF65-F5344CB8AC3E}">
        <p14:creationId xmlns:p14="http://schemas.microsoft.com/office/powerpoint/2010/main" val="131512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C4795-87F3-40B6-AEFF-7CFD5815470B}"/>
              </a:ext>
            </a:extLst>
          </p:cNvPr>
          <p:cNvSpPr>
            <a:spLocks noGrp="1"/>
          </p:cNvSpPr>
          <p:nvPr>
            <p:ph type="title"/>
          </p:nvPr>
        </p:nvSpPr>
        <p:spPr>
          <a:xfrm>
            <a:off x="913775" y="618517"/>
            <a:ext cx="10364451" cy="977201"/>
          </a:xfrm>
        </p:spPr>
        <p:txBody>
          <a:bodyPr/>
          <a:lstStyle/>
          <a:p>
            <a:r>
              <a:rPr lang="nl-BE" dirty="0"/>
              <a:t>Wat zegt de wet?</a:t>
            </a:r>
          </a:p>
        </p:txBody>
      </p:sp>
      <p:pic>
        <p:nvPicPr>
          <p:cNvPr id="4" name="Tijdelijke aanduiding voor inhoud 3">
            <a:extLst>
              <a:ext uri="{FF2B5EF4-FFF2-40B4-BE49-F238E27FC236}">
                <a16:creationId xmlns:a16="http://schemas.microsoft.com/office/drawing/2014/main" id="{D149F9F0-25C0-458C-A55B-792ED125A004}"/>
              </a:ext>
            </a:extLst>
          </p:cNvPr>
          <p:cNvPicPr>
            <a:picLocks noGrp="1" noChangeAspect="1"/>
          </p:cNvPicPr>
          <p:nvPr>
            <p:ph sz="quarter" idx="13"/>
          </p:nvPr>
        </p:nvPicPr>
        <p:blipFill rotWithShape="1">
          <a:blip r:embed="rId2"/>
          <a:srcRect l="12005" r="17106" b="-1"/>
          <a:stretch/>
        </p:blipFill>
        <p:spPr>
          <a:xfrm>
            <a:off x="9785538" y="1107117"/>
            <a:ext cx="2299068" cy="238909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kstvak 5">
            <a:extLst>
              <a:ext uri="{FF2B5EF4-FFF2-40B4-BE49-F238E27FC236}">
                <a16:creationId xmlns:a16="http://schemas.microsoft.com/office/drawing/2014/main" id="{2DA7F142-0CA2-4455-A8BB-A13517268DDB}"/>
              </a:ext>
            </a:extLst>
          </p:cNvPr>
          <p:cNvSpPr txBox="1"/>
          <p:nvPr/>
        </p:nvSpPr>
        <p:spPr>
          <a:xfrm>
            <a:off x="990600" y="2276475"/>
            <a:ext cx="8943975" cy="4401205"/>
          </a:xfrm>
          <a:prstGeom prst="rect">
            <a:avLst/>
          </a:prstGeom>
          <a:noFill/>
        </p:spPr>
        <p:txBody>
          <a:bodyPr wrap="square">
            <a:spAutoFit/>
          </a:bodyPr>
          <a:lstStyle/>
          <a:p>
            <a:r>
              <a:rPr lang="nl-NL" sz="2800" dirty="0"/>
              <a:t>Aanvangsbegeleiding is een recht en een plicht voor elke startende leraar. De aanvangsbegeleiding staat beschreven in het professionaliseringsplan en/of schoolwerkplan.</a:t>
            </a:r>
          </a:p>
          <a:p>
            <a:r>
              <a:rPr lang="nl-NL" sz="2800" dirty="0"/>
              <a:t>Het school(bestuur) heeft een plan van aanpak en de starter moet dit aanvaarden. (zie functiebeschrijving).</a:t>
            </a:r>
          </a:p>
          <a:p>
            <a:r>
              <a:rPr lang="nl-NL" sz="2800" dirty="0"/>
              <a:t>Voor de tijdelijke personeelsleden die nog geen functiebeschrijving hebben ontvangen (minder dan 104 dagen), worden de afspraken over de aanvangsbegeleiding vastgelegd in een schriftelijke overeenkomst tussen het personeelslid en de eerste evaluator (directie).</a:t>
            </a:r>
          </a:p>
        </p:txBody>
      </p:sp>
    </p:spTree>
    <p:extLst>
      <p:ext uri="{BB962C8B-B14F-4D97-AF65-F5344CB8AC3E}">
        <p14:creationId xmlns:p14="http://schemas.microsoft.com/office/powerpoint/2010/main" val="327601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B5048-9B77-4E39-9B26-254BAE107136}"/>
              </a:ext>
            </a:extLst>
          </p:cNvPr>
          <p:cNvSpPr>
            <a:spLocks noGrp="1"/>
          </p:cNvSpPr>
          <p:nvPr>
            <p:ph type="title"/>
          </p:nvPr>
        </p:nvSpPr>
        <p:spPr>
          <a:xfrm>
            <a:off x="913775" y="618517"/>
            <a:ext cx="10364451" cy="1084777"/>
          </a:xfrm>
        </p:spPr>
        <p:txBody>
          <a:bodyPr/>
          <a:lstStyle/>
          <a:p>
            <a:r>
              <a:rPr lang="nl-NL" sz="3600" dirty="0">
                <a:solidFill>
                  <a:srgbClr val="000000"/>
                </a:solidFill>
              </a:rPr>
              <a:t>Zes bouwstenen van een kwaliteitsvolle aanvangsbegeleiding </a:t>
            </a:r>
            <a:endParaRPr lang="nl-BE" b="1" dirty="0">
              <a:solidFill>
                <a:srgbClr val="00B050"/>
              </a:solidFill>
            </a:endParaRPr>
          </a:p>
        </p:txBody>
      </p:sp>
      <p:pic>
        <p:nvPicPr>
          <p:cNvPr id="4" name="Tijdelijke aanduiding voor inhoud 3">
            <a:extLst>
              <a:ext uri="{FF2B5EF4-FFF2-40B4-BE49-F238E27FC236}">
                <a16:creationId xmlns:a16="http://schemas.microsoft.com/office/drawing/2014/main" id="{D23152AA-3B13-4BFA-BAFA-1030A4E71D06}"/>
              </a:ext>
            </a:extLst>
          </p:cNvPr>
          <p:cNvPicPr>
            <a:picLocks noGrp="1" noChangeAspect="1"/>
          </p:cNvPicPr>
          <p:nvPr>
            <p:ph sz="quarter" idx="13"/>
          </p:nvPr>
        </p:nvPicPr>
        <p:blipFill rotWithShape="1">
          <a:blip r:embed="rId2">
            <a:alphaModFix/>
          </a:blip>
          <a:srcRect l="11474" r="10476" b="1"/>
          <a:stretch/>
        </p:blipFill>
        <p:spPr>
          <a:xfrm>
            <a:off x="9959788" y="1105172"/>
            <a:ext cx="1819836" cy="1951865"/>
          </a:xfrm>
          <a:prstGeom prst="rect">
            <a:avLst/>
          </a:prstGeom>
        </p:spPr>
      </p:pic>
      <p:sp>
        <p:nvSpPr>
          <p:cNvPr id="6" name="Tekstvak 5">
            <a:extLst>
              <a:ext uri="{FF2B5EF4-FFF2-40B4-BE49-F238E27FC236}">
                <a16:creationId xmlns:a16="http://schemas.microsoft.com/office/drawing/2014/main" id="{61D5A85D-7F7A-4C77-A895-4AA6D34EEACF}"/>
              </a:ext>
            </a:extLst>
          </p:cNvPr>
          <p:cNvSpPr txBox="1"/>
          <p:nvPr/>
        </p:nvSpPr>
        <p:spPr>
          <a:xfrm>
            <a:off x="913775" y="2545977"/>
            <a:ext cx="10677590" cy="3539430"/>
          </a:xfrm>
          <a:prstGeom prst="rect">
            <a:avLst/>
          </a:prstGeom>
          <a:noFill/>
        </p:spPr>
        <p:txBody>
          <a:bodyPr wrap="square">
            <a:spAutoFit/>
          </a:bodyPr>
          <a:lstStyle/>
          <a:p>
            <a:pPr marL="0" indent="0">
              <a:buNone/>
            </a:pPr>
            <a:r>
              <a:rPr lang="nl-NL" sz="2800" dirty="0">
                <a:solidFill>
                  <a:srgbClr val="000000"/>
                </a:solidFill>
              </a:rPr>
              <a:t>Kwaliteitsvolle aanvangsbegeleiding … </a:t>
            </a:r>
          </a:p>
          <a:p>
            <a:pPr marL="514350" indent="-514350">
              <a:buFont typeface="+mj-lt"/>
              <a:buAutoNum type="arabicPeriod"/>
            </a:pPr>
            <a:r>
              <a:rPr lang="nl-NL" sz="2800" dirty="0">
                <a:solidFill>
                  <a:srgbClr val="000000"/>
                </a:solidFill>
              </a:rPr>
              <a:t>heeft aandacht voor elke starter en voor zijn totale persoonlijkheid</a:t>
            </a:r>
          </a:p>
          <a:p>
            <a:pPr marL="514350" indent="-514350">
              <a:buFont typeface="+mj-lt"/>
              <a:buAutoNum type="arabicPeriod"/>
            </a:pPr>
            <a:r>
              <a:rPr lang="nl-NL" sz="2800" dirty="0">
                <a:solidFill>
                  <a:srgbClr val="000000"/>
                </a:solidFill>
              </a:rPr>
              <a:t>is gericht op een wegwijsbeleid in de school en in de opdracht</a:t>
            </a:r>
          </a:p>
          <a:p>
            <a:pPr marL="514350" indent="-514350">
              <a:buFont typeface="+mj-lt"/>
              <a:buAutoNum type="arabicPeriod"/>
            </a:pPr>
            <a:r>
              <a:rPr lang="nl-NL" sz="2800" dirty="0">
                <a:solidFill>
                  <a:srgbClr val="000000"/>
                </a:solidFill>
              </a:rPr>
              <a:t>kadert binnen de visie van het personeels- en professionaliseringsbeleid </a:t>
            </a:r>
          </a:p>
          <a:p>
            <a:pPr marL="514350" indent="-514350">
              <a:buFont typeface="+mj-lt"/>
              <a:buAutoNum type="arabicPeriod"/>
            </a:pPr>
            <a:r>
              <a:rPr lang="nl-NL" sz="2800" dirty="0">
                <a:solidFill>
                  <a:srgbClr val="000000"/>
                </a:solidFill>
              </a:rPr>
              <a:t>is op maat, met aandacht voor talenten en werkpunten van de starter</a:t>
            </a:r>
          </a:p>
          <a:p>
            <a:pPr marL="514350" indent="-514350">
              <a:buFont typeface="+mj-lt"/>
              <a:buAutoNum type="arabicPeriod"/>
            </a:pPr>
            <a:r>
              <a:rPr lang="nl-NL" sz="2800" dirty="0">
                <a:solidFill>
                  <a:srgbClr val="000000"/>
                </a:solidFill>
              </a:rPr>
              <a:t>geeft eigenaarschap aan de starter </a:t>
            </a:r>
          </a:p>
          <a:p>
            <a:pPr marL="514350" indent="-514350">
              <a:buFont typeface="+mj-lt"/>
              <a:buAutoNum type="arabicPeriod"/>
            </a:pPr>
            <a:r>
              <a:rPr lang="nl-NL" sz="2800" dirty="0">
                <a:solidFill>
                  <a:srgbClr val="000000"/>
                </a:solidFill>
              </a:rPr>
              <a:t>vindt plaats in een cultuur van formeel en informeel leren </a:t>
            </a:r>
            <a:endParaRPr lang="nl-BE" sz="2800" dirty="0">
              <a:solidFill>
                <a:srgbClr val="000000"/>
              </a:solidFill>
            </a:endParaRPr>
          </a:p>
        </p:txBody>
      </p:sp>
    </p:spTree>
    <p:extLst>
      <p:ext uri="{BB962C8B-B14F-4D97-AF65-F5344CB8AC3E}">
        <p14:creationId xmlns:p14="http://schemas.microsoft.com/office/powerpoint/2010/main" val="366936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62566-416A-4ADE-B5CE-68E113FD9EBA}"/>
              </a:ext>
            </a:extLst>
          </p:cNvPr>
          <p:cNvSpPr>
            <a:spLocks noGrp="1"/>
          </p:cNvSpPr>
          <p:nvPr>
            <p:ph type="title"/>
          </p:nvPr>
        </p:nvSpPr>
        <p:spPr>
          <a:xfrm>
            <a:off x="913775" y="618517"/>
            <a:ext cx="10364451" cy="1084777"/>
          </a:xfrm>
        </p:spPr>
        <p:txBody>
          <a:bodyPr/>
          <a:lstStyle/>
          <a:p>
            <a:r>
              <a:rPr lang="nl-BE" sz="3600" dirty="0"/>
              <a:t>methodieken voor aanvangsbegeleiding</a:t>
            </a:r>
            <a:endParaRPr lang="nl-BE" dirty="0"/>
          </a:p>
        </p:txBody>
      </p:sp>
      <p:graphicFrame>
        <p:nvGraphicFramePr>
          <p:cNvPr id="4" name="Tijdelijke aanduiding voor inhoud 2">
            <a:extLst>
              <a:ext uri="{FF2B5EF4-FFF2-40B4-BE49-F238E27FC236}">
                <a16:creationId xmlns:a16="http://schemas.microsoft.com/office/drawing/2014/main" id="{5CEB9D69-C517-439D-8050-D8A857A61AEF}"/>
              </a:ext>
            </a:extLst>
          </p:cNvPr>
          <p:cNvGraphicFramePr>
            <a:graphicFrameLocks noGrp="1"/>
          </p:cNvGraphicFramePr>
          <p:nvPr>
            <p:ph sz="quarter" idx="13"/>
            <p:extLst>
              <p:ext uri="{D42A27DB-BD31-4B8C-83A1-F6EECF244321}">
                <p14:modId xmlns:p14="http://schemas.microsoft.com/office/powerpoint/2010/main" val="423932999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62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6B772-609E-4630-8C06-07F13D8F489D}"/>
              </a:ext>
            </a:extLst>
          </p:cNvPr>
          <p:cNvSpPr>
            <a:spLocks noGrp="1"/>
          </p:cNvSpPr>
          <p:nvPr>
            <p:ph type="title"/>
          </p:nvPr>
        </p:nvSpPr>
        <p:spPr/>
        <p:txBody>
          <a:bodyPr/>
          <a:lstStyle/>
          <a:p>
            <a:endParaRPr lang="nl-BE" dirty="0"/>
          </a:p>
        </p:txBody>
      </p:sp>
      <p:sp>
        <p:nvSpPr>
          <p:cNvPr id="4" name="Rechthoek: afgeronde hoeken 3">
            <a:extLst>
              <a:ext uri="{FF2B5EF4-FFF2-40B4-BE49-F238E27FC236}">
                <a16:creationId xmlns:a16="http://schemas.microsoft.com/office/drawing/2014/main" id="{62CA0C61-9763-49E8-ADBE-33C1AD5962CA}"/>
              </a:ext>
            </a:extLst>
          </p:cNvPr>
          <p:cNvSpPr/>
          <p:nvPr/>
        </p:nvSpPr>
        <p:spPr>
          <a:xfrm>
            <a:off x="3074894" y="1066801"/>
            <a:ext cx="4616824"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DUIDELIJK ONDERSCHEID</a:t>
            </a:r>
          </a:p>
        </p:txBody>
      </p:sp>
      <p:sp>
        <p:nvSpPr>
          <p:cNvPr id="5" name="Tijdelijke aanduiding voor inhoud 4">
            <a:extLst>
              <a:ext uri="{FF2B5EF4-FFF2-40B4-BE49-F238E27FC236}">
                <a16:creationId xmlns:a16="http://schemas.microsoft.com/office/drawing/2014/main" id="{61E20AE5-4E90-421B-8DCC-3A968157EB72}"/>
              </a:ext>
            </a:extLst>
          </p:cNvPr>
          <p:cNvSpPr>
            <a:spLocks noGrp="1"/>
          </p:cNvSpPr>
          <p:nvPr>
            <p:ph sz="quarter" idx="13"/>
          </p:nvPr>
        </p:nvSpPr>
        <p:spPr>
          <a:xfrm>
            <a:off x="457201" y="3479973"/>
            <a:ext cx="3989294" cy="53169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nl-BE" dirty="0"/>
              <a:t>Functioneren en evalueren</a:t>
            </a:r>
          </a:p>
        </p:txBody>
      </p:sp>
      <p:sp>
        <p:nvSpPr>
          <p:cNvPr id="7" name="Rechthoek: afgeronde hoeken 6">
            <a:extLst>
              <a:ext uri="{FF2B5EF4-FFF2-40B4-BE49-F238E27FC236}">
                <a16:creationId xmlns:a16="http://schemas.microsoft.com/office/drawing/2014/main" id="{7D4B784E-F88D-4207-B99C-21A4020CE8E7}"/>
              </a:ext>
            </a:extLst>
          </p:cNvPr>
          <p:cNvSpPr/>
          <p:nvPr/>
        </p:nvSpPr>
        <p:spPr>
          <a:xfrm>
            <a:off x="457202" y="4621711"/>
            <a:ext cx="3989292" cy="5822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AFSPRAKEN EN GESCHIKTE DOCUMENTEN</a:t>
            </a:r>
          </a:p>
        </p:txBody>
      </p:sp>
      <p:sp>
        <p:nvSpPr>
          <p:cNvPr id="8" name="Rechthoek: afgeronde hoeken 7">
            <a:extLst>
              <a:ext uri="{FF2B5EF4-FFF2-40B4-BE49-F238E27FC236}">
                <a16:creationId xmlns:a16="http://schemas.microsoft.com/office/drawing/2014/main" id="{5DC68325-BBB0-4C16-86A7-64708D5D8747}"/>
              </a:ext>
            </a:extLst>
          </p:cNvPr>
          <p:cNvSpPr/>
          <p:nvPr/>
        </p:nvSpPr>
        <p:spPr>
          <a:xfrm>
            <a:off x="457201" y="5791199"/>
            <a:ext cx="3989293" cy="64587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LEIDINGGEVENDE : BEOORDELENDE EN EVALUERENDE ROL</a:t>
            </a:r>
          </a:p>
        </p:txBody>
      </p:sp>
      <p:sp>
        <p:nvSpPr>
          <p:cNvPr id="9" name="Rechthoek: afgeronde hoeken 8">
            <a:extLst>
              <a:ext uri="{FF2B5EF4-FFF2-40B4-BE49-F238E27FC236}">
                <a16:creationId xmlns:a16="http://schemas.microsoft.com/office/drawing/2014/main" id="{DAC17B4E-85D4-4035-94FE-5AEF16847F8D}"/>
              </a:ext>
            </a:extLst>
          </p:cNvPr>
          <p:cNvSpPr/>
          <p:nvPr/>
        </p:nvSpPr>
        <p:spPr>
          <a:xfrm>
            <a:off x="6158751" y="3468011"/>
            <a:ext cx="3989293" cy="6005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COACHEN EN BEGELEIDEN/ ONDERSTEUNEN</a:t>
            </a:r>
          </a:p>
        </p:txBody>
      </p:sp>
      <p:sp>
        <p:nvSpPr>
          <p:cNvPr id="10" name="Rechthoek: afgeronde hoeken 9">
            <a:extLst>
              <a:ext uri="{FF2B5EF4-FFF2-40B4-BE49-F238E27FC236}">
                <a16:creationId xmlns:a16="http://schemas.microsoft.com/office/drawing/2014/main" id="{BBB1B631-3C1B-4FFE-8028-C3CD814D8732}"/>
              </a:ext>
            </a:extLst>
          </p:cNvPr>
          <p:cNvSpPr/>
          <p:nvPr/>
        </p:nvSpPr>
        <p:spPr>
          <a:xfrm>
            <a:off x="6158752" y="4621711"/>
            <a:ext cx="3989293" cy="5822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INFO-DOORSTROOM IS NOODZAKELIJK</a:t>
            </a:r>
          </a:p>
        </p:txBody>
      </p:sp>
      <p:sp>
        <p:nvSpPr>
          <p:cNvPr id="11" name="Rechthoek: afgeronde hoeken 10">
            <a:extLst>
              <a:ext uri="{FF2B5EF4-FFF2-40B4-BE49-F238E27FC236}">
                <a16:creationId xmlns:a16="http://schemas.microsoft.com/office/drawing/2014/main" id="{409D973D-848F-4654-A9A4-BE637C3A10AE}"/>
              </a:ext>
            </a:extLst>
          </p:cNvPr>
          <p:cNvSpPr/>
          <p:nvPr/>
        </p:nvSpPr>
        <p:spPr>
          <a:xfrm>
            <a:off x="6095998" y="5791200"/>
            <a:ext cx="3989293" cy="6458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AFSPRAKEN TUSSEN COACH EN LEERKRACHT ZIJN TRANSPARANT</a:t>
            </a:r>
          </a:p>
        </p:txBody>
      </p:sp>
      <p:cxnSp>
        <p:nvCxnSpPr>
          <p:cNvPr id="13" name="Rechte verbindingslijn met pijl 12">
            <a:extLst>
              <a:ext uri="{FF2B5EF4-FFF2-40B4-BE49-F238E27FC236}">
                <a16:creationId xmlns:a16="http://schemas.microsoft.com/office/drawing/2014/main" id="{BB467027-4178-4C2C-937C-F7BFCCE947AE}"/>
              </a:ext>
            </a:extLst>
          </p:cNvPr>
          <p:cNvCxnSpPr/>
          <p:nvPr/>
        </p:nvCxnSpPr>
        <p:spPr>
          <a:xfrm flipH="1">
            <a:off x="2805953" y="2031630"/>
            <a:ext cx="1201271" cy="507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512EE336-4E18-4FBE-AC72-31B89922D311}"/>
              </a:ext>
            </a:extLst>
          </p:cNvPr>
          <p:cNvCxnSpPr>
            <a:cxnSpLocks/>
          </p:cNvCxnSpPr>
          <p:nvPr/>
        </p:nvCxnSpPr>
        <p:spPr>
          <a:xfrm>
            <a:off x="2617694" y="4039415"/>
            <a:ext cx="0" cy="58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D8ECBD7C-B916-4A2C-A233-E4D768F9641B}"/>
              </a:ext>
            </a:extLst>
          </p:cNvPr>
          <p:cNvCxnSpPr>
            <a:cxnSpLocks/>
          </p:cNvCxnSpPr>
          <p:nvPr/>
        </p:nvCxnSpPr>
        <p:spPr>
          <a:xfrm>
            <a:off x="2617694" y="5141257"/>
            <a:ext cx="0" cy="58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E1CA958E-3CCB-433D-A222-4489BFEA0B3D}"/>
              </a:ext>
            </a:extLst>
          </p:cNvPr>
          <p:cNvCxnSpPr>
            <a:cxnSpLocks/>
          </p:cNvCxnSpPr>
          <p:nvPr/>
        </p:nvCxnSpPr>
        <p:spPr>
          <a:xfrm>
            <a:off x="7987554" y="4011666"/>
            <a:ext cx="0" cy="58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D894229B-4446-4140-A9E5-6A4D9B5270BA}"/>
              </a:ext>
            </a:extLst>
          </p:cNvPr>
          <p:cNvCxnSpPr>
            <a:cxnSpLocks/>
          </p:cNvCxnSpPr>
          <p:nvPr/>
        </p:nvCxnSpPr>
        <p:spPr>
          <a:xfrm>
            <a:off x="7969624" y="5132086"/>
            <a:ext cx="0" cy="58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FFF57C3B-15E3-4181-80AC-4449A9DFEEC0}"/>
              </a:ext>
            </a:extLst>
          </p:cNvPr>
          <p:cNvCxnSpPr>
            <a:cxnSpLocks/>
          </p:cNvCxnSpPr>
          <p:nvPr/>
        </p:nvCxnSpPr>
        <p:spPr>
          <a:xfrm>
            <a:off x="6517341" y="2031630"/>
            <a:ext cx="1264024" cy="507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hthoek: afgeronde hoeken 22">
            <a:extLst>
              <a:ext uri="{FF2B5EF4-FFF2-40B4-BE49-F238E27FC236}">
                <a16:creationId xmlns:a16="http://schemas.microsoft.com/office/drawing/2014/main" id="{FB29C087-B9BF-4215-8E9D-5B0FFEBB80F1}"/>
              </a:ext>
            </a:extLst>
          </p:cNvPr>
          <p:cNvSpPr/>
          <p:nvPr/>
        </p:nvSpPr>
        <p:spPr>
          <a:xfrm>
            <a:off x="143435" y="2622249"/>
            <a:ext cx="4616824" cy="5641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DIRECTIE</a:t>
            </a:r>
          </a:p>
        </p:txBody>
      </p:sp>
      <p:sp>
        <p:nvSpPr>
          <p:cNvPr id="24" name="Rechthoek: afgeronde hoeken 23">
            <a:extLst>
              <a:ext uri="{FF2B5EF4-FFF2-40B4-BE49-F238E27FC236}">
                <a16:creationId xmlns:a16="http://schemas.microsoft.com/office/drawing/2014/main" id="{13287AB0-98F4-414A-9BA4-9CC062C3CEBA}"/>
              </a:ext>
            </a:extLst>
          </p:cNvPr>
          <p:cNvSpPr/>
          <p:nvPr/>
        </p:nvSpPr>
        <p:spPr>
          <a:xfrm>
            <a:off x="5844983" y="2630528"/>
            <a:ext cx="4491321" cy="58229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t>COACHES</a:t>
            </a:r>
          </a:p>
        </p:txBody>
      </p:sp>
    </p:spTree>
    <p:extLst>
      <p:ext uri="{BB962C8B-B14F-4D97-AF65-F5344CB8AC3E}">
        <p14:creationId xmlns:p14="http://schemas.microsoft.com/office/powerpoint/2010/main" val="319814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D8FD8-0104-4A5A-9C35-53088CBF3D6E}"/>
              </a:ext>
            </a:extLst>
          </p:cNvPr>
          <p:cNvSpPr>
            <a:spLocks noGrp="1"/>
          </p:cNvSpPr>
          <p:nvPr>
            <p:ph type="title"/>
          </p:nvPr>
        </p:nvSpPr>
        <p:spPr>
          <a:xfrm>
            <a:off x="913773" y="618518"/>
            <a:ext cx="10364453" cy="1391258"/>
          </a:xfrm>
        </p:spPr>
        <p:txBody>
          <a:bodyPr/>
          <a:lstStyle/>
          <a:p>
            <a:r>
              <a:rPr lang="nl-BE" dirty="0"/>
              <a:t>richtlijnen vanuit POV</a:t>
            </a:r>
          </a:p>
        </p:txBody>
      </p:sp>
      <p:sp>
        <p:nvSpPr>
          <p:cNvPr id="3" name="Tijdelijke aanduiding voor inhoud 2">
            <a:extLst>
              <a:ext uri="{FF2B5EF4-FFF2-40B4-BE49-F238E27FC236}">
                <a16:creationId xmlns:a16="http://schemas.microsoft.com/office/drawing/2014/main" id="{D96F92DC-D7B0-45F8-BBE4-A29352211CB5}"/>
              </a:ext>
            </a:extLst>
          </p:cNvPr>
          <p:cNvSpPr>
            <a:spLocks noGrp="1"/>
          </p:cNvSpPr>
          <p:nvPr>
            <p:ph sz="quarter" idx="13"/>
          </p:nvPr>
        </p:nvSpPr>
        <p:spPr/>
        <p:txBody>
          <a:bodyPr/>
          <a:lstStyle/>
          <a:p>
            <a:r>
              <a:rPr lang="nl-BE" b="1" dirty="0"/>
              <a:t>Schooljaar 1</a:t>
            </a:r>
          </a:p>
          <a:p>
            <a:endParaRPr lang="nl-BE" b="1" dirty="0"/>
          </a:p>
        </p:txBody>
      </p:sp>
      <p:graphicFrame>
        <p:nvGraphicFramePr>
          <p:cNvPr id="6" name="Tabel 6">
            <a:extLst>
              <a:ext uri="{FF2B5EF4-FFF2-40B4-BE49-F238E27FC236}">
                <a16:creationId xmlns:a16="http://schemas.microsoft.com/office/drawing/2014/main" id="{C911DF09-6323-44E0-ABA8-F01EE3F5ACE9}"/>
              </a:ext>
            </a:extLst>
          </p:cNvPr>
          <p:cNvGraphicFramePr>
            <a:graphicFrameLocks noGrp="1"/>
          </p:cNvGraphicFramePr>
          <p:nvPr>
            <p:extLst>
              <p:ext uri="{D42A27DB-BD31-4B8C-83A1-F6EECF244321}">
                <p14:modId xmlns:p14="http://schemas.microsoft.com/office/powerpoint/2010/main" val="2145288630"/>
              </p:ext>
            </p:extLst>
          </p:nvPr>
        </p:nvGraphicFramePr>
        <p:xfrm>
          <a:off x="121374" y="2865120"/>
          <a:ext cx="11948625" cy="3934587"/>
        </p:xfrm>
        <a:graphic>
          <a:graphicData uri="http://schemas.openxmlformats.org/drawingml/2006/table">
            <a:tbl>
              <a:tblPr firstRow="1" bandRow="1">
                <a:tableStyleId>{21E4AEA4-8DFA-4A89-87EB-49C32662AFE0}</a:tableStyleId>
              </a:tblPr>
              <a:tblGrid>
                <a:gridCol w="3982875">
                  <a:extLst>
                    <a:ext uri="{9D8B030D-6E8A-4147-A177-3AD203B41FA5}">
                      <a16:colId xmlns:a16="http://schemas.microsoft.com/office/drawing/2014/main" val="3928496907"/>
                    </a:ext>
                  </a:extLst>
                </a:gridCol>
                <a:gridCol w="3982875">
                  <a:extLst>
                    <a:ext uri="{9D8B030D-6E8A-4147-A177-3AD203B41FA5}">
                      <a16:colId xmlns:a16="http://schemas.microsoft.com/office/drawing/2014/main" val="3476393318"/>
                    </a:ext>
                  </a:extLst>
                </a:gridCol>
                <a:gridCol w="3982875">
                  <a:extLst>
                    <a:ext uri="{9D8B030D-6E8A-4147-A177-3AD203B41FA5}">
                      <a16:colId xmlns:a16="http://schemas.microsoft.com/office/drawing/2014/main" val="2610601039"/>
                    </a:ext>
                  </a:extLst>
                </a:gridCol>
              </a:tblGrid>
              <a:tr h="552482">
                <a:tc>
                  <a:txBody>
                    <a:bodyPr/>
                    <a:lstStyle/>
                    <a:p>
                      <a:pPr algn="ctr"/>
                      <a:r>
                        <a:rPr lang="nl-BE" sz="2800" dirty="0"/>
                        <a:t>Wanneer?</a:t>
                      </a:r>
                    </a:p>
                  </a:txBody>
                  <a:tcPr/>
                </a:tc>
                <a:tc>
                  <a:txBody>
                    <a:bodyPr/>
                    <a:lstStyle/>
                    <a:p>
                      <a:pPr algn="ctr"/>
                      <a:r>
                        <a:rPr lang="nl-BE" sz="2800" dirty="0"/>
                        <a:t>Hoe?</a:t>
                      </a:r>
                    </a:p>
                  </a:txBody>
                  <a:tcPr/>
                </a:tc>
                <a:tc>
                  <a:txBody>
                    <a:bodyPr/>
                    <a:lstStyle/>
                    <a:p>
                      <a:pPr algn="ctr"/>
                      <a:r>
                        <a:rPr lang="nl-BE" sz="2800" dirty="0"/>
                        <a:t>Wat?</a:t>
                      </a:r>
                    </a:p>
                  </a:txBody>
                  <a:tcPr/>
                </a:tc>
                <a:extLst>
                  <a:ext uri="{0D108BD9-81ED-4DB2-BD59-A6C34878D82A}">
                    <a16:rowId xmlns:a16="http://schemas.microsoft.com/office/drawing/2014/main" val="257965596"/>
                  </a:ext>
                </a:extLst>
              </a:tr>
              <a:tr h="1559949">
                <a:tc>
                  <a:txBody>
                    <a:bodyPr/>
                    <a:lstStyle/>
                    <a:p>
                      <a:r>
                        <a:rPr lang="nl-BE" sz="2400" dirty="0"/>
                        <a:t>Bij aanvang</a:t>
                      </a:r>
                    </a:p>
                  </a:txBody>
                  <a:tcPr/>
                </a:tc>
                <a:tc>
                  <a:txBody>
                    <a:bodyPr/>
                    <a:lstStyle/>
                    <a:p>
                      <a:r>
                        <a:rPr lang="nl-BE" dirty="0"/>
                        <a:t>Gesprek </a:t>
                      </a:r>
                      <a:r>
                        <a:rPr lang="nl-BE" dirty="0" err="1"/>
                        <a:t>lkr</a:t>
                      </a:r>
                      <a:r>
                        <a:rPr lang="nl-BE" dirty="0"/>
                        <a:t>. aanvangsbegeleiding + info-brochure/website</a:t>
                      </a:r>
                    </a:p>
                  </a:txBody>
                  <a:tcPr/>
                </a:tc>
                <a:tc>
                  <a:txBody>
                    <a:bodyPr/>
                    <a:lstStyle/>
                    <a:p>
                      <a:r>
                        <a:rPr lang="nl-BE" dirty="0"/>
                        <a:t>Praktische benodigdheden en afspraken zoals: sleutel, leraarslokaal, kopieermachine, wie is wie…</a:t>
                      </a:r>
                    </a:p>
                    <a:p>
                      <a:r>
                        <a:rPr lang="nl-BE" dirty="0"/>
                        <a:t>In orde brengen van noodzakelijke administratie.</a:t>
                      </a:r>
                    </a:p>
                  </a:txBody>
                  <a:tcPr/>
                </a:tc>
                <a:extLst>
                  <a:ext uri="{0D108BD9-81ED-4DB2-BD59-A6C34878D82A}">
                    <a16:rowId xmlns:a16="http://schemas.microsoft.com/office/drawing/2014/main" val="2086745517"/>
                  </a:ext>
                </a:extLst>
              </a:tr>
              <a:tr h="682478">
                <a:tc>
                  <a:txBody>
                    <a:bodyPr/>
                    <a:lstStyle/>
                    <a:p>
                      <a:r>
                        <a:rPr lang="nl-BE" sz="2400" dirty="0"/>
                        <a:t>Na 2 weken</a:t>
                      </a:r>
                    </a:p>
                  </a:txBody>
                  <a:tcPr/>
                </a:tc>
                <a:tc>
                  <a:txBody>
                    <a:bodyPr/>
                    <a:lstStyle/>
                    <a:p>
                      <a:r>
                        <a:rPr lang="nl-BE" dirty="0"/>
                        <a:t>Gesprek</a:t>
                      </a:r>
                    </a:p>
                    <a:p>
                      <a:r>
                        <a:rPr lang="nl-BE" dirty="0"/>
                        <a:t>Digitale ondersteuning</a:t>
                      </a:r>
                    </a:p>
                  </a:txBody>
                  <a:tcPr/>
                </a:tc>
                <a:tc>
                  <a:txBody>
                    <a:bodyPr/>
                    <a:lstStyle/>
                    <a:p>
                      <a:r>
                        <a:rPr lang="nl-BE" dirty="0"/>
                        <a:t>Hoe gaat het? Wat loopt er goed? </a:t>
                      </a:r>
                    </a:p>
                    <a:p>
                      <a:r>
                        <a:rPr lang="nl-BE" dirty="0"/>
                        <a:t>Waar extra nood aan ondersteuning?</a:t>
                      </a:r>
                    </a:p>
                  </a:txBody>
                  <a:tcPr/>
                </a:tc>
                <a:extLst>
                  <a:ext uri="{0D108BD9-81ED-4DB2-BD59-A6C34878D82A}">
                    <a16:rowId xmlns:a16="http://schemas.microsoft.com/office/drawing/2014/main" val="1337625761"/>
                  </a:ext>
                </a:extLst>
              </a:tr>
              <a:tr h="389987">
                <a:tc>
                  <a:txBody>
                    <a:bodyPr/>
                    <a:lstStyle/>
                    <a:p>
                      <a:r>
                        <a:rPr lang="nl-BE" sz="2400" dirty="0"/>
                        <a:t>Na 3 weken</a:t>
                      </a:r>
                    </a:p>
                  </a:txBody>
                  <a:tcPr/>
                </a:tc>
                <a:tc>
                  <a:txBody>
                    <a:bodyPr/>
                    <a:lstStyle/>
                    <a:p>
                      <a:r>
                        <a:rPr lang="nl-BE" dirty="0"/>
                        <a:t>Vakvergadering</a:t>
                      </a:r>
                    </a:p>
                  </a:txBody>
                  <a:tcPr/>
                </a:tc>
                <a:tc>
                  <a:txBody>
                    <a:bodyPr/>
                    <a:lstStyle/>
                    <a:p>
                      <a:r>
                        <a:rPr lang="nl-BE" dirty="0"/>
                        <a:t>Kennismaking met de vakgroep.</a:t>
                      </a:r>
                    </a:p>
                  </a:txBody>
                  <a:tcPr/>
                </a:tc>
                <a:extLst>
                  <a:ext uri="{0D108BD9-81ED-4DB2-BD59-A6C34878D82A}">
                    <a16:rowId xmlns:a16="http://schemas.microsoft.com/office/drawing/2014/main" val="2394779766"/>
                  </a:ext>
                </a:extLst>
              </a:tr>
              <a:tr h="682478">
                <a:tc>
                  <a:txBody>
                    <a:bodyPr/>
                    <a:lstStyle/>
                    <a:p>
                      <a:r>
                        <a:rPr lang="nl-BE" sz="2400" dirty="0"/>
                        <a:t>Vóór het rapport</a:t>
                      </a:r>
                    </a:p>
                  </a:txBody>
                  <a:tcPr/>
                </a:tc>
                <a:tc>
                  <a:txBody>
                    <a:bodyPr/>
                    <a:lstStyle/>
                    <a:p>
                      <a:r>
                        <a:rPr lang="nl-BE" dirty="0"/>
                        <a:t>Workshop (</a:t>
                      </a:r>
                      <a:r>
                        <a:rPr lang="nl-BE" dirty="0" err="1"/>
                        <a:t>evt</a:t>
                      </a:r>
                      <a:r>
                        <a:rPr lang="nl-BE" dirty="0"/>
                        <a:t> samen met andere starters)</a:t>
                      </a:r>
                    </a:p>
                  </a:txBody>
                  <a:tcPr/>
                </a:tc>
                <a:tc>
                  <a:txBody>
                    <a:bodyPr/>
                    <a:lstStyle/>
                    <a:p>
                      <a:r>
                        <a:rPr lang="nl-BE" dirty="0"/>
                        <a:t>Hoe de rapporten invullen?</a:t>
                      </a:r>
                    </a:p>
                  </a:txBody>
                  <a:tcPr/>
                </a:tc>
                <a:extLst>
                  <a:ext uri="{0D108BD9-81ED-4DB2-BD59-A6C34878D82A}">
                    <a16:rowId xmlns:a16="http://schemas.microsoft.com/office/drawing/2014/main" val="3122913371"/>
                  </a:ext>
                </a:extLst>
              </a:tr>
            </a:tbl>
          </a:graphicData>
        </a:graphic>
      </p:graphicFrame>
    </p:spTree>
    <p:extLst>
      <p:ext uri="{BB962C8B-B14F-4D97-AF65-F5344CB8AC3E}">
        <p14:creationId xmlns:p14="http://schemas.microsoft.com/office/powerpoint/2010/main" val="176748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6223C-8968-45D7-BB4F-6C8084037FED}"/>
              </a:ext>
            </a:extLst>
          </p:cNvPr>
          <p:cNvSpPr>
            <a:spLocks noGrp="1"/>
          </p:cNvSpPr>
          <p:nvPr>
            <p:ph type="title"/>
          </p:nvPr>
        </p:nvSpPr>
        <p:spPr/>
        <p:txBody>
          <a:bodyPr/>
          <a:lstStyle/>
          <a:p>
            <a:r>
              <a:rPr lang="nl-BE" dirty="0"/>
              <a:t>Richtlijnen vanuit </a:t>
            </a:r>
            <a:r>
              <a:rPr lang="nl-BE" dirty="0" err="1"/>
              <a:t>pov</a:t>
            </a:r>
            <a:endParaRPr lang="nl-BE" dirty="0"/>
          </a:p>
        </p:txBody>
      </p:sp>
      <p:graphicFrame>
        <p:nvGraphicFramePr>
          <p:cNvPr id="6" name="Tabel 6">
            <a:extLst>
              <a:ext uri="{FF2B5EF4-FFF2-40B4-BE49-F238E27FC236}">
                <a16:creationId xmlns:a16="http://schemas.microsoft.com/office/drawing/2014/main" id="{47A564DB-87F8-40D5-888C-CAC635305EB3}"/>
              </a:ext>
            </a:extLst>
          </p:cNvPr>
          <p:cNvGraphicFramePr>
            <a:graphicFrameLocks noGrp="1"/>
          </p:cNvGraphicFramePr>
          <p:nvPr>
            <p:ph sz="quarter" idx="13"/>
            <p:extLst>
              <p:ext uri="{D42A27DB-BD31-4B8C-83A1-F6EECF244321}">
                <p14:modId xmlns:p14="http://schemas.microsoft.com/office/powerpoint/2010/main" val="2794932205"/>
              </p:ext>
            </p:extLst>
          </p:nvPr>
        </p:nvGraphicFramePr>
        <p:xfrm>
          <a:off x="62753" y="1972282"/>
          <a:ext cx="12021672" cy="4885717"/>
        </p:xfrm>
        <a:graphic>
          <a:graphicData uri="http://schemas.openxmlformats.org/drawingml/2006/table">
            <a:tbl>
              <a:tblPr firstRow="1" bandRow="1">
                <a:tableStyleId>{21E4AEA4-8DFA-4A89-87EB-49C32662AFE0}</a:tableStyleId>
              </a:tblPr>
              <a:tblGrid>
                <a:gridCol w="4007224">
                  <a:extLst>
                    <a:ext uri="{9D8B030D-6E8A-4147-A177-3AD203B41FA5}">
                      <a16:colId xmlns:a16="http://schemas.microsoft.com/office/drawing/2014/main" val="167131853"/>
                    </a:ext>
                  </a:extLst>
                </a:gridCol>
                <a:gridCol w="4007224">
                  <a:extLst>
                    <a:ext uri="{9D8B030D-6E8A-4147-A177-3AD203B41FA5}">
                      <a16:colId xmlns:a16="http://schemas.microsoft.com/office/drawing/2014/main" val="2968244599"/>
                    </a:ext>
                  </a:extLst>
                </a:gridCol>
                <a:gridCol w="4007224">
                  <a:extLst>
                    <a:ext uri="{9D8B030D-6E8A-4147-A177-3AD203B41FA5}">
                      <a16:colId xmlns:a16="http://schemas.microsoft.com/office/drawing/2014/main" val="1092786130"/>
                    </a:ext>
                  </a:extLst>
                </a:gridCol>
              </a:tblGrid>
              <a:tr h="557430">
                <a:tc>
                  <a:txBody>
                    <a:bodyPr/>
                    <a:lstStyle/>
                    <a:p>
                      <a:pPr algn="ctr"/>
                      <a:r>
                        <a:rPr lang="nl-BE" sz="2800" dirty="0"/>
                        <a:t>Wanneer?</a:t>
                      </a:r>
                    </a:p>
                  </a:txBody>
                  <a:tcPr/>
                </a:tc>
                <a:tc>
                  <a:txBody>
                    <a:bodyPr/>
                    <a:lstStyle/>
                    <a:p>
                      <a:pPr algn="ctr"/>
                      <a:r>
                        <a:rPr lang="nl-BE" sz="2800" dirty="0"/>
                        <a:t>Hoe?</a:t>
                      </a:r>
                    </a:p>
                  </a:txBody>
                  <a:tcPr/>
                </a:tc>
                <a:tc>
                  <a:txBody>
                    <a:bodyPr/>
                    <a:lstStyle/>
                    <a:p>
                      <a:pPr algn="ctr"/>
                      <a:r>
                        <a:rPr lang="nl-BE" sz="2800" dirty="0"/>
                        <a:t>Wat?</a:t>
                      </a:r>
                    </a:p>
                  </a:txBody>
                  <a:tcPr/>
                </a:tc>
                <a:extLst>
                  <a:ext uri="{0D108BD9-81ED-4DB2-BD59-A6C34878D82A}">
                    <a16:rowId xmlns:a16="http://schemas.microsoft.com/office/drawing/2014/main" val="2026947528"/>
                  </a:ext>
                </a:extLst>
              </a:tr>
              <a:tr h="491850">
                <a:tc>
                  <a:txBody>
                    <a:bodyPr/>
                    <a:lstStyle/>
                    <a:p>
                      <a:r>
                        <a:rPr lang="nl-BE" sz="2400" dirty="0"/>
                        <a:t>Vóór de klassenraden</a:t>
                      </a:r>
                    </a:p>
                  </a:txBody>
                  <a:tcPr/>
                </a:tc>
                <a:tc>
                  <a:txBody>
                    <a:bodyPr/>
                    <a:lstStyle/>
                    <a:p>
                      <a:r>
                        <a:rPr lang="nl-BE" sz="1800" dirty="0"/>
                        <a:t>Info voor klassendirecteurs</a:t>
                      </a:r>
                    </a:p>
                  </a:txBody>
                  <a:tcPr/>
                </a:tc>
                <a:tc>
                  <a:txBody>
                    <a:bodyPr/>
                    <a:lstStyle/>
                    <a:p>
                      <a:r>
                        <a:rPr lang="nl-BE" sz="1800" dirty="0"/>
                        <a:t>Hoe bereid je je voor op een KR? </a:t>
                      </a:r>
                    </a:p>
                  </a:txBody>
                  <a:tcPr/>
                </a:tc>
                <a:extLst>
                  <a:ext uri="{0D108BD9-81ED-4DB2-BD59-A6C34878D82A}">
                    <a16:rowId xmlns:a16="http://schemas.microsoft.com/office/drawing/2014/main" val="4190270453"/>
                  </a:ext>
                </a:extLst>
              </a:tr>
              <a:tr h="983702">
                <a:tc>
                  <a:txBody>
                    <a:bodyPr/>
                    <a:lstStyle/>
                    <a:p>
                      <a:r>
                        <a:rPr lang="nl-BE" sz="2400" dirty="0"/>
                        <a:t>1 week vóór oudercontact</a:t>
                      </a:r>
                    </a:p>
                  </a:txBody>
                  <a:tcPr/>
                </a:tc>
                <a:tc>
                  <a:txBody>
                    <a:bodyPr/>
                    <a:lstStyle/>
                    <a:p>
                      <a:r>
                        <a:rPr lang="nl-BE" sz="1800" dirty="0"/>
                        <a:t>Individueel of groepsinfo</a:t>
                      </a:r>
                    </a:p>
                  </a:txBody>
                  <a:tcPr/>
                </a:tc>
                <a:tc>
                  <a:txBody>
                    <a:bodyPr/>
                    <a:lstStyle/>
                    <a:p>
                      <a:r>
                        <a:rPr lang="nl-BE" sz="1800" dirty="0"/>
                        <a:t>Wat is het doel van oudercontacten? Hoe pakken we dit hier aan? Hoe bereid je je voor?</a:t>
                      </a:r>
                    </a:p>
                  </a:txBody>
                  <a:tcPr/>
                </a:tc>
                <a:extLst>
                  <a:ext uri="{0D108BD9-81ED-4DB2-BD59-A6C34878D82A}">
                    <a16:rowId xmlns:a16="http://schemas.microsoft.com/office/drawing/2014/main" val="2810047401"/>
                  </a:ext>
                </a:extLst>
              </a:tr>
              <a:tr h="1278812">
                <a:tc>
                  <a:txBody>
                    <a:bodyPr/>
                    <a:lstStyle/>
                    <a:p>
                      <a:r>
                        <a:rPr lang="nl-BE" sz="2400" dirty="0"/>
                        <a:t>Aan het einde van elke trimester</a:t>
                      </a:r>
                    </a:p>
                  </a:txBody>
                  <a:tcPr/>
                </a:tc>
                <a:tc>
                  <a:txBody>
                    <a:bodyPr/>
                    <a:lstStyle/>
                    <a:p>
                      <a:r>
                        <a:rPr lang="nl-BE" sz="1800" dirty="0"/>
                        <a:t>Gesprek</a:t>
                      </a:r>
                    </a:p>
                  </a:txBody>
                  <a:tcPr/>
                </a:tc>
                <a:tc>
                  <a:txBody>
                    <a:bodyPr/>
                    <a:lstStyle/>
                    <a:p>
                      <a:r>
                        <a:rPr lang="nl-BE" sz="1800" dirty="0"/>
                        <a:t>Hoe gaat het? Wat loopt goed? Waar nood aan ondersteuning? Opvolging van eerder gemaakte afspraken tijdens vorige gesprekken, ev. nieuwe afspraken.</a:t>
                      </a:r>
                    </a:p>
                  </a:txBody>
                  <a:tcPr/>
                </a:tc>
                <a:extLst>
                  <a:ext uri="{0D108BD9-81ED-4DB2-BD59-A6C34878D82A}">
                    <a16:rowId xmlns:a16="http://schemas.microsoft.com/office/drawing/2014/main" val="1655447284"/>
                  </a:ext>
                </a:extLst>
              </a:tr>
              <a:tr h="1573923">
                <a:tc>
                  <a:txBody>
                    <a:bodyPr/>
                    <a:lstStyle/>
                    <a:p>
                      <a:r>
                        <a:rPr lang="nl-BE" sz="2400" dirty="0"/>
                        <a:t>2 keer per semester</a:t>
                      </a:r>
                    </a:p>
                  </a:txBody>
                  <a:tcPr/>
                </a:tc>
                <a:tc>
                  <a:txBody>
                    <a:bodyPr/>
                    <a:lstStyle/>
                    <a:p>
                      <a:r>
                        <a:rPr lang="nl-BE" sz="1800" dirty="0"/>
                        <a:t>Klasbezoek met voorbereiding én nabespreking</a:t>
                      </a:r>
                    </a:p>
                  </a:txBody>
                  <a:tcPr/>
                </a:tc>
                <a:tc>
                  <a:txBody>
                    <a:bodyPr/>
                    <a:lstStyle/>
                    <a:p>
                      <a:r>
                        <a:rPr lang="nl-BE" sz="1800" dirty="0"/>
                        <a:t>De focus van het klasbezoek ligt ofwel op het pedagogische of op het didactisch gebied. Samen met je coach kies je 1 domein waarin je wil versterken of groeien.</a:t>
                      </a:r>
                    </a:p>
                  </a:txBody>
                  <a:tcPr/>
                </a:tc>
                <a:extLst>
                  <a:ext uri="{0D108BD9-81ED-4DB2-BD59-A6C34878D82A}">
                    <a16:rowId xmlns:a16="http://schemas.microsoft.com/office/drawing/2014/main" val="2894903638"/>
                  </a:ext>
                </a:extLst>
              </a:tr>
            </a:tbl>
          </a:graphicData>
        </a:graphic>
      </p:graphicFrame>
    </p:spTree>
    <p:extLst>
      <p:ext uri="{BB962C8B-B14F-4D97-AF65-F5344CB8AC3E}">
        <p14:creationId xmlns:p14="http://schemas.microsoft.com/office/powerpoint/2010/main" val="289426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1430E-C732-4A25-85D0-AEFD3BEC5E27}"/>
              </a:ext>
            </a:extLst>
          </p:cNvPr>
          <p:cNvSpPr>
            <a:spLocks noGrp="1"/>
          </p:cNvSpPr>
          <p:nvPr>
            <p:ph type="title"/>
          </p:nvPr>
        </p:nvSpPr>
        <p:spPr/>
        <p:txBody>
          <a:bodyPr/>
          <a:lstStyle/>
          <a:p>
            <a:r>
              <a:rPr lang="nl-BE" dirty="0"/>
              <a:t>Richtlijnen vanuit </a:t>
            </a:r>
            <a:r>
              <a:rPr lang="nl-BE" dirty="0" err="1"/>
              <a:t>pov</a:t>
            </a:r>
            <a:endParaRPr lang="nl-BE" dirty="0"/>
          </a:p>
        </p:txBody>
      </p:sp>
      <p:graphicFrame>
        <p:nvGraphicFramePr>
          <p:cNvPr id="4" name="Tabel 4">
            <a:extLst>
              <a:ext uri="{FF2B5EF4-FFF2-40B4-BE49-F238E27FC236}">
                <a16:creationId xmlns:a16="http://schemas.microsoft.com/office/drawing/2014/main" id="{CDADEA85-A0A2-4970-99FD-46C778C269AB}"/>
              </a:ext>
            </a:extLst>
          </p:cNvPr>
          <p:cNvGraphicFramePr>
            <a:graphicFrameLocks noGrp="1"/>
          </p:cNvGraphicFramePr>
          <p:nvPr>
            <p:ph sz="quarter" idx="13"/>
            <p:extLst>
              <p:ext uri="{D42A27DB-BD31-4B8C-83A1-F6EECF244321}">
                <p14:modId xmlns:p14="http://schemas.microsoft.com/office/powerpoint/2010/main" val="1206643360"/>
              </p:ext>
            </p:extLst>
          </p:nvPr>
        </p:nvGraphicFramePr>
        <p:xfrm>
          <a:off x="0" y="1775293"/>
          <a:ext cx="12129246" cy="5082707"/>
        </p:xfrm>
        <a:graphic>
          <a:graphicData uri="http://schemas.openxmlformats.org/drawingml/2006/table">
            <a:tbl>
              <a:tblPr firstRow="1" bandRow="1">
                <a:tableStyleId>{21E4AEA4-8DFA-4A89-87EB-49C32662AFE0}</a:tableStyleId>
              </a:tblPr>
              <a:tblGrid>
                <a:gridCol w="4043082">
                  <a:extLst>
                    <a:ext uri="{9D8B030D-6E8A-4147-A177-3AD203B41FA5}">
                      <a16:colId xmlns:a16="http://schemas.microsoft.com/office/drawing/2014/main" val="3326176701"/>
                    </a:ext>
                  </a:extLst>
                </a:gridCol>
                <a:gridCol w="4043082">
                  <a:extLst>
                    <a:ext uri="{9D8B030D-6E8A-4147-A177-3AD203B41FA5}">
                      <a16:colId xmlns:a16="http://schemas.microsoft.com/office/drawing/2014/main" val="1859164666"/>
                    </a:ext>
                  </a:extLst>
                </a:gridCol>
                <a:gridCol w="4043082">
                  <a:extLst>
                    <a:ext uri="{9D8B030D-6E8A-4147-A177-3AD203B41FA5}">
                      <a16:colId xmlns:a16="http://schemas.microsoft.com/office/drawing/2014/main" val="2487578339"/>
                    </a:ext>
                  </a:extLst>
                </a:gridCol>
              </a:tblGrid>
              <a:tr h="527445">
                <a:tc>
                  <a:txBody>
                    <a:bodyPr/>
                    <a:lstStyle/>
                    <a:p>
                      <a:r>
                        <a:rPr lang="nl-BE" sz="2800" dirty="0"/>
                        <a:t>Wanneer?</a:t>
                      </a:r>
                    </a:p>
                  </a:txBody>
                  <a:tcPr/>
                </a:tc>
                <a:tc>
                  <a:txBody>
                    <a:bodyPr/>
                    <a:lstStyle/>
                    <a:p>
                      <a:r>
                        <a:rPr lang="nl-BE" sz="2800" dirty="0"/>
                        <a:t>Hoe?</a:t>
                      </a:r>
                    </a:p>
                  </a:txBody>
                  <a:tcPr/>
                </a:tc>
                <a:tc>
                  <a:txBody>
                    <a:bodyPr/>
                    <a:lstStyle/>
                    <a:p>
                      <a:r>
                        <a:rPr lang="nl-BE" sz="2800" dirty="0"/>
                        <a:t>Wat?</a:t>
                      </a:r>
                    </a:p>
                  </a:txBody>
                  <a:tcPr/>
                </a:tc>
                <a:extLst>
                  <a:ext uri="{0D108BD9-81ED-4DB2-BD59-A6C34878D82A}">
                    <a16:rowId xmlns:a16="http://schemas.microsoft.com/office/drawing/2014/main" val="1975143582"/>
                  </a:ext>
                </a:extLst>
              </a:tr>
              <a:tr h="1489256">
                <a:tc>
                  <a:txBody>
                    <a:bodyPr/>
                    <a:lstStyle/>
                    <a:p>
                      <a:r>
                        <a:rPr lang="nl-BE" sz="2400" dirty="0"/>
                        <a:t>1 keer per semester</a:t>
                      </a:r>
                    </a:p>
                  </a:txBody>
                  <a:tcPr/>
                </a:tc>
                <a:tc>
                  <a:txBody>
                    <a:bodyPr/>
                    <a:lstStyle/>
                    <a:p>
                      <a:r>
                        <a:rPr lang="nl-BE" dirty="0"/>
                        <a:t>Klasbezoek van de starter met vóór- en nabespreking</a:t>
                      </a:r>
                    </a:p>
                  </a:txBody>
                  <a:tcPr/>
                </a:tc>
                <a:tc>
                  <a:txBody>
                    <a:bodyPr/>
                    <a:lstStyle/>
                    <a:p>
                      <a:r>
                        <a:rPr lang="nl-BE" dirty="0"/>
                        <a:t>In overleg met je coach ga je 1 keer per semester op klasbezoek bij een collega. Je bespreekt op voorhand wat je wil observeren bij de collega.</a:t>
                      </a:r>
                    </a:p>
                  </a:txBody>
                  <a:tcPr/>
                </a:tc>
                <a:extLst>
                  <a:ext uri="{0D108BD9-81ED-4DB2-BD59-A6C34878D82A}">
                    <a16:rowId xmlns:a16="http://schemas.microsoft.com/office/drawing/2014/main" val="3855593647"/>
                  </a:ext>
                </a:extLst>
              </a:tr>
              <a:tr h="1210020">
                <a:tc>
                  <a:txBody>
                    <a:bodyPr/>
                    <a:lstStyle/>
                    <a:p>
                      <a:r>
                        <a:rPr lang="nl-BE" sz="2400" dirty="0"/>
                        <a:t>1 keer per jaar</a:t>
                      </a:r>
                    </a:p>
                  </a:txBody>
                  <a:tcPr/>
                </a:tc>
                <a:tc>
                  <a:txBody>
                    <a:bodyPr/>
                    <a:lstStyle/>
                    <a:p>
                      <a:r>
                        <a:rPr lang="nl-BE" dirty="0"/>
                        <a:t>Klasbezoek van de directeur</a:t>
                      </a:r>
                    </a:p>
                  </a:txBody>
                  <a:tcPr/>
                </a:tc>
                <a:tc>
                  <a:txBody>
                    <a:bodyPr/>
                    <a:lstStyle/>
                    <a:p>
                      <a:r>
                        <a:rPr lang="nl-BE" dirty="0"/>
                        <a:t>Noodzakelijk voor de evaluatie aan het einde van het 2</a:t>
                      </a:r>
                      <a:r>
                        <a:rPr lang="nl-BE" baseline="30000" dirty="0"/>
                        <a:t>de</a:t>
                      </a:r>
                      <a:r>
                        <a:rPr lang="nl-BE" dirty="0"/>
                        <a:t> jaar met het oog op het verwerven van het recht op TADD</a:t>
                      </a:r>
                    </a:p>
                  </a:txBody>
                  <a:tcPr/>
                </a:tc>
                <a:extLst>
                  <a:ext uri="{0D108BD9-81ED-4DB2-BD59-A6C34878D82A}">
                    <a16:rowId xmlns:a16="http://schemas.microsoft.com/office/drawing/2014/main" val="666228729"/>
                  </a:ext>
                </a:extLst>
              </a:tr>
              <a:tr h="930785">
                <a:tc>
                  <a:txBody>
                    <a:bodyPr/>
                    <a:lstStyle/>
                    <a:p>
                      <a:r>
                        <a:rPr lang="nl-BE" sz="2400" dirty="0"/>
                        <a:t>Doorheen het jaar</a:t>
                      </a:r>
                    </a:p>
                  </a:txBody>
                  <a:tcPr/>
                </a:tc>
                <a:tc>
                  <a:txBody>
                    <a:bodyPr/>
                    <a:lstStyle/>
                    <a:p>
                      <a:r>
                        <a:rPr lang="nl-BE" dirty="0"/>
                        <a:t>Infomomenten</a:t>
                      </a:r>
                    </a:p>
                  </a:txBody>
                  <a:tcPr/>
                </a:tc>
                <a:tc>
                  <a:txBody>
                    <a:bodyPr/>
                    <a:lstStyle/>
                    <a:p>
                      <a:r>
                        <a:rPr lang="nl-BE" dirty="0"/>
                        <a:t>Aanvragen schooluitstappen, buitenschoolse activiteiten, leerlingenbegeleiding,…</a:t>
                      </a:r>
                    </a:p>
                  </a:txBody>
                  <a:tcPr/>
                </a:tc>
                <a:extLst>
                  <a:ext uri="{0D108BD9-81ED-4DB2-BD59-A6C34878D82A}">
                    <a16:rowId xmlns:a16="http://schemas.microsoft.com/office/drawing/2014/main" val="2330067758"/>
                  </a:ext>
                </a:extLst>
              </a:tr>
              <a:tr h="925201">
                <a:tc>
                  <a:txBody>
                    <a:bodyPr/>
                    <a:lstStyle/>
                    <a:p>
                      <a:r>
                        <a:rPr lang="nl-BE" sz="2400" dirty="0"/>
                        <a:t>2</a:t>
                      </a:r>
                      <a:r>
                        <a:rPr lang="nl-BE" sz="2400" baseline="30000" dirty="0"/>
                        <a:t>de</a:t>
                      </a:r>
                      <a:r>
                        <a:rPr lang="nl-BE" sz="2400" dirty="0"/>
                        <a:t> semester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Intervisie met andere starters</a:t>
                      </a:r>
                    </a:p>
                    <a:p>
                      <a:endParaRPr lang="nl-BE" dirty="0"/>
                    </a:p>
                  </a:txBody>
                  <a:tcPr/>
                </a:tc>
                <a:tc>
                  <a:txBody>
                    <a:bodyPr/>
                    <a:lstStyle/>
                    <a:p>
                      <a:r>
                        <a:rPr lang="nl-BE" dirty="0"/>
                        <a:t>Starters gaan onder begeleiding van de coach in dialoog met elkaar </a:t>
                      </a:r>
                      <a:r>
                        <a:rPr lang="nl-BE" dirty="0" err="1"/>
                        <a:t>nav</a:t>
                      </a:r>
                      <a:r>
                        <a:rPr lang="nl-BE" dirty="0"/>
                        <a:t>. een zelf ingebrachte visie.</a:t>
                      </a:r>
                    </a:p>
                  </a:txBody>
                  <a:tcPr/>
                </a:tc>
                <a:extLst>
                  <a:ext uri="{0D108BD9-81ED-4DB2-BD59-A6C34878D82A}">
                    <a16:rowId xmlns:a16="http://schemas.microsoft.com/office/drawing/2014/main" val="2227985852"/>
                  </a:ext>
                </a:extLst>
              </a:tr>
            </a:tbl>
          </a:graphicData>
        </a:graphic>
      </p:graphicFrame>
    </p:spTree>
    <p:extLst>
      <p:ext uri="{BB962C8B-B14F-4D97-AF65-F5344CB8AC3E}">
        <p14:creationId xmlns:p14="http://schemas.microsoft.com/office/powerpoint/2010/main" val="738739824"/>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TM04033925[[fn=Druppel]]</Template>
  <TotalTime>413</TotalTime>
  <Words>633</Words>
  <Application>Microsoft Office PowerPoint</Application>
  <PresentationFormat>Breedbeeld</PresentationFormat>
  <Paragraphs>105</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Tw Cen MT</vt:lpstr>
      <vt:lpstr>Wingdings</vt:lpstr>
      <vt:lpstr>Druppel</vt:lpstr>
      <vt:lpstr>Overleg aanvangsbegeleiding 14/09/’21</vt:lpstr>
      <vt:lpstr>PowerPoint-presentatie</vt:lpstr>
      <vt:lpstr>Wat zegt de wet?</vt:lpstr>
      <vt:lpstr>Zes bouwstenen van een kwaliteitsvolle aanvangsbegeleiding </vt:lpstr>
      <vt:lpstr>methodieken voor aanvangsbegeleiding</vt:lpstr>
      <vt:lpstr>PowerPoint-presentatie</vt:lpstr>
      <vt:lpstr>richtlijnen vanuit POV</vt:lpstr>
      <vt:lpstr>Richtlijnen vanuit pov</vt:lpstr>
      <vt:lpstr>Richtlijnen vanuit pov</vt:lpstr>
      <vt:lpstr>vragenronde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Overleg aanvangsbegeleiding 14/09/’21</dc:title>
  <dc:creator>Martine Van den Bossche</dc:creator>
  <cp:lastModifiedBy>Martine Van den Bossche</cp:lastModifiedBy>
  <cp:revision>6</cp:revision>
  <dcterms:created xsi:type="dcterms:W3CDTF">2021-09-09T09:34:34Z</dcterms:created>
  <dcterms:modified xsi:type="dcterms:W3CDTF">2021-09-14T08:51:59Z</dcterms:modified>
</cp:coreProperties>
</file>