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70" r:id="rId3"/>
    <p:sldId id="271" r:id="rId4"/>
    <p:sldId id="269" r:id="rId5"/>
    <p:sldId id="257" r:id="rId6"/>
    <p:sldId id="258" r:id="rId7"/>
    <p:sldId id="259" r:id="rId8"/>
    <p:sldId id="260" r:id="rId9"/>
    <p:sldId id="261" r:id="rId10"/>
    <p:sldId id="262" r:id="rId11"/>
    <p:sldId id="265" r:id="rId12"/>
    <p:sldId id="266" r:id="rId13"/>
    <p:sldId id="267" r:id="rId14"/>
    <p:sldId id="273" r:id="rId15"/>
    <p:sldId id="272" r:id="rId16"/>
    <p:sldId id="268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62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0B7230-B6B4-4C39-A38D-F91876C95B66}" type="datetimeFigureOut">
              <a:rPr lang="nl-BE" smtClean="0"/>
              <a:t>15/10/2021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F6FD0E-48A3-479B-9C13-DBB4EB9D4BD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9692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1C8E-7F80-4704-A1B0-B68120A30D5F}" type="datetimeFigureOut">
              <a:rPr lang="nl-BE" smtClean="0"/>
              <a:t>15/10/2021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D6BFF-5811-4FD8-B596-F0F471B971F9}" type="slidenum">
              <a:rPr lang="nl-BE" smtClean="0"/>
              <a:t>‹nr.›</a:t>
            </a:fld>
            <a:endParaRPr lang="nl-BE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000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1C8E-7F80-4704-A1B0-B68120A30D5F}" type="datetimeFigureOut">
              <a:rPr lang="nl-BE" smtClean="0"/>
              <a:t>15/10/2021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D6BFF-5811-4FD8-B596-F0F471B971F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2769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1C8E-7F80-4704-A1B0-B68120A30D5F}" type="datetimeFigureOut">
              <a:rPr lang="nl-BE" smtClean="0"/>
              <a:t>15/10/2021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D6BFF-5811-4FD8-B596-F0F471B971F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99432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1C8E-7F80-4704-A1B0-B68120A30D5F}" type="datetimeFigureOut">
              <a:rPr lang="nl-BE" smtClean="0"/>
              <a:t>15/10/2021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D6BFF-5811-4FD8-B596-F0F471B971F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06584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1C8E-7F80-4704-A1B0-B68120A30D5F}" type="datetimeFigureOut">
              <a:rPr lang="nl-BE" smtClean="0"/>
              <a:t>15/10/2021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D6BFF-5811-4FD8-B596-F0F471B971F9}" type="slidenum">
              <a:rPr lang="nl-BE" smtClean="0"/>
              <a:t>‹nr.›</a:t>
            </a:fld>
            <a:endParaRPr lang="nl-BE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169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1C8E-7F80-4704-A1B0-B68120A30D5F}" type="datetimeFigureOut">
              <a:rPr lang="nl-BE" smtClean="0"/>
              <a:t>15/10/2021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D6BFF-5811-4FD8-B596-F0F471B971F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7694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1C8E-7F80-4704-A1B0-B68120A30D5F}" type="datetimeFigureOut">
              <a:rPr lang="nl-BE" smtClean="0"/>
              <a:t>15/10/2021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D6BFF-5811-4FD8-B596-F0F471B971F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5265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1C8E-7F80-4704-A1B0-B68120A30D5F}" type="datetimeFigureOut">
              <a:rPr lang="nl-BE" smtClean="0"/>
              <a:t>15/10/2021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D6BFF-5811-4FD8-B596-F0F471B971F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87785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1C8E-7F80-4704-A1B0-B68120A30D5F}" type="datetimeFigureOut">
              <a:rPr lang="nl-BE" smtClean="0"/>
              <a:t>15/10/2021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D6BFF-5811-4FD8-B596-F0F471B971F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23223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77851C8E-7F80-4704-A1B0-B68120A30D5F}" type="datetimeFigureOut">
              <a:rPr lang="nl-BE" smtClean="0"/>
              <a:t>15/10/2021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10D6BFF-5811-4FD8-B596-F0F471B971F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12157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1C8E-7F80-4704-A1B0-B68120A30D5F}" type="datetimeFigureOut">
              <a:rPr lang="nl-BE" smtClean="0"/>
              <a:t>15/10/2021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D6BFF-5811-4FD8-B596-F0F471B971F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60854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7851C8E-7F80-4704-A1B0-B68120A30D5F}" type="datetimeFigureOut">
              <a:rPr lang="nl-BE" smtClean="0"/>
              <a:t>15/10/2021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10D6BFF-5811-4FD8-B596-F0F471B971F9}" type="slidenum">
              <a:rPr lang="nl-BE" smtClean="0"/>
              <a:t>‹nr.›</a:t>
            </a:fld>
            <a:endParaRPr lang="nl-BE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300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4214" y="692696"/>
            <a:ext cx="7772400" cy="2448272"/>
          </a:xfrm>
        </p:spPr>
        <p:txBody>
          <a:bodyPr>
            <a:noAutofit/>
          </a:bodyPr>
          <a:lstStyle/>
          <a:p>
            <a:pPr algn="ctr"/>
            <a:r>
              <a:rPr lang="nl-NL" sz="4000" b="1" dirty="0">
                <a:solidFill>
                  <a:srgbClr val="E56211"/>
                </a:solidFill>
                <a:latin typeface="Arial Black" panose="020B0A04020102020204" pitchFamily="34" charset="0"/>
              </a:rPr>
              <a:t>Meldingsformulier</a:t>
            </a:r>
            <a:br>
              <a:rPr lang="nl-NL" sz="4000" b="1" dirty="0">
                <a:solidFill>
                  <a:srgbClr val="E56211"/>
                </a:solidFill>
                <a:latin typeface="Arial Black" panose="020B0A04020102020204" pitchFamily="34" charset="0"/>
              </a:rPr>
            </a:br>
            <a:r>
              <a:rPr lang="nl-NL" sz="4000" b="1" dirty="0">
                <a:solidFill>
                  <a:srgbClr val="E56211"/>
                </a:solidFill>
                <a:latin typeface="Arial Black" panose="020B0A04020102020204" pitchFamily="34" charset="0"/>
              </a:rPr>
              <a:t>extern feitenregister </a:t>
            </a:r>
            <a:r>
              <a:rPr lang="nl-N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(grensoverschrijdend gedrag door derden)</a:t>
            </a:r>
            <a:endParaRPr lang="nl-BE" sz="36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645024"/>
            <a:ext cx="5905500" cy="2088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026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085184"/>
            <a:ext cx="5486400" cy="1584176"/>
          </a:xfrm>
        </p:spPr>
        <p:txBody>
          <a:bodyPr>
            <a:normAutofit/>
          </a:bodyPr>
          <a:lstStyle/>
          <a:p>
            <a:pPr algn="ctr"/>
            <a:r>
              <a:rPr lang="nl-BE" sz="1800" b="1" dirty="0">
                <a:solidFill>
                  <a:schemeClr val="tx1"/>
                </a:solidFill>
              </a:rPr>
              <a:t>Geef een korte omschrijving van de feiten</a:t>
            </a:r>
          </a:p>
          <a:p>
            <a:pPr algn="ctr"/>
            <a:r>
              <a:rPr lang="nl-BE" sz="1800" b="1" dirty="0">
                <a:solidFill>
                  <a:schemeClr val="bg2">
                    <a:lumMod val="50000"/>
                  </a:schemeClr>
                </a:solidFill>
              </a:rPr>
              <a:t>Klik aan welke feiten je wil aangeven,</a:t>
            </a:r>
          </a:p>
          <a:p>
            <a:pPr algn="ctr"/>
            <a:r>
              <a:rPr lang="nl-BE" sz="1800" b="1" dirty="0">
                <a:solidFill>
                  <a:srgbClr val="00B050"/>
                </a:solidFill>
              </a:rPr>
              <a:t>Klik aan welke gevolgen ze voor jou hebben,</a:t>
            </a:r>
          </a:p>
          <a:p>
            <a:pPr algn="ctr"/>
            <a:r>
              <a:rPr lang="nl-BE" sz="1800" b="1" dirty="0">
                <a:solidFill>
                  <a:srgbClr val="FF0000"/>
                </a:solidFill>
              </a:rPr>
              <a:t>Klik op verzenden</a:t>
            </a:r>
          </a:p>
        </p:txBody>
      </p:sp>
      <p:pic>
        <p:nvPicPr>
          <p:cNvPr id="6148" name="Picture 4" descr="F:\TAC nieuw\2020-01-31_14-02-5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02" y="332656"/>
            <a:ext cx="7737422" cy="459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094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82AE2C-9FE9-480F-B6BF-06B297350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b="1" i="0" dirty="0">
                <a:solidFill>
                  <a:srgbClr val="D54902"/>
                </a:solidFill>
                <a:effectLst/>
                <a:latin typeface="Verdana" panose="020B0604030504040204" pitchFamily="34" charset="0"/>
              </a:rPr>
              <a:t>Vertrouwenspersonen</a:t>
            </a:r>
            <a:br>
              <a:rPr lang="nl-BE" b="1" i="0" dirty="0">
                <a:solidFill>
                  <a:srgbClr val="D54902"/>
                </a:solidFill>
                <a:effectLst/>
                <a:latin typeface="Verdana" panose="020B0604030504040204" pitchFamily="34" charset="0"/>
              </a:rPr>
            </a:br>
            <a:endParaRPr lang="nl-BE" dirty="0"/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B2496D04-D22C-4AB5-94DB-0695CA39A235}"/>
              </a:ext>
            </a:extLst>
          </p:cNvPr>
          <p:cNvSpPr txBox="1"/>
          <p:nvPr/>
        </p:nvSpPr>
        <p:spPr>
          <a:xfrm>
            <a:off x="971600" y="1196752"/>
            <a:ext cx="74888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endParaRPr lang="nl-BE" sz="2400" b="0" i="0" dirty="0">
              <a:solidFill>
                <a:srgbClr val="333333"/>
              </a:solidFill>
              <a:effectLst/>
              <a:latin typeface="Verdana" panose="020B0604030504040204" pitchFamily="34" charset="0"/>
            </a:endParaRPr>
          </a:p>
          <a:p>
            <a:pPr algn="l" fontAlgn="base"/>
            <a:endParaRPr lang="nl-BE" sz="2400" dirty="0">
              <a:solidFill>
                <a:srgbClr val="333333"/>
              </a:solidFill>
              <a:latin typeface="Verdana" panose="020B0604030504040204" pitchFamily="34" charset="0"/>
            </a:endParaRPr>
          </a:p>
          <a:p>
            <a:pPr algn="l" fontAlgn="base"/>
            <a:r>
              <a:rPr lang="nl-BE" sz="24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De vertrouwenspersoon heeft op het gebied van preventie als taak:</a:t>
            </a:r>
          </a:p>
          <a:p>
            <a:pPr algn="l" fontAlgn="base"/>
            <a:endParaRPr lang="nl-BE" sz="2400" b="0" i="0" dirty="0">
              <a:solidFill>
                <a:srgbClr val="333333"/>
              </a:solidFill>
              <a:effectLst/>
              <a:latin typeface="Verdana" panose="020B0604030504040204" pitchFamily="34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nl-BE" sz="24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Meewerken aan de uitwerking van procedures in geval van ongewenst gedrag.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nl-BE" sz="24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De preventieadviseur helpen bij het signaleren van knelpunten en het geven van beleidsadviezen.</a:t>
            </a:r>
          </a:p>
        </p:txBody>
      </p:sp>
    </p:spTree>
    <p:extLst>
      <p:ext uri="{BB962C8B-B14F-4D97-AF65-F5344CB8AC3E}">
        <p14:creationId xmlns:p14="http://schemas.microsoft.com/office/powerpoint/2010/main" val="2311989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424CC-74FC-4E53-BCD3-5FD7D1ADA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40423"/>
            <a:ext cx="7543800" cy="1172354"/>
          </a:xfrm>
        </p:spPr>
        <p:txBody>
          <a:bodyPr>
            <a:normAutofit/>
          </a:bodyPr>
          <a:lstStyle/>
          <a:p>
            <a:r>
              <a:rPr lang="nl-BE" sz="4000" b="1" i="0" dirty="0">
                <a:solidFill>
                  <a:srgbClr val="D54902"/>
                </a:solidFill>
                <a:effectLst/>
                <a:latin typeface="Verdana" panose="020B0604030504040204" pitchFamily="34" charset="0"/>
              </a:rPr>
              <a:t>Vertrouwenspersonen</a:t>
            </a:r>
            <a:endParaRPr lang="nl-BE" sz="4000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3473A8E-B06D-41DA-A316-690FE4520476}"/>
              </a:ext>
            </a:extLst>
          </p:cNvPr>
          <p:cNvSpPr txBox="1"/>
          <p:nvPr/>
        </p:nvSpPr>
        <p:spPr>
          <a:xfrm>
            <a:off x="899592" y="1844824"/>
            <a:ext cx="712879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nl-BE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De vertrouwenspersoon heeft op het gebied van klachtenbehandeling als taak:</a:t>
            </a:r>
          </a:p>
          <a:p>
            <a:pPr algn="l" fontAlgn="base"/>
            <a:endParaRPr lang="nl-BE" sz="2000" b="0" i="0" dirty="0">
              <a:solidFill>
                <a:srgbClr val="333333"/>
              </a:solidFill>
              <a:effectLst/>
              <a:latin typeface="Verdana" panose="020B0604030504040204" pitchFamily="34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nl-BE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Opvang, hulp en bijstand verlenen aan de klager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nl-BE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Advies geven over de verschillende mogelijkheden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nl-BE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Tot een oplossing proberen komen door bemiddeling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nl-BE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De nodige contacten leggen met de leidinggevenden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nl-BE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Het slachtoffer ondersteunen bij het indienen van 'een formeel verzoek voor psychosociale interventie'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nl-BE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Nazorg geven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nl-BE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Van elke melding een dossier aanleggen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nl-BE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Ieder jaar een collectief en anoniem verslag maken voor de werkgever met het aantal en de aard van de meldingen.</a:t>
            </a:r>
          </a:p>
        </p:txBody>
      </p:sp>
    </p:spTree>
    <p:extLst>
      <p:ext uri="{BB962C8B-B14F-4D97-AF65-F5344CB8AC3E}">
        <p14:creationId xmlns:p14="http://schemas.microsoft.com/office/powerpoint/2010/main" val="1333953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424CC-74FC-4E53-BCD3-5FD7D1ADA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126172"/>
          </a:xfrm>
        </p:spPr>
        <p:txBody>
          <a:bodyPr>
            <a:normAutofit/>
          </a:bodyPr>
          <a:lstStyle/>
          <a:p>
            <a:r>
              <a:rPr lang="nl-BE" sz="4000" b="1" i="0" dirty="0">
                <a:solidFill>
                  <a:srgbClr val="D54902"/>
                </a:solidFill>
                <a:effectLst/>
                <a:latin typeface="Verdana" panose="020B0604030504040204" pitchFamily="34" charset="0"/>
              </a:rPr>
              <a:t>Vertrouwenspersonen</a:t>
            </a:r>
            <a:endParaRPr lang="nl-BE" sz="4000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3473A8E-B06D-41DA-A316-690FE4520476}"/>
              </a:ext>
            </a:extLst>
          </p:cNvPr>
          <p:cNvSpPr txBox="1"/>
          <p:nvPr/>
        </p:nvSpPr>
        <p:spPr>
          <a:xfrm>
            <a:off x="899592" y="1844824"/>
            <a:ext cx="712879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endParaRPr lang="nl-BE" sz="2000" b="0" i="0" dirty="0">
              <a:solidFill>
                <a:srgbClr val="333333"/>
              </a:solidFill>
              <a:effectLst/>
              <a:latin typeface="Verdana" panose="020B0604030504040204" pitchFamily="34" charset="0"/>
            </a:endParaRPr>
          </a:p>
          <a:p>
            <a:pPr algn="l" fontAlgn="base"/>
            <a:r>
              <a:rPr lang="nl-BE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De vertrouwenspersonen hebben een gespecialiseerde opleiding gevolgd.</a:t>
            </a:r>
          </a:p>
          <a:p>
            <a:pPr algn="l" fontAlgn="base"/>
            <a:endParaRPr lang="nl-BE" sz="2000" dirty="0">
              <a:solidFill>
                <a:srgbClr val="333333"/>
              </a:solidFill>
              <a:latin typeface="Verdana" panose="020B0604030504040204" pitchFamily="34" charset="0"/>
            </a:endParaRPr>
          </a:p>
          <a:p>
            <a:pPr algn="l" fontAlgn="base"/>
            <a:r>
              <a:rPr lang="nl-BE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Voor onderwijs:</a:t>
            </a:r>
          </a:p>
          <a:p>
            <a:pPr algn="l" fontAlgn="base"/>
            <a:endParaRPr lang="nl-BE" sz="2000" dirty="0">
              <a:solidFill>
                <a:srgbClr val="333333"/>
              </a:solidFill>
              <a:latin typeface="Verdana" panose="020B0604030504040204" pitchFamily="34" charset="0"/>
            </a:endParaRPr>
          </a:p>
          <a:p>
            <a:pPr algn="l" fontAlgn="base"/>
            <a:r>
              <a:rPr lang="nl-BE" sz="24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</a:rPr>
              <a:t>Marijke Van De Putte</a:t>
            </a:r>
          </a:p>
          <a:p>
            <a:pPr algn="l" fontAlgn="base"/>
            <a:r>
              <a:rPr lang="nl-BE" sz="2000" dirty="0">
                <a:solidFill>
                  <a:srgbClr val="333333"/>
                </a:solidFill>
                <a:latin typeface="Verdana" panose="020B0604030504040204" pitchFamily="34" charset="0"/>
              </a:rPr>
              <a:t>telefoonnummer	</a:t>
            </a:r>
            <a:r>
              <a:rPr lang="nl-BE" sz="2000" b="1" dirty="0">
                <a:solidFill>
                  <a:srgbClr val="333333"/>
                </a:solidFill>
                <a:latin typeface="Verdana" panose="020B0604030504040204" pitchFamily="34" charset="0"/>
              </a:rPr>
              <a:t>09 267 74 84</a:t>
            </a:r>
          </a:p>
          <a:p>
            <a:pPr algn="l" fontAlgn="base"/>
            <a:r>
              <a:rPr lang="nl-BE" sz="2000" dirty="0">
                <a:solidFill>
                  <a:srgbClr val="333333"/>
                </a:solidFill>
                <a:latin typeface="Verdana" panose="020B0604030504040204" pitchFamily="34" charset="0"/>
              </a:rPr>
              <a:t>locatie	Provinciehuis , lokaal 310.01.304</a:t>
            </a:r>
          </a:p>
          <a:p>
            <a:pPr algn="l" fontAlgn="base"/>
            <a:r>
              <a:rPr lang="nl-BE" sz="2000" dirty="0">
                <a:solidFill>
                  <a:srgbClr val="333333"/>
                </a:solidFill>
                <a:latin typeface="Verdana" panose="020B0604030504040204" pitchFamily="34" charset="0"/>
              </a:rPr>
              <a:t>directie Onderwijsinstellingen</a:t>
            </a:r>
          </a:p>
          <a:p>
            <a:pPr algn="l" fontAlgn="base"/>
            <a:endParaRPr lang="nl-BE" sz="2000" dirty="0">
              <a:solidFill>
                <a:srgbClr val="333333"/>
              </a:solidFill>
              <a:latin typeface="Verdana" panose="020B0604030504040204" pitchFamily="34" charset="0"/>
            </a:endParaRPr>
          </a:p>
          <a:p>
            <a:pPr algn="l" fontAlgn="base"/>
            <a:endParaRPr lang="nl-BE" sz="2000" b="0" i="0" dirty="0">
              <a:solidFill>
                <a:srgbClr val="333333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632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424CC-74FC-4E53-BCD3-5FD7D1ADA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054163"/>
          </a:xfrm>
        </p:spPr>
        <p:txBody>
          <a:bodyPr>
            <a:normAutofit/>
          </a:bodyPr>
          <a:lstStyle/>
          <a:p>
            <a:pPr algn="ctr"/>
            <a:r>
              <a:rPr lang="nl-BE" sz="4000" b="1" i="0" dirty="0">
                <a:solidFill>
                  <a:srgbClr val="D54902"/>
                </a:solidFill>
                <a:effectLst/>
                <a:latin typeface="Verdana" panose="020B0604030504040204" pitchFamily="34" charset="0"/>
              </a:rPr>
              <a:t>Psychosociale interventie</a:t>
            </a:r>
            <a:endParaRPr lang="nl-BE" sz="4000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3473A8E-B06D-41DA-A316-690FE4520476}"/>
              </a:ext>
            </a:extLst>
          </p:cNvPr>
          <p:cNvSpPr txBox="1"/>
          <p:nvPr/>
        </p:nvSpPr>
        <p:spPr>
          <a:xfrm>
            <a:off x="899592" y="1844824"/>
            <a:ext cx="7128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nl-BE" sz="2000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Bel naar: 0800 100 59</a:t>
            </a:r>
            <a:endParaRPr lang="nl-BE" sz="2000" b="0" i="0" dirty="0">
              <a:solidFill>
                <a:srgbClr val="333333"/>
              </a:solidFill>
              <a:effectLst/>
              <a:latin typeface="Verdana" panose="020B060403050404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CB8E9C2-74B1-4CE9-A382-BA319DB62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780928"/>
            <a:ext cx="1368152" cy="2046067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A199D77-2849-47F4-8C3B-0DA84BD85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1870" y="2780928"/>
            <a:ext cx="1494518" cy="2046067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6739B420-B580-40B6-8E33-DA3CD39A14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084" y="2780928"/>
            <a:ext cx="2146260" cy="2046067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7B188BCF-4544-41C6-807A-8FF15E7047B1}"/>
              </a:ext>
            </a:extLst>
          </p:cNvPr>
          <p:cNvSpPr txBox="1"/>
          <p:nvPr/>
        </p:nvSpPr>
        <p:spPr>
          <a:xfrm>
            <a:off x="1187624" y="5373216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err="1"/>
              <a:t>Veroniek</a:t>
            </a:r>
            <a:r>
              <a:rPr lang="nl-BE" dirty="0"/>
              <a:t> De Neve		</a:t>
            </a:r>
            <a:r>
              <a:rPr lang="nl-BE" dirty="0" err="1"/>
              <a:t>Raisa</a:t>
            </a:r>
            <a:r>
              <a:rPr lang="nl-BE" dirty="0"/>
              <a:t> Seghers			</a:t>
            </a:r>
            <a:r>
              <a:rPr lang="nl-BE" dirty="0" err="1"/>
              <a:t>Emely</a:t>
            </a:r>
            <a:r>
              <a:rPr lang="nl-BE" dirty="0"/>
              <a:t> </a:t>
            </a:r>
            <a:r>
              <a:rPr lang="nl-BE" dirty="0" err="1"/>
              <a:t>Theerlynck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74988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424CC-74FC-4E53-BCD3-5FD7D1ADA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054163"/>
          </a:xfrm>
        </p:spPr>
        <p:txBody>
          <a:bodyPr>
            <a:normAutofit/>
          </a:bodyPr>
          <a:lstStyle/>
          <a:p>
            <a:pPr algn="ctr"/>
            <a:r>
              <a:rPr lang="nl-BE" sz="4000" b="1" i="0" dirty="0">
                <a:solidFill>
                  <a:srgbClr val="D54902"/>
                </a:solidFill>
                <a:effectLst/>
                <a:latin typeface="Verdana" panose="020B0604030504040204" pitchFamily="34" charset="0"/>
              </a:rPr>
              <a:t>EAP PROJECT</a:t>
            </a:r>
            <a:endParaRPr lang="nl-BE" sz="4000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3473A8E-B06D-41DA-A316-690FE4520476}"/>
              </a:ext>
            </a:extLst>
          </p:cNvPr>
          <p:cNvSpPr txBox="1"/>
          <p:nvPr/>
        </p:nvSpPr>
        <p:spPr>
          <a:xfrm>
            <a:off x="899592" y="1844824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endParaRPr lang="nl-BE" sz="2000" b="0" i="0" dirty="0">
              <a:solidFill>
                <a:srgbClr val="333333"/>
              </a:solidFill>
              <a:effectLst/>
              <a:latin typeface="Verdana" panose="020B0604030504040204" pitchFamily="34" charset="0"/>
            </a:endParaRPr>
          </a:p>
          <a:p>
            <a:pPr algn="l" fontAlgn="base"/>
            <a:endParaRPr lang="nl-BE" sz="2000" b="0" i="0" dirty="0">
              <a:solidFill>
                <a:srgbClr val="333333"/>
              </a:solidFill>
              <a:effectLst/>
              <a:latin typeface="Verdana" panose="020B060403050404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8102113-1747-460F-8B1C-C312918CD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122" y="1844824"/>
            <a:ext cx="6113080" cy="3384376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2CB88AA-9833-428E-8E5C-0806D59E40F2}"/>
              </a:ext>
            </a:extLst>
          </p:cNvPr>
          <p:cNvSpPr txBox="1"/>
          <p:nvPr/>
        </p:nvSpPr>
        <p:spPr>
          <a:xfrm>
            <a:off x="4499992" y="5661248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b="1" dirty="0"/>
              <a:t>Bel naar: 0800 11 33 5</a:t>
            </a:r>
          </a:p>
        </p:txBody>
      </p:sp>
    </p:spTree>
    <p:extLst>
      <p:ext uri="{BB962C8B-B14F-4D97-AF65-F5344CB8AC3E}">
        <p14:creationId xmlns:p14="http://schemas.microsoft.com/office/powerpoint/2010/main" val="2357130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1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43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8C14231-E2B7-4E5A-9346-76F8F857EECA}"/>
              </a:ext>
            </a:extLst>
          </p:cNvPr>
          <p:cNvSpPr txBox="1"/>
          <p:nvPr/>
        </p:nvSpPr>
        <p:spPr>
          <a:xfrm>
            <a:off x="3967315" y="639097"/>
            <a:ext cx="4689988" cy="36860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200" b="1" spc="-5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Vragen hierover?</a:t>
            </a:r>
          </a:p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endParaRPr lang="en-US" sz="6200" b="1" spc="-5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200" b="1" spc="-5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Altijd welkom!</a:t>
            </a:r>
          </a:p>
        </p:txBody>
      </p:sp>
      <p:pic>
        <p:nvPicPr>
          <p:cNvPr id="4" name="Picture 3" descr="Vraagteken op een groene pastelkleurige achtergrond">
            <a:extLst>
              <a:ext uri="{FF2B5EF4-FFF2-40B4-BE49-F238E27FC236}">
                <a16:creationId xmlns:a16="http://schemas.microsoft.com/office/drawing/2014/main" id="{97C8DF25-48B1-4FD5-9EE2-11C8DE39D5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986" r="10994"/>
          <a:stretch/>
        </p:blipFill>
        <p:spPr>
          <a:xfrm>
            <a:off x="20" y="10"/>
            <a:ext cx="3476465" cy="6857989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85303" y="4343400"/>
            <a:ext cx="422708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480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9C88D5-C86C-4AF2-9A01-93172F511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b="1" dirty="0">
                <a:solidFill>
                  <a:srgbClr val="E56211"/>
                </a:solidFill>
              </a:rPr>
              <a:t>Grensoverschrijdend gedrag door derden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E521ADA-AE56-4FF5-930C-687B4068D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nl-BE" sz="2800" b="1" dirty="0"/>
              <a:t>Wat is grensoverschrijdend gedrag?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nl-BE" sz="2400" dirty="0"/>
              <a:t>Verbaal geweld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nl-BE" sz="2400" dirty="0"/>
              <a:t> Fysiek geweld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nl-BE" sz="2400" dirty="0"/>
              <a:t> Pesterijen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nl-BE" sz="2400" dirty="0"/>
              <a:t> Ongewenst seksueel gedrag</a:t>
            </a:r>
          </a:p>
        </p:txBody>
      </p:sp>
    </p:spTree>
    <p:extLst>
      <p:ext uri="{BB962C8B-B14F-4D97-AF65-F5344CB8AC3E}">
        <p14:creationId xmlns:p14="http://schemas.microsoft.com/office/powerpoint/2010/main" val="3775610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9C88D5-C86C-4AF2-9A01-93172F511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b="1" dirty="0">
                <a:solidFill>
                  <a:srgbClr val="E56211"/>
                </a:solidFill>
              </a:rPr>
              <a:t>Grensoverschrijdend gedrag door derden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E521ADA-AE56-4FF5-930C-687B4068D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nl-BE" sz="2800" b="1" dirty="0"/>
              <a:t>Wat zijn derden?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nl-BE" dirty="0"/>
              <a:t>Leerlingen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nl-BE" dirty="0"/>
              <a:t>Ouders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nl-BE" dirty="0"/>
              <a:t>Leveranciers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nl-BE" dirty="0"/>
              <a:t>Herstellers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nl-BE" dirty="0"/>
              <a:t>Aannemers</a:t>
            </a:r>
          </a:p>
          <a:p>
            <a:pPr marL="0" indent="0" algn="ctr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78654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4214" y="692696"/>
            <a:ext cx="7772400" cy="2088232"/>
          </a:xfrm>
        </p:spPr>
        <p:txBody>
          <a:bodyPr>
            <a:normAutofit fontScale="90000"/>
          </a:bodyPr>
          <a:lstStyle/>
          <a:p>
            <a:r>
              <a:rPr lang="nl-NL" b="1" dirty="0"/>
              <a:t>Meldingsformulier</a:t>
            </a:r>
            <a:br>
              <a:rPr lang="nl-NL" b="1" dirty="0"/>
            </a:br>
            <a:r>
              <a:rPr lang="nl-NL" b="1" dirty="0"/>
              <a:t>extern feitenregister </a:t>
            </a:r>
            <a:r>
              <a:rPr lang="nl-NL" sz="3600" b="1" dirty="0"/>
              <a:t>(grensoverschrijdend gedrag door derden)</a:t>
            </a:r>
            <a:endParaRPr lang="nl-BE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00014" y="3212976"/>
            <a:ext cx="6400800" cy="672480"/>
          </a:xfrm>
        </p:spPr>
        <p:txBody>
          <a:bodyPr/>
          <a:lstStyle/>
          <a:p>
            <a:r>
              <a:rPr lang="nl-BE" dirty="0"/>
              <a:t>Hoe invullen?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645024"/>
            <a:ext cx="59055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4850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624" y="2852936"/>
            <a:ext cx="6336704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nl-BE" sz="3200" dirty="0">
                <a:solidFill>
                  <a:schemeClr val="accent6">
                    <a:lumMod val="75000"/>
                  </a:schemeClr>
                </a:solidFill>
              </a:rPr>
              <a:t>Ga naar:</a:t>
            </a:r>
            <a:br>
              <a:rPr lang="nl-BE" sz="3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nl-BE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rcbonline.be</a:t>
            </a:r>
            <a:br>
              <a:rPr lang="nl-BE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nl-BE" sz="3200" dirty="0">
                <a:solidFill>
                  <a:schemeClr val="accent6">
                    <a:lumMod val="75000"/>
                  </a:schemeClr>
                </a:solidFill>
              </a:rPr>
              <a:t>Dashboard</a:t>
            </a:r>
            <a:br>
              <a:rPr lang="nl-BE" dirty="0">
                <a:solidFill>
                  <a:schemeClr val="accent6">
                    <a:lumMod val="75000"/>
                  </a:schemeClr>
                </a:solidFill>
              </a:rPr>
            </a:br>
            <a:br>
              <a:rPr lang="nl-BE" dirty="0">
                <a:solidFill>
                  <a:schemeClr val="accent6">
                    <a:lumMod val="75000"/>
                  </a:schemeClr>
                </a:solidFill>
              </a:rPr>
            </a:br>
            <a:endParaRPr lang="nl-BE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83568" y="5373216"/>
            <a:ext cx="7632848" cy="1080120"/>
          </a:xfrm>
        </p:spPr>
        <p:txBody>
          <a:bodyPr>
            <a:normAutofit/>
          </a:bodyPr>
          <a:lstStyle/>
          <a:p>
            <a:pPr algn="ctr"/>
            <a:r>
              <a:rPr lang="nl-BE" sz="3200" dirty="0">
                <a:solidFill>
                  <a:schemeClr val="bg1"/>
                </a:solidFill>
              </a:rPr>
              <a:t>Klik op: Extranet Oost-Vlaanderen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82858C0-BA5B-4202-B0AF-D76AACF74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476673"/>
            <a:ext cx="381642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36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229200"/>
            <a:ext cx="5486400" cy="1224136"/>
          </a:xfrm>
        </p:spPr>
        <p:txBody>
          <a:bodyPr>
            <a:noAutofit/>
          </a:bodyPr>
          <a:lstStyle/>
          <a:p>
            <a:pPr algn="ctr"/>
            <a:r>
              <a:rPr lang="nl-BE" sz="1800" b="1" dirty="0">
                <a:solidFill>
                  <a:schemeClr val="bg1"/>
                </a:solidFill>
              </a:rPr>
              <a:t>Gebruikersnaam en paswoord invullen, </a:t>
            </a:r>
          </a:p>
          <a:p>
            <a:pPr algn="ctr"/>
            <a:r>
              <a:rPr lang="nl-BE" sz="1800" b="1" dirty="0">
                <a:solidFill>
                  <a:schemeClr val="bg1"/>
                </a:solidFill>
              </a:rPr>
              <a:t>onderwijs POOV aanklikken</a:t>
            </a:r>
          </a:p>
          <a:p>
            <a:pPr algn="ctr"/>
            <a:r>
              <a:rPr lang="nl-BE" sz="1800" b="1" dirty="0">
                <a:solidFill>
                  <a:schemeClr val="bg1"/>
                </a:solidFill>
              </a:rPr>
              <a:t>Klik op Log in</a:t>
            </a:r>
          </a:p>
        </p:txBody>
      </p:sp>
      <p:pic>
        <p:nvPicPr>
          <p:cNvPr id="2050" name="Picture 2" descr="F:\TAC nieuw\2020-01-31_13-54-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8952" cy="479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746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nl-BE" sz="2000" b="1" dirty="0"/>
              <a:t>Klik op </a:t>
            </a:r>
            <a:r>
              <a:rPr lang="nl-BE" sz="2000" b="1" u="sng" dirty="0"/>
              <a:t>Intranet</a:t>
            </a:r>
          </a:p>
        </p:txBody>
      </p:sp>
      <p:pic>
        <p:nvPicPr>
          <p:cNvPr id="3074" name="Picture 2" descr="F:\TAC nieuw\2020-01-31_13-53-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784975" cy="471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298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nl-BE" sz="2000" b="1" dirty="0">
                <a:solidFill>
                  <a:schemeClr val="bg1"/>
                </a:solidFill>
              </a:rPr>
              <a:t>Klik op het icoontje met de pen (in de rechterbalk)</a:t>
            </a:r>
          </a:p>
        </p:txBody>
      </p:sp>
      <p:pic>
        <p:nvPicPr>
          <p:cNvPr id="4098" name="Picture 2" descr="F:\TAC nieuw\2020-01-31_13-56-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55" y="692696"/>
            <a:ext cx="8712504" cy="438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60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22959" y="5445224"/>
            <a:ext cx="7589520" cy="1056160"/>
          </a:xfrm>
        </p:spPr>
        <p:txBody>
          <a:bodyPr>
            <a:noAutofit/>
          </a:bodyPr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Vul datum van de verklaring, datum van de feiten, je naam,</a:t>
            </a:r>
          </a:p>
          <a:p>
            <a:pPr algn="ctr"/>
            <a:r>
              <a:rPr lang="nl-BE" sz="1600" b="1" dirty="0">
                <a:solidFill>
                  <a:schemeClr val="bg1"/>
                </a:solidFill>
              </a:rPr>
              <a:t>Klik aan wie de aangeklaagde is (keuze)</a:t>
            </a:r>
          </a:p>
          <a:p>
            <a:pPr algn="ctr"/>
            <a:r>
              <a:rPr lang="nl-BE" sz="1600" b="1" dirty="0">
                <a:solidFill>
                  <a:schemeClr val="bg1"/>
                </a:solidFill>
              </a:rPr>
              <a:t>Duid bij dienst: Richtpunt campus Buggenhout aan</a:t>
            </a:r>
          </a:p>
        </p:txBody>
      </p:sp>
      <p:pic>
        <p:nvPicPr>
          <p:cNvPr id="5122" name="Picture 2" descr="F:\TAC nieuw\2020-01-31_13-59-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40510"/>
            <a:ext cx="6984776" cy="480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714036"/>
      </p:ext>
    </p:extLst>
  </p:cSld>
  <p:clrMapOvr>
    <a:masterClrMapping/>
  </p:clrMapOvr>
</p:sld>
</file>

<file path=ppt/theme/theme1.xml><?xml version="1.0" encoding="utf-8"?>
<a:theme xmlns:a="http://schemas.openxmlformats.org/drawingml/2006/main" name="Terugblik">
  <a:themeElements>
    <a:clrScheme name="Terugblik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Terugbli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ugbli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261</TotalTime>
  <Words>345</Words>
  <Application>Microsoft Office PowerPoint</Application>
  <PresentationFormat>Diavoorstelling (4:3)</PresentationFormat>
  <Paragraphs>66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Verdana</vt:lpstr>
      <vt:lpstr>Wingdings</vt:lpstr>
      <vt:lpstr>Terugblik</vt:lpstr>
      <vt:lpstr>Meldingsformulier extern feitenregister (grensoverschrijdend gedrag door derden)</vt:lpstr>
      <vt:lpstr>Grensoverschrijdend gedrag door derden</vt:lpstr>
      <vt:lpstr>Grensoverschrijdend gedrag door derden</vt:lpstr>
      <vt:lpstr>Meldingsformulier extern feitenregister (grensoverschrijdend gedrag door derden)</vt:lpstr>
      <vt:lpstr>Ga naar: rcbonline.be Dashboard  </vt:lpstr>
      <vt:lpstr>PowerPoint-presentatie</vt:lpstr>
      <vt:lpstr>PowerPoint-presentatie</vt:lpstr>
      <vt:lpstr>PowerPoint-presentatie</vt:lpstr>
      <vt:lpstr>PowerPoint-presentatie</vt:lpstr>
      <vt:lpstr>PowerPoint-presentatie</vt:lpstr>
      <vt:lpstr>Vertrouwenspersonen </vt:lpstr>
      <vt:lpstr>Vertrouwenspersonen</vt:lpstr>
      <vt:lpstr>Vertrouwenspersonen</vt:lpstr>
      <vt:lpstr>Psychosociale interventie</vt:lpstr>
      <vt:lpstr>EAP PROJECT</vt:lpstr>
      <vt:lpstr>PowerPoint-presentatie</vt:lpstr>
    </vt:vector>
  </TitlesOfParts>
  <Company>Provincie Oost-Vlaanderen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De Schrijver Ronny</dc:creator>
  <cp:lastModifiedBy>Ronny De Schrijver</cp:lastModifiedBy>
  <cp:revision>9</cp:revision>
  <dcterms:created xsi:type="dcterms:W3CDTF">2020-01-31T10:22:36Z</dcterms:created>
  <dcterms:modified xsi:type="dcterms:W3CDTF">2021-10-15T09:48:57Z</dcterms:modified>
</cp:coreProperties>
</file>