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0" r:id="rId3"/>
    <p:sldId id="271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73" r:id="rId15"/>
    <p:sldId id="272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B7230-B6B4-4C39-A38D-F91876C95B66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6FD0E-48A3-479B-9C13-DBB4EB9D4B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692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1C8E-7F80-4704-A1B0-B68120A30D5F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6BFF-5811-4FD8-B596-F0F471B971F9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00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1C8E-7F80-4704-A1B0-B68120A30D5F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6BFF-5811-4FD8-B596-F0F471B971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76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1C8E-7F80-4704-A1B0-B68120A30D5F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6BFF-5811-4FD8-B596-F0F471B971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943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1C8E-7F80-4704-A1B0-B68120A30D5F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6BFF-5811-4FD8-B596-F0F471B971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658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1C8E-7F80-4704-A1B0-B68120A30D5F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6BFF-5811-4FD8-B596-F0F471B971F9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6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1C8E-7F80-4704-A1B0-B68120A30D5F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6BFF-5811-4FD8-B596-F0F471B971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69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1C8E-7F80-4704-A1B0-B68120A30D5F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6BFF-5811-4FD8-B596-F0F471B971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526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1C8E-7F80-4704-A1B0-B68120A30D5F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6BFF-5811-4FD8-B596-F0F471B971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778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1C8E-7F80-4704-A1B0-B68120A30D5F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6BFF-5811-4FD8-B596-F0F471B971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322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7851C8E-7F80-4704-A1B0-B68120A30D5F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0D6BFF-5811-4FD8-B596-F0F471B971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21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1C8E-7F80-4704-A1B0-B68120A30D5F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6BFF-5811-4FD8-B596-F0F471B971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085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851C8E-7F80-4704-A1B0-B68120A30D5F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0D6BFF-5811-4FD8-B596-F0F471B971F9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0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214" y="692696"/>
            <a:ext cx="7772400" cy="2448272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>
                <a:solidFill>
                  <a:srgbClr val="E56211"/>
                </a:solidFill>
                <a:latin typeface="Arial Black" panose="020B0A04020102020204" pitchFamily="34" charset="0"/>
              </a:rPr>
              <a:t>Meldingsformulier</a:t>
            </a:r>
            <a:br>
              <a:rPr lang="nl-NL" sz="4000" b="1" dirty="0">
                <a:solidFill>
                  <a:srgbClr val="E56211"/>
                </a:solidFill>
                <a:latin typeface="Arial Black" panose="020B0A04020102020204" pitchFamily="34" charset="0"/>
              </a:rPr>
            </a:br>
            <a:r>
              <a:rPr lang="nl-NL" sz="4000" b="1" dirty="0">
                <a:solidFill>
                  <a:srgbClr val="E56211"/>
                </a:solidFill>
                <a:latin typeface="Arial Black" panose="020B0A04020102020204" pitchFamily="34" charset="0"/>
              </a:rPr>
              <a:t>extern feitenregister </a:t>
            </a:r>
            <a:r>
              <a:rPr lang="nl-N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(grensoverschrijdend gedrag door derden)</a:t>
            </a:r>
            <a:endParaRPr lang="nl-BE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5905500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2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584176"/>
          </a:xfrm>
        </p:spPr>
        <p:txBody>
          <a:bodyPr>
            <a:normAutofit/>
          </a:bodyPr>
          <a:lstStyle/>
          <a:p>
            <a:pPr algn="ctr"/>
            <a:r>
              <a:rPr lang="nl-BE" sz="1800" b="1" dirty="0">
                <a:solidFill>
                  <a:schemeClr val="tx1"/>
                </a:solidFill>
              </a:rPr>
              <a:t>Geef een korte omschrijving van de feiten</a:t>
            </a:r>
          </a:p>
          <a:p>
            <a:pPr algn="ctr"/>
            <a:r>
              <a:rPr lang="nl-BE" sz="1800" b="1" dirty="0">
                <a:solidFill>
                  <a:schemeClr val="bg2">
                    <a:lumMod val="50000"/>
                  </a:schemeClr>
                </a:solidFill>
              </a:rPr>
              <a:t>Klik aan welke feiten je wil aangeven,</a:t>
            </a:r>
          </a:p>
          <a:p>
            <a:pPr algn="ctr"/>
            <a:r>
              <a:rPr lang="nl-BE" sz="1800" b="1" dirty="0">
                <a:solidFill>
                  <a:srgbClr val="00B050"/>
                </a:solidFill>
              </a:rPr>
              <a:t>Klik aan welke gevolgen ze voor jou hebben,</a:t>
            </a:r>
          </a:p>
          <a:p>
            <a:pPr algn="ctr"/>
            <a:r>
              <a:rPr lang="nl-BE" sz="1800" b="1" dirty="0">
                <a:solidFill>
                  <a:srgbClr val="FF0000"/>
                </a:solidFill>
              </a:rPr>
              <a:t>Klik op verzenden</a:t>
            </a:r>
          </a:p>
        </p:txBody>
      </p:sp>
      <p:pic>
        <p:nvPicPr>
          <p:cNvPr id="6148" name="Picture 4" descr="F:\TAC nieuw\2020-01-31_14-02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2" y="332656"/>
            <a:ext cx="7737422" cy="45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9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2AE2C-9FE9-480F-B6BF-06B29735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i="0" dirty="0">
                <a:solidFill>
                  <a:srgbClr val="D54902"/>
                </a:solidFill>
                <a:effectLst/>
                <a:latin typeface="Verdana" panose="020B0604030504040204" pitchFamily="34" charset="0"/>
              </a:rPr>
              <a:t>Vertrouwenspersonen</a:t>
            </a:r>
            <a:br>
              <a:rPr lang="nl-BE" b="1" i="0" dirty="0">
                <a:solidFill>
                  <a:srgbClr val="D54902"/>
                </a:solidFill>
                <a:effectLst/>
                <a:latin typeface="Verdana" panose="020B0604030504040204" pitchFamily="34" charset="0"/>
              </a:rPr>
            </a:br>
            <a:endParaRPr lang="nl-BE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B2496D04-D22C-4AB5-94DB-0695CA39A235}"/>
              </a:ext>
            </a:extLst>
          </p:cNvPr>
          <p:cNvSpPr txBox="1"/>
          <p:nvPr/>
        </p:nvSpPr>
        <p:spPr>
          <a:xfrm>
            <a:off x="971600" y="1196752"/>
            <a:ext cx="7488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endParaRPr lang="nl-BE" sz="24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 fontAlgn="base"/>
            <a:endParaRPr lang="nl-BE" sz="24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algn="l" fontAlgn="base"/>
            <a:r>
              <a:rPr lang="nl-BE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De vertrouwenspersoon heeft op het gebied van preventie als taak:</a:t>
            </a:r>
          </a:p>
          <a:p>
            <a:pPr algn="l" fontAlgn="base"/>
            <a:endParaRPr lang="nl-BE" sz="24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Meewerken aan de uitwerking van procedures in geval van ongewenst gedrag.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De preventieadviseur helpen bij het signaleren van knelpunten en het geven van beleidsadviezen.</a:t>
            </a:r>
          </a:p>
        </p:txBody>
      </p:sp>
    </p:spTree>
    <p:extLst>
      <p:ext uri="{BB962C8B-B14F-4D97-AF65-F5344CB8AC3E}">
        <p14:creationId xmlns:p14="http://schemas.microsoft.com/office/powerpoint/2010/main" val="231198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424CC-74FC-4E53-BCD3-5FD7D1AD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40423"/>
            <a:ext cx="7543800" cy="1172354"/>
          </a:xfrm>
        </p:spPr>
        <p:txBody>
          <a:bodyPr>
            <a:normAutofit/>
          </a:bodyPr>
          <a:lstStyle/>
          <a:p>
            <a:r>
              <a:rPr lang="nl-BE" sz="4000" b="1" i="0" dirty="0">
                <a:solidFill>
                  <a:srgbClr val="D54902"/>
                </a:solidFill>
                <a:effectLst/>
                <a:latin typeface="Verdana" panose="020B0604030504040204" pitchFamily="34" charset="0"/>
              </a:rPr>
              <a:t>Vertrouwenspersonen</a:t>
            </a:r>
            <a:endParaRPr lang="nl-BE" sz="4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3473A8E-B06D-41DA-A316-690FE4520476}"/>
              </a:ext>
            </a:extLst>
          </p:cNvPr>
          <p:cNvSpPr txBox="1"/>
          <p:nvPr/>
        </p:nvSpPr>
        <p:spPr>
          <a:xfrm>
            <a:off x="899592" y="1844824"/>
            <a:ext cx="7128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nl-B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De vertrouwenspersoon heeft op het gebied van klachtenbehandeling als taak:</a:t>
            </a:r>
          </a:p>
          <a:p>
            <a:pPr algn="l" fontAlgn="base"/>
            <a:endParaRPr lang="nl-BE" sz="20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Opvang, hulp en bijstand verlenen aan de klager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Advies geven over de verschillende mogelijkheden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Tot een oplossing proberen komen door bemiddeling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De nodige contacten leggen met de leidinggevenden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Het slachtoffer ondersteunen bij het indienen van 'een formeel verzoek voor psychosociale interventie'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Nazorg geven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Van elke melding een dossier aanleggen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B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Ieder jaar een collectief en anoniem verslag maken voor de werkgever met het aantal en de aard van de meldingen.</a:t>
            </a:r>
          </a:p>
        </p:txBody>
      </p:sp>
    </p:spTree>
    <p:extLst>
      <p:ext uri="{BB962C8B-B14F-4D97-AF65-F5344CB8AC3E}">
        <p14:creationId xmlns:p14="http://schemas.microsoft.com/office/powerpoint/2010/main" val="133395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424CC-74FC-4E53-BCD3-5FD7D1AD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/>
          </a:bodyPr>
          <a:lstStyle/>
          <a:p>
            <a:r>
              <a:rPr lang="nl-BE" sz="4000" b="1" i="0" dirty="0">
                <a:solidFill>
                  <a:srgbClr val="D54902"/>
                </a:solidFill>
                <a:effectLst/>
                <a:latin typeface="Verdana" panose="020B0604030504040204" pitchFamily="34" charset="0"/>
              </a:rPr>
              <a:t>Vertrouwenspersonen</a:t>
            </a:r>
            <a:endParaRPr lang="nl-BE" sz="4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3473A8E-B06D-41DA-A316-690FE4520476}"/>
              </a:ext>
            </a:extLst>
          </p:cNvPr>
          <p:cNvSpPr txBox="1"/>
          <p:nvPr/>
        </p:nvSpPr>
        <p:spPr>
          <a:xfrm>
            <a:off x="899592" y="1844824"/>
            <a:ext cx="71287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endParaRPr lang="nl-BE" sz="20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 fontAlgn="base"/>
            <a:r>
              <a:rPr lang="nl-B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De vertrouwenspersonen hebben een gespecialiseerde opleiding gevolgd.</a:t>
            </a:r>
          </a:p>
          <a:p>
            <a:pPr algn="l" fontAlgn="base"/>
            <a:endParaRPr lang="nl-BE" sz="20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algn="l" fontAlgn="base"/>
            <a:r>
              <a:rPr lang="nl-B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Voor onderwijs:</a:t>
            </a:r>
          </a:p>
          <a:p>
            <a:pPr algn="l" fontAlgn="base"/>
            <a:endParaRPr lang="nl-BE" sz="20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algn="l" fontAlgn="base"/>
            <a:r>
              <a:rPr lang="nl-BE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Marijke Van De Putte</a:t>
            </a:r>
          </a:p>
          <a:p>
            <a:pPr algn="l" fontAlgn="base"/>
            <a:r>
              <a:rPr lang="nl-BE" sz="2000" dirty="0">
                <a:solidFill>
                  <a:srgbClr val="333333"/>
                </a:solidFill>
                <a:latin typeface="Verdana" panose="020B0604030504040204" pitchFamily="34" charset="0"/>
              </a:rPr>
              <a:t>telefoonnummer	</a:t>
            </a:r>
            <a:r>
              <a:rPr lang="nl-BE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09 267 74 84</a:t>
            </a:r>
          </a:p>
          <a:p>
            <a:pPr algn="l" fontAlgn="base"/>
            <a:r>
              <a:rPr lang="nl-BE" sz="2000" dirty="0">
                <a:solidFill>
                  <a:srgbClr val="333333"/>
                </a:solidFill>
                <a:latin typeface="Verdana" panose="020B0604030504040204" pitchFamily="34" charset="0"/>
              </a:rPr>
              <a:t>locatie	Provinciehuis , lokaal 310.01.304</a:t>
            </a:r>
          </a:p>
          <a:p>
            <a:pPr algn="l" fontAlgn="base"/>
            <a:r>
              <a:rPr lang="nl-BE" sz="2000" dirty="0">
                <a:solidFill>
                  <a:srgbClr val="333333"/>
                </a:solidFill>
                <a:latin typeface="Verdana" panose="020B0604030504040204" pitchFamily="34" charset="0"/>
              </a:rPr>
              <a:t>directie Onderwijsinstellingen</a:t>
            </a:r>
          </a:p>
          <a:p>
            <a:pPr algn="l" fontAlgn="base"/>
            <a:endParaRPr lang="nl-BE" sz="20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algn="l" fontAlgn="base"/>
            <a:endParaRPr lang="nl-BE" sz="20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3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424CC-74FC-4E53-BCD3-5FD7D1AD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3"/>
          </a:xfrm>
        </p:spPr>
        <p:txBody>
          <a:bodyPr>
            <a:normAutofit/>
          </a:bodyPr>
          <a:lstStyle/>
          <a:p>
            <a:pPr algn="ctr"/>
            <a:r>
              <a:rPr lang="nl-BE" sz="4000" b="1" i="0" dirty="0">
                <a:solidFill>
                  <a:srgbClr val="D54902"/>
                </a:solidFill>
                <a:effectLst/>
                <a:latin typeface="Verdana" panose="020B0604030504040204" pitchFamily="34" charset="0"/>
              </a:rPr>
              <a:t>Psychosociale interventie</a:t>
            </a:r>
            <a:endParaRPr lang="nl-BE" sz="4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3473A8E-B06D-41DA-A316-690FE4520476}"/>
              </a:ext>
            </a:extLst>
          </p:cNvPr>
          <p:cNvSpPr txBox="1"/>
          <p:nvPr/>
        </p:nvSpPr>
        <p:spPr>
          <a:xfrm>
            <a:off x="899592" y="184482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nl-BE" sz="20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Bel naar: 0800 100 59</a:t>
            </a:r>
            <a:endParaRPr lang="nl-BE" sz="20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CB8E9C2-74B1-4CE9-A382-BA319DB62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780928"/>
            <a:ext cx="1368152" cy="204606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A199D77-2849-47F4-8C3B-0DA84BD85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870" y="2780928"/>
            <a:ext cx="1494518" cy="204606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39B420-B580-40B6-8E33-DA3CD39A1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084" y="2780928"/>
            <a:ext cx="2146260" cy="2046067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7B188BCF-4544-41C6-807A-8FF15E7047B1}"/>
              </a:ext>
            </a:extLst>
          </p:cNvPr>
          <p:cNvSpPr txBox="1"/>
          <p:nvPr/>
        </p:nvSpPr>
        <p:spPr>
          <a:xfrm>
            <a:off x="1187624" y="537321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Veroniek</a:t>
            </a:r>
            <a:r>
              <a:rPr lang="nl-BE" dirty="0"/>
              <a:t> De Neve		</a:t>
            </a:r>
            <a:r>
              <a:rPr lang="nl-BE" dirty="0" err="1"/>
              <a:t>Raisa</a:t>
            </a:r>
            <a:r>
              <a:rPr lang="nl-BE" dirty="0"/>
              <a:t> Seghers			</a:t>
            </a:r>
            <a:r>
              <a:rPr lang="nl-BE" dirty="0" err="1"/>
              <a:t>Emely</a:t>
            </a:r>
            <a:r>
              <a:rPr lang="nl-BE" dirty="0"/>
              <a:t> </a:t>
            </a:r>
            <a:r>
              <a:rPr lang="nl-BE" dirty="0" err="1"/>
              <a:t>Theerlynck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4988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424CC-74FC-4E53-BCD3-5FD7D1AD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3"/>
          </a:xfrm>
        </p:spPr>
        <p:txBody>
          <a:bodyPr>
            <a:normAutofit/>
          </a:bodyPr>
          <a:lstStyle/>
          <a:p>
            <a:pPr algn="ctr"/>
            <a:r>
              <a:rPr lang="nl-BE" sz="4000" b="1" i="0" dirty="0">
                <a:solidFill>
                  <a:srgbClr val="D54902"/>
                </a:solidFill>
                <a:effectLst/>
                <a:latin typeface="Verdana" panose="020B0604030504040204" pitchFamily="34" charset="0"/>
              </a:rPr>
              <a:t>EAP PROJECT</a:t>
            </a:r>
            <a:endParaRPr lang="nl-BE" sz="4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3473A8E-B06D-41DA-A316-690FE4520476}"/>
              </a:ext>
            </a:extLst>
          </p:cNvPr>
          <p:cNvSpPr txBox="1"/>
          <p:nvPr/>
        </p:nvSpPr>
        <p:spPr>
          <a:xfrm>
            <a:off x="899592" y="184482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endParaRPr lang="nl-BE" sz="20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 fontAlgn="base"/>
            <a:endParaRPr lang="nl-BE" sz="20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102113-1747-460F-8B1C-C312918CD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22" y="1844824"/>
            <a:ext cx="6113080" cy="338437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2CB88AA-9833-428E-8E5C-0806D59E40F2}"/>
              </a:ext>
            </a:extLst>
          </p:cNvPr>
          <p:cNvSpPr txBox="1"/>
          <p:nvPr/>
        </p:nvSpPr>
        <p:spPr>
          <a:xfrm>
            <a:off x="4499992" y="566124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Bel naar: 0800 11 33 5</a:t>
            </a:r>
          </a:p>
        </p:txBody>
      </p:sp>
    </p:spTree>
    <p:extLst>
      <p:ext uri="{BB962C8B-B14F-4D97-AF65-F5344CB8AC3E}">
        <p14:creationId xmlns:p14="http://schemas.microsoft.com/office/powerpoint/2010/main" val="235713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8C14231-E2B7-4E5A-9346-76F8F857EECA}"/>
              </a:ext>
            </a:extLst>
          </p:cNvPr>
          <p:cNvSpPr txBox="1"/>
          <p:nvPr/>
        </p:nvSpPr>
        <p:spPr>
          <a:xfrm>
            <a:off x="3967315" y="639097"/>
            <a:ext cx="4689988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Vragen hierover?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200" b="1" spc="-5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Altijd welkom!</a:t>
            </a:r>
          </a:p>
        </p:txBody>
      </p:sp>
      <p:pic>
        <p:nvPicPr>
          <p:cNvPr id="4" name="Picture 3" descr="Vraagteken op een groene pastelkleurige achtergrond">
            <a:extLst>
              <a:ext uri="{FF2B5EF4-FFF2-40B4-BE49-F238E27FC236}">
                <a16:creationId xmlns:a16="http://schemas.microsoft.com/office/drawing/2014/main" id="{97C8DF25-48B1-4FD5-9EE2-11C8DE39D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86" r="10994"/>
          <a:stretch/>
        </p:blipFill>
        <p:spPr>
          <a:xfrm>
            <a:off x="20" y="10"/>
            <a:ext cx="3476465" cy="68579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8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C88D5-C86C-4AF2-9A01-93172F51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rgbClr val="E56211"/>
                </a:solidFill>
              </a:rPr>
              <a:t>Grensoverschrijdend gedrag door derden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521ADA-AE56-4FF5-930C-687B4068D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800" b="1" dirty="0"/>
              <a:t>Wat is grensoverschrijdend gedrag?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nl-BE" sz="2400" dirty="0"/>
              <a:t>Verbaal geweld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nl-BE" sz="2400" dirty="0"/>
              <a:t> Fysiek geweld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nl-BE" sz="2400" dirty="0"/>
              <a:t> Pesterijen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nl-BE" sz="2400" dirty="0"/>
              <a:t> Ongewenst seksueel gedrag</a:t>
            </a:r>
          </a:p>
        </p:txBody>
      </p:sp>
    </p:spTree>
    <p:extLst>
      <p:ext uri="{BB962C8B-B14F-4D97-AF65-F5344CB8AC3E}">
        <p14:creationId xmlns:p14="http://schemas.microsoft.com/office/powerpoint/2010/main" val="377561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C88D5-C86C-4AF2-9A01-93172F51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rgbClr val="E56211"/>
                </a:solidFill>
              </a:rPr>
              <a:t>Grensoverschrijdend gedrag door derden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521ADA-AE56-4FF5-930C-687B4068D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800" b="1" dirty="0"/>
              <a:t>Wat zijn derden?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nl-BE" dirty="0"/>
              <a:t>Leerlingen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nl-BE" dirty="0"/>
              <a:t>Ouders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nl-BE" dirty="0"/>
              <a:t>Leveranciers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nl-BE" dirty="0"/>
              <a:t>Herstellers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nl-BE" dirty="0"/>
              <a:t>Aannemers</a:t>
            </a:r>
          </a:p>
          <a:p>
            <a:pPr marL="0" indent="0" algn="ctr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865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214" y="692696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Meldingsformulier</a:t>
            </a:r>
            <a:br>
              <a:rPr lang="nl-NL" b="1" dirty="0"/>
            </a:br>
            <a:r>
              <a:rPr lang="nl-NL" b="1" dirty="0"/>
              <a:t>extern feitenregister </a:t>
            </a:r>
            <a:r>
              <a:rPr lang="nl-NL" sz="3600" b="1" dirty="0"/>
              <a:t>(grensoverschrijdend gedrag door derden)</a:t>
            </a:r>
            <a:endParaRPr lang="nl-BE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00014" y="3212976"/>
            <a:ext cx="6400800" cy="672480"/>
          </a:xfrm>
        </p:spPr>
        <p:txBody>
          <a:bodyPr/>
          <a:lstStyle/>
          <a:p>
            <a:r>
              <a:rPr lang="nl-BE" dirty="0"/>
              <a:t>Hoe invullen?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5905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85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852936"/>
            <a:ext cx="6336704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nl-BE" sz="3200" dirty="0">
                <a:solidFill>
                  <a:schemeClr val="accent6">
                    <a:lumMod val="75000"/>
                  </a:schemeClr>
                </a:solidFill>
              </a:rPr>
              <a:t>Ga naar:</a:t>
            </a:r>
            <a:br>
              <a:rPr lang="nl-BE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BE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rcbonline.be</a:t>
            </a:r>
            <a:br>
              <a:rPr lang="nl-BE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BE" sz="3200" dirty="0">
                <a:solidFill>
                  <a:schemeClr val="accent6">
                    <a:lumMod val="75000"/>
                  </a:schemeClr>
                </a:solidFill>
              </a:rPr>
              <a:t>Dashboard</a:t>
            </a:r>
            <a:br>
              <a:rPr lang="nl-BE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nl-BE" dirty="0">
                <a:solidFill>
                  <a:schemeClr val="accent6">
                    <a:lumMod val="75000"/>
                  </a:schemeClr>
                </a:solidFill>
              </a:rPr>
            </a:b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3568" y="5373216"/>
            <a:ext cx="7632848" cy="1080120"/>
          </a:xfrm>
        </p:spPr>
        <p:txBody>
          <a:bodyPr>
            <a:norm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</a:rPr>
              <a:t>Klik op: Extranet Oost-Vlaanderen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82858C0-BA5B-4202-B0AF-D76AACF74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76673"/>
            <a:ext cx="38164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3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1224136"/>
          </a:xfrm>
        </p:spPr>
        <p:txBody>
          <a:bodyPr>
            <a:noAutofit/>
          </a:bodyPr>
          <a:lstStyle/>
          <a:p>
            <a:pPr algn="ctr"/>
            <a:r>
              <a:rPr lang="nl-BE" sz="1800" b="1" dirty="0">
                <a:solidFill>
                  <a:schemeClr val="bg1"/>
                </a:solidFill>
              </a:rPr>
              <a:t>Gebruikersnaam en paswoord invullen, </a:t>
            </a:r>
          </a:p>
          <a:p>
            <a:pPr algn="ctr"/>
            <a:r>
              <a:rPr lang="nl-BE" sz="1800" b="1" dirty="0">
                <a:solidFill>
                  <a:schemeClr val="bg1"/>
                </a:solidFill>
              </a:rPr>
              <a:t>onderwijs POOV aanklikken</a:t>
            </a:r>
          </a:p>
          <a:p>
            <a:pPr algn="ctr"/>
            <a:r>
              <a:rPr lang="nl-BE" sz="1800" b="1" dirty="0">
                <a:solidFill>
                  <a:schemeClr val="bg1"/>
                </a:solidFill>
              </a:rPr>
              <a:t>Klik op Log in</a:t>
            </a:r>
          </a:p>
        </p:txBody>
      </p:sp>
      <p:pic>
        <p:nvPicPr>
          <p:cNvPr id="2050" name="Picture 2" descr="F:\TAC nieuw\2020-01-31_13-54-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479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4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000" b="1" dirty="0"/>
              <a:t>Klik op </a:t>
            </a:r>
            <a:r>
              <a:rPr lang="nl-BE" sz="2000" b="1" u="sng" dirty="0"/>
              <a:t>Intranet</a:t>
            </a:r>
          </a:p>
        </p:txBody>
      </p:sp>
      <p:pic>
        <p:nvPicPr>
          <p:cNvPr id="3074" name="Picture 2" descr="F:\TAC nieuw\2020-01-31_13-53-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84975" cy="471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9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Klik op het icoontje met de pen (in de rechterbalk)</a:t>
            </a:r>
          </a:p>
        </p:txBody>
      </p:sp>
      <p:pic>
        <p:nvPicPr>
          <p:cNvPr id="4098" name="Picture 2" descr="F:\TAC nieuw\2020-01-31_13-56-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5" y="692696"/>
            <a:ext cx="8712504" cy="438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22959" y="5445224"/>
            <a:ext cx="7589520" cy="1056160"/>
          </a:xfrm>
        </p:spPr>
        <p:txBody>
          <a:bodyPr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Vul datum van de verklaring, datum van de feiten, je naam,</a:t>
            </a:r>
          </a:p>
          <a:p>
            <a:pPr algn="ctr"/>
            <a:r>
              <a:rPr lang="nl-BE" sz="1600" b="1" dirty="0">
                <a:solidFill>
                  <a:schemeClr val="bg1"/>
                </a:solidFill>
              </a:rPr>
              <a:t>Klik aan wie de aangeklaagde is (keuze)</a:t>
            </a:r>
          </a:p>
          <a:p>
            <a:pPr algn="ctr"/>
            <a:r>
              <a:rPr lang="nl-BE" sz="1600" b="1" dirty="0">
                <a:solidFill>
                  <a:schemeClr val="bg1"/>
                </a:solidFill>
              </a:rPr>
              <a:t>Duid bij dienst: Richtpunt campus Buggenhout aan</a:t>
            </a:r>
          </a:p>
        </p:txBody>
      </p:sp>
      <p:pic>
        <p:nvPicPr>
          <p:cNvPr id="5122" name="Picture 2" descr="F:\TAC nieuw\2020-01-31_13-59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0510"/>
            <a:ext cx="6984776" cy="480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14036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261</TotalTime>
  <Words>345</Words>
  <Application>Microsoft Office PowerPoint</Application>
  <PresentationFormat>Diavoorstelling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Verdana</vt:lpstr>
      <vt:lpstr>Wingdings</vt:lpstr>
      <vt:lpstr>Terugblik</vt:lpstr>
      <vt:lpstr>Meldingsformulier extern feitenregister (grensoverschrijdend gedrag door derden)</vt:lpstr>
      <vt:lpstr>Grensoverschrijdend gedrag door derden</vt:lpstr>
      <vt:lpstr>Grensoverschrijdend gedrag door derden</vt:lpstr>
      <vt:lpstr>Meldingsformulier extern feitenregister (grensoverschrijdend gedrag door derden)</vt:lpstr>
      <vt:lpstr>Ga naar: rcbonline.be Dashboard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Vertrouwenspersonen </vt:lpstr>
      <vt:lpstr>Vertrouwenspersonen</vt:lpstr>
      <vt:lpstr>Vertrouwenspersonen</vt:lpstr>
      <vt:lpstr>Psychosociale interventie</vt:lpstr>
      <vt:lpstr>EAP PROJECT</vt:lpstr>
      <vt:lpstr>PowerPoint-presentatie</vt:lpstr>
    </vt:vector>
  </TitlesOfParts>
  <Company>Provincie Oost-Vlaanderen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Schrijver Ronny</dc:creator>
  <cp:lastModifiedBy>Ronny De Schrijver</cp:lastModifiedBy>
  <cp:revision>9</cp:revision>
  <dcterms:created xsi:type="dcterms:W3CDTF">2020-01-31T10:22:36Z</dcterms:created>
  <dcterms:modified xsi:type="dcterms:W3CDTF">2021-10-15T09:48:57Z</dcterms:modified>
</cp:coreProperties>
</file>