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1" r:id="rId6"/>
    <p:sldId id="260" r:id="rId7"/>
    <p:sldId id="262" r:id="rId8"/>
    <p:sldId id="263" r:id="rId9"/>
    <p:sldId id="265" r:id="rId10"/>
    <p:sldId id="264" r:id="rId11"/>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29"/>
  </p:normalViewPr>
  <p:slideViewPr>
    <p:cSldViewPr snapToGrid="0" snapToObjects="1">
      <p:cViewPr varScale="1">
        <p:scale>
          <a:sx n="108" d="100"/>
          <a:sy n="108" d="100"/>
        </p:scale>
        <p:origin x="7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6/21/21</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‹nr.›</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1165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6/21/21</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811979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6/21/21</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593430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6/21/21</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600393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6/21/21</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572697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6/21/21</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104694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6/21/21</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48964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6/21/21</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43939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6/21/21</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935158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6/21/21</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909830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6/21/21</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093388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6/21/21</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‹nr.›</a:t>
            </a:fld>
            <a:endParaRPr lang="en-US"/>
          </a:p>
        </p:txBody>
      </p:sp>
    </p:spTree>
    <p:extLst>
      <p:ext uri="{BB962C8B-B14F-4D97-AF65-F5344CB8AC3E}">
        <p14:creationId xmlns:p14="http://schemas.microsoft.com/office/powerpoint/2010/main" val="1817750613"/>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A4374D-F270-4C02-88D7-B751FD9BD6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pic>
        <p:nvPicPr>
          <p:cNvPr id="4" name="Picture 3">
            <a:extLst>
              <a:ext uri="{FF2B5EF4-FFF2-40B4-BE49-F238E27FC236}">
                <a16:creationId xmlns:a16="http://schemas.microsoft.com/office/drawing/2014/main" id="{973E81BE-5386-41D9-882D-F83BD317AC63}"/>
              </a:ext>
            </a:extLst>
          </p:cNvPr>
          <p:cNvPicPr>
            <a:picLocks noChangeAspect="1"/>
          </p:cNvPicPr>
          <p:nvPr/>
        </p:nvPicPr>
        <p:blipFill rotWithShape="1">
          <a:blip r:embed="rId2">
            <a:alphaModFix amt="60000"/>
          </a:blip>
          <a:srcRect t="21133" b="33777"/>
          <a:stretch/>
        </p:blipFill>
        <p:spPr>
          <a:xfrm>
            <a:off x="20" y="10"/>
            <a:ext cx="12191979" cy="6857989"/>
          </a:xfrm>
          <a:prstGeom prst="rect">
            <a:avLst/>
          </a:prstGeom>
        </p:spPr>
      </p:pic>
      <p:sp>
        <p:nvSpPr>
          <p:cNvPr id="13" name="Rectangle 12">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8762" y="1247775"/>
            <a:ext cx="9144000" cy="3007447"/>
          </a:xfrm>
          <a:prstGeom prst="rect">
            <a:avLst/>
          </a:prstGeom>
          <a:solidFill>
            <a:schemeClr val="bg1">
              <a:alpha val="95000"/>
            </a:schemeClr>
          </a:solidFill>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DD5BA7B-2963-5441-965B-03295EAC1FBF}"/>
              </a:ext>
            </a:extLst>
          </p:cNvPr>
          <p:cNvSpPr>
            <a:spLocks noGrp="1"/>
          </p:cNvSpPr>
          <p:nvPr>
            <p:ph type="ctrTitle"/>
          </p:nvPr>
        </p:nvSpPr>
        <p:spPr>
          <a:xfrm>
            <a:off x="1804988" y="1442172"/>
            <a:ext cx="8582025" cy="2177328"/>
          </a:xfrm>
        </p:spPr>
        <p:txBody>
          <a:bodyPr anchor="ctr">
            <a:normAutofit/>
          </a:bodyPr>
          <a:lstStyle/>
          <a:p>
            <a:pPr algn="ctr"/>
            <a:r>
              <a:rPr lang="nl-BE" sz="7200"/>
              <a:t>Overleg na KR</a:t>
            </a:r>
          </a:p>
        </p:txBody>
      </p:sp>
      <p:sp>
        <p:nvSpPr>
          <p:cNvPr id="15" name="Rectangle: Rounded Corners 14">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7872" y="3912322"/>
            <a:ext cx="7225780"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3" name="Ondertitel 2">
            <a:extLst>
              <a:ext uri="{FF2B5EF4-FFF2-40B4-BE49-F238E27FC236}">
                <a16:creationId xmlns:a16="http://schemas.microsoft.com/office/drawing/2014/main" id="{CA9F6FB8-5D49-1844-AFED-EE35E7E5D21B}"/>
              </a:ext>
            </a:extLst>
          </p:cNvPr>
          <p:cNvSpPr>
            <a:spLocks noGrp="1"/>
          </p:cNvSpPr>
          <p:nvPr>
            <p:ph type="subTitle" idx="1"/>
          </p:nvPr>
        </p:nvSpPr>
        <p:spPr>
          <a:xfrm>
            <a:off x="2566988" y="3962400"/>
            <a:ext cx="7058025" cy="581025"/>
          </a:xfrm>
        </p:spPr>
        <p:txBody>
          <a:bodyPr anchor="ctr">
            <a:normAutofit/>
          </a:bodyPr>
          <a:lstStyle/>
          <a:p>
            <a:pPr algn="ctr"/>
            <a:r>
              <a:rPr lang="nl-BE">
                <a:solidFill>
                  <a:srgbClr val="FFFFFF"/>
                </a:solidFill>
              </a:rPr>
              <a:t>21/06/2021</a:t>
            </a:r>
          </a:p>
        </p:txBody>
      </p:sp>
    </p:spTree>
    <p:extLst>
      <p:ext uri="{BB962C8B-B14F-4D97-AF65-F5344CB8AC3E}">
        <p14:creationId xmlns:p14="http://schemas.microsoft.com/office/powerpoint/2010/main" val="527517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C8166C-F8A3-7748-BE08-10FEAF022679}"/>
              </a:ext>
            </a:extLst>
          </p:cNvPr>
          <p:cNvSpPr>
            <a:spLocks noGrp="1"/>
          </p:cNvSpPr>
          <p:nvPr>
            <p:ph type="title"/>
          </p:nvPr>
        </p:nvSpPr>
        <p:spPr/>
        <p:txBody>
          <a:bodyPr/>
          <a:lstStyle/>
          <a:p>
            <a:r>
              <a:rPr lang="nl-BE" dirty="0"/>
              <a:t>Kwantitatieve analyse</a:t>
            </a:r>
          </a:p>
        </p:txBody>
      </p:sp>
      <p:sp>
        <p:nvSpPr>
          <p:cNvPr id="3" name="Tijdelijke aanduiding voor inhoud 2">
            <a:extLst>
              <a:ext uri="{FF2B5EF4-FFF2-40B4-BE49-F238E27FC236}">
                <a16:creationId xmlns:a16="http://schemas.microsoft.com/office/drawing/2014/main" id="{0BB66EC6-8721-DC4F-ABA9-2CE5E74FA837}"/>
              </a:ext>
            </a:extLst>
          </p:cNvPr>
          <p:cNvSpPr>
            <a:spLocks noGrp="1"/>
          </p:cNvSpPr>
          <p:nvPr>
            <p:ph idx="1"/>
          </p:nvPr>
        </p:nvSpPr>
        <p:spPr/>
        <p:txBody>
          <a:bodyPr/>
          <a:lstStyle/>
          <a:p>
            <a:r>
              <a:rPr lang="nl-BE" dirty="0"/>
              <a:t>In het onderwijs moeten we gaan meten en omzetten in cijfers… Dus vandaar, tijd om punten te geven en af t werken, we gaan ieder jaar hetzelfde formuliertje invullen…  Dit is een paar minuutjes werk en dan zijn jullie helemaal rond voor vandaag!</a:t>
            </a:r>
          </a:p>
        </p:txBody>
      </p:sp>
    </p:spTree>
    <p:extLst>
      <p:ext uri="{BB962C8B-B14F-4D97-AF65-F5344CB8AC3E}">
        <p14:creationId xmlns:p14="http://schemas.microsoft.com/office/powerpoint/2010/main" val="70580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3EA37F-2D91-E649-A175-0F3119FF1903}"/>
              </a:ext>
            </a:extLst>
          </p:cNvPr>
          <p:cNvSpPr>
            <a:spLocks noGrp="1"/>
          </p:cNvSpPr>
          <p:nvPr>
            <p:ph type="title"/>
          </p:nvPr>
        </p:nvSpPr>
        <p:spPr/>
        <p:txBody>
          <a:bodyPr/>
          <a:lstStyle/>
          <a:p>
            <a:r>
              <a:rPr lang="nl-BE" dirty="0"/>
              <a:t>Vraag vanuit het poetspersoneel</a:t>
            </a:r>
          </a:p>
        </p:txBody>
      </p:sp>
      <p:sp>
        <p:nvSpPr>
          <p:cNvPr id="3" name="Tijdelijke aanduiding voor inhoud 2">
            <a:extLst>
              <a:ext uri="{FF2B5EF4-FFF2-40B4-BE49-F238E27FC236}">
                <a16:creationId xmlns:a16="http://schemas.microsoft.com/office/drawing/2014/main" id="{0EC388B7-268B-1246-975A-3A4647F31114}"/>
              </a:ext>
            </a:extLst>
          </p:cNvPr>
          <p:cNvSpPr>
            <a:spLocks noGrp="1"/>
          </p:cNvSpPr>
          <p:nvPr>
            <p:ph idx="1"/>
          </p:nvPr>
        </p:nvSpPr>
        <p:spPr/>
        <p:txBody>
          <a:bodyPr/>
          <a:lstStyle/>
          <a:p>
            <a:r>
              <a:rPr lang="nl-BE" dirty="0"/>
              <a:t>Gelieve alle zakken te laten leegmaken voor het in de was te gooien. Op dit moment levert dit heel veel werk op voor het poetspersoneel, we kunnen deze verantwoordelijkheid bij de leerling leggen. </a:t>
            </a:r>
          </a:p>
          <a:p>
            <a:r>
              <a:rPr lang="nl-BE" dirty="0"/>
              <a:t>Woehoew! Deze periode was er geen bijkomende vernieling aan de toiletten.</a:t>
            </a:r>
          </a:p>
        </p:txBody>
      </p:sp>
    </p:spTree>
    <p:extLst>
      <p:ext uri="{BB962C8B-B14F-4D97-AF65-F5344CB8AC3E}">
        <p14:creationId xmlns:p14="http://schemas.microsoft.com/office/powerpoint/2010/main" val="2456251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9B55FA-1D03-C144-A745-6A5BB8347DC7}"/>
              </a:ext>
            </a:extLst>
          </p:cNvPr>
          <p:cNvSpPr>
            <a:spLocks noGrp="1"/>
          </p:cNvSpPr>
          <p:nvPr>
            <p:ph type="title"/>
          </p:nvPr>
        </p:nvSpPr>
        <p:spPr/>
        <p:txBody>
          <a:bodyPr/>
          <a:lstStyle/>
          <a:p>
            <a:r>
              <a:rPr lang="nl-BE" dirty="0"/>
              <a:t>Afwerken schooljaar</a:t>
            </a:r>
          </a:p>
        </p:txBody>
      </p:sp>
      <p:sp>
        <p:nvSpPr>
          <p:cNvPr id="3" name="Tijdelijke aanduiding voor inhoud 2">
            <a:extLst>
              <a:ext uri="{FF2B5EF4-FFF2-40B4-BE49-F238E27FC236}">
                <a16:creationId xmlns:a16="http://schemas.microsoft.com/office/drawing/2014/main" id="{A980D48D-B876-6F4C-BA61-79713C53A1E1}"/>
              </a:ext>
            </a:extLst>
          </p:cNvPr>
          <p:cNvSpPr>
            <a:spLocks noGrp="1"/>
          </p:cNvSpPr>
          <p:nvPr>
            <p:ph idx="1"/>
          </p:nvPr>
        </p:nvSpPr>
        <p:spPr/>
        <p:txBody>
          <a:bodyPr/>
          <a:lstStyle/>
          <a:p>
            <a:r>
              <a:rPr lang="nl-BE" dirty="0"/>
              <a:t>Evaluatiadagen: </a:t>
            </a:r>
          </a:p>
          <a:p>
            <a:pPr lvl="1"/>
            <a:r>
              <a:rPr lang="nl-BE" dirty="0"/>
              <a:t>Rapporten leerlingen</a:t>
            </a:r>
          </a:p>
          <a:p>
            <a:pPr lvl="1"/>
            <a:r>
              <a:rPr lang="nl-BE" dirty="0"/>
              <a:t>Kwalificatieproef en stage geëvalueerd en afgewerkt</a:t>
            </a:r>
          </a:p>
          <a:p>
            <a:pPr lvl="1"/>
            <a:r>
              <a:rPr lang="nl-BE" dirty="0"/>
              <a:t>Overgangsdocument leerlingen (do’s, don’ts, sterktes, zwaktes…)</a:t>
            </a:r>
          </a:p>
          <a:p>
            <a:pPr lvl="1"/>
            <a:r>
              <a:rPr lang="nl-BE" dirty="0"/>
              <a:t>Evalueren zorgdoelstellingen van de leerlingen </a:t>
            </a:r>
          </a:p>
          <a:p>
            <a:pPr lvl="1"/>
            <a:r>
              <a:rPr lang="nl-BE" dirty="0"/>
              <a:t>Evaluaties leerlingen</a:t>
            </a:r>
          </a:p>
          <a:p>
            <a:pPr lvl="1"/>
            <a:r>
              <a:rPr lang="nl-BE" dirty="0"/>
              <a:t>Aanpassen arbeidsrijpheid/arbeidsbereidheid</a:t>
            </a:r>
          </a:p>
          <a:p>
            <a:pPr lvl="1"/>
            <a:r>
              <a:rPr lang="nl-BE" dirty="0"/>
              <a:t>Wegwerken aanpakken van de leerling </a:t>
            </a:r>
          </a:p>
          <a:p>
            <a:pPr lvl="1"/>
            <a:r>
              <a:rPr lang="nl-BE" dirty="0"/>
              <a:t>Leerkrachtagenda volledig afwerken </a:t>
            </a:r>
          </a:p>
          <a:p>
            <a:pPr lvl="1"/>
            <a:endParaRPr lang="nl-BE" dirty="0"/>
          </a:p>
        </p:txBody>
      </p:sp>
    </p:spTree>
    <p:extLst>
      <p:ext uri="{BB962C8B-B14F-4D97-AF65-F5344CB8AC3E}">
        <p14:creationId xmlns:p14="http://schemas.microsoft.com/office/powerpoint/2010/main" val="531424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F6A274-9521-D745-B9D8-37BFFF639B75}"/>
              </a:ext>
            </a:extLst>
          </p:cNvPr>
          <p:cNvSpPr>
            <a:spLocks noGrp="1"/>
          </p:cNvSpPr>
          <p:nvPr>
            <p:ph type="title"/>
          </p:nvPr>
        </p:nvSpPr>
        <p:spPr/>
        <p:txBody>
          <a:bodyPr/>
          <a:lstStyle/>
          <a:p>
            <a:r>
              <a:rPr lang="nl-BE" dirty="0"/>
              <a:t>Alles klaar?</a:t>
            </a:r>
          </a:p>
        </p:txBody>
      </p:sp>
      <p:sp>
        <p:nvSpPr>
          <p:cNvPr id="3" name="Tijdelijke aanduiding voor inhoud 2">
            <a:extLst>
              <a:ext uri="{FF2B5EF4-FFF2-40B4-BE49-F238E27FC236}">
                <a16:creationId xmlns:a16="http://schemas.microsoft.com/office/drawing/2014/main" id="{CED95B66-6465-8144-9ACD-A4EBF61BC2A1}"/>
              </a:ext>
            </a:extLst>
          </p:cNvPr>
          <p:cNvSpPr>
            <a:spLocks noGrp="1"/>
          </p:cNvSpPr>
          <p:nvPr>
            <p:ph idx="1"/>
          </p:nvPr>
        </p:nvSpPr>
        <p:spPr/>
        <p:txBody>
          <a:bodyPr/>
          <a:lstStyle/>
          <a:p>
            <a:r>
              <a:rPr lang="nl-BE" dirty="0"/>
              <a:t>Wees aanwezig op je klassenraad </a:t>
            </a:r>
          </a:p>
          <a:p>
            <a:r>
              <a:rPr lang="nl-BE" dirty="0"/>
              <a:t>Wees aanwezig op je vakvergadering </a:t>
            </a:r>
          </a:p>
          <a:p>
            <a:r>
              <a:rPr lang="nl-BE" dirty="0"/>
              <a:t>Zorg dat alle administratie is afgewerkt en dat je vak is ingediend</a:t>
            </a:r>
          </a:p>
          <a:p>
            <a:r>
              <a:rPr lang="nl-BE" dirty="0"/>
              <a:t>Op de andere momenten dien je niet verplicht aanwezig te zijn op school, we zetten geen randactiviteiten uit.</a:t>
            </a:r>
          </a:p>
        </p:txBody>
      </p:sp>
    </p:spTree>
    <p:extLst>
      <p:ext uri="{BB962C8B-B14F-4D97-AF65-F5344CB8AC3E}">
        <p14:creationId xmlns:p14="http://schemas.microsoft.com/office/powerpoint/2010/main" val="250157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86AFA7-D5E7-0A41-9CA0-6FD6AA82933D}"/>
              </a:ext>
            </a:extLst>
          </p:cNvPr>
          <p:cNvSpPr>
            <a:spLocks noGrp="1"/>
          </p:cNvSpPr>
          <p:nvPr>
            <p:ph type="title"/>
          </p:nvPr>
        </p:nvSpPr>
        <p:spPr/>
        <p:txBody>
          <a:bodyPr/>
          <a:lstStyle/>
          <a:p>
            <a:r>
              <a:rPr lang="nl-BE" dirty="0"/>
              <a:t>Eindactiviteit schooljaar</a:t>
            </a:r>
          </a:p>
        </p:txBody>
      </p:sp>
      <p:sp>
        <p:nvSpPr>
          <p:cNvPr id="3" name="Tijdelijke aanduiding voor inhoud 2">
            <a:extLst>
              <a:ext uri="{FF2B5EF4-FFF2-40B4-BE49-F238E27FC236}">
                <a16:creationId xmlns:a16="http://schemas.microsoft.com/office/drawing/2014/main" id="{DE150BA2-8BA3-6B43-AA90-8BA8C20730B3}"/>
              </a:ext>
            </a:extLst>
          </p:cNvPr>
          <p:cNvSpPr>
            <a:spLocks noGrp="1"/>
          </p:cNvSpPr>
          <p:nvPr>
            <p:ph idx="1"/>
          </p:nvPr>
        </p:nvSpPr>
        <p:spPr/>
        <p:txBody>
          <a:bodyPr/>
          <a:lstStyle/>
          <a:p>
            <a:r>
              <a:rPr lang="nl-BE" dirty="0"/>
              <a:t>Werkgroep regelt dit dus dit is heel fijn! </a:t>
            </a:r>
          </a:p>
          <a:p>
            <a:r>
              <a:rPr lang="nl-BE" dirty="0"/>
              <a:t>Er werd een mailtje verstuurd door Karolien</a:t>
            </a:r>
          </a:p>
        </p:txBody>
      </p:sp>
    </p:spTree>
    <p:extLst>
      <p:ext uri="{BB962C8B-B14F-4D97-AF65-F5344CB8AC3E}">
        <p14:creationId xmlns:p14="http://schemas.microsoft.com/office/powerpoint/2010/main" val="4023889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8D1D37-B9CC-974C-9968-BB41166EB044}"/>
              </a:ext>
            </a:extLst>
          </p:cNvPr>
          <p:cNvSpPr>
            <a:spLocks noGrp="1"/>
          </p:cNvSpPr>
          <p:nvPr>
            <p:ph type="title"/>
          </p:nvPr>
        </p:nvSpPr>
        <p:spPr/>
        <p:txBody>
          <a:bodyPr/>
          <a:lstStyle/>
          <a:p>
            <a:r>
              <a:rPr lang="nl-BE" dirty="0"/>
              <a:t>Opruim school</a:t>
            </a:r>
          </a:p>
        </p:txBody>
      </p:sp>
      <p:sp>
        <p:nvSpPr>
          <p:cNvPr id="3" name="Tijdelijke aanduiding voor inhoud 2">
            <a:extLst>
              <a:ext uri="{FF2B5EF4-FFF2-40B4-BE49-F238E27FC236}">
                <a16:creationId xmlns:a16="http://schemas.microsoft.com/office/drawing/2014/main" id="{750B55B7-6F57-D64A-AF8F-427969417E33}"/>
              </a:ext>
            </a:extLst>
          </p:cNvPr>
          <p:cNvSpPr>
            <a:spLocks noGrp="1"/>
          </p:cNvSpPr>
          <p:nvPr>
            <p:ph idx="1"/>
          </p:nvPr>
        </p:nvSpPr>
        <p:spPr/>
        <p:txBody>
          <a:bodyPr>
            <a:normAutofit fontScale="92500" lnSpcReduction="10000"/>
          </a:bodyPr>
          <a:lstStyle/>
          <a:p>
            <a:pPr marL="0" indent="0">
              <a:buNone/>
            </a:pPr>
            <a:r>
              <a:rPr lang="nl-BE" dirty="0"/>
              <a:t>Doelstelling: een nieuwe start klaarmaken: vele handen maken licht werk.</a:t>
            </a:r>
          </a:p>
          <a:p>
            <a:pPr>
              <a:buFontTx/>
              <a:buChar char="-"/>
            </a:pPr>
            <a:r>
              <a:rPr lang="nl-BE" dirty="0"/>
              <a:t>Inventaris bijsturen</a:t>
            </a:r>
          </a:p>
          <a:p>
            <a:pPr>
              <a:buFontTx/>
              <a:buChar char="-"/>
            </a:pPr>
            <a:r>
              <a:rPr lang="nl-BE" dirty="0"/>
              <a:t>Alle ‘oude dingen’ weg werken en plaats creëren </a:t>
            </a:r>
          </a:p>
          <a:p>
            <a:pPr>
              <a:buFontTx/>
              <a:buChar char="-"/>
            </a:pPr>
            <a:r>
              <a:rPr lang="nl-BE" dirty="0"/>
              <a:t>Klassen goed zetten naar volgend jaar toe </a:t>
            </a:r>
          </a:p>
          <a:p>
            <a:pPr>
              <a:buFontTx/>
              <a:buChar char="-"/>
            </a:pPr>
            <a:r>
              <a:rPr lang="nl-BE" dirty="0"/>
              <a:t>Didactisch materiaal niet als permanent te ontvangen (budget) (pakketje voor leerling en voor leerkrachten) </a:t>
            </a:r>
          </a:p>
          <a:p>
            <a:pPr>
              <a:buFontTx/>
              <a:buChar char="-"/>
            </a:pPr>
            <a:endParaRPr lang="nl-BE" dirty="0"/>
          </a:p>
          <a:p>
            <a:pPr marL="0" indent="0">
              <a:buNone/>
            </a:pPr>
            <a:r>
              <a:rPr lang="nl-BE" dirty="0"/>
              <a:t>Algemene coördinatie voorzien als je vast loopt. </a:t>
            </a:r>
          </a:p>
          <a:p>
            <a:pPr marL="0" indent="0">
              <a:buNone/>
            </a:pPr>
            <a:endParaRPr lang="nl-BE" dirty="0"/>
          </a:p>
        </p:txBody>
      </p:sp>
    </p:spTree>
    <p:extLst>
      <p:ext uri="{BB962C8B-B14F-4D97-AF65-F5344CB8AC3E}">
        <p14:creationId xmlns:p14="http://schemas.microsoft.com/office/powerpoint/2010/main" val="1945903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4E1994-5EDB-CD4B-B58E-CBDC7420A44D}"/>
              </a:ext>
            </a:extLst>
          </p:cNvPr>
          <p:cNvSpPr>
            <a:spLocks noGrp="1"/>
          </p:cNvSpPr>
          <p:nvPr>
            <p:ph type="title"/>
          </p:nvPr>
        </p:nvSpPr>
        <p:spPr/>
        <p:txBody>
          <a:bodyPr/>
          <a:lstStyle/>
          <a:p>
            <a:r>
              <a:rPr lang="nl-BE" dirty="0"/>
              <a:t>oudercontact</a:t>
            </a:r>
          </a:p>
        </p:txBody>
      </p:sp>
      <p:sp>
        <p:nvSpPr>
          <p:cNvPr id="3" name="Tijdelijke aanduiding voor inhoud 2">
            <a:extLst>
              <a:ext uri="{FF2B5EF4-FFF2-40B4-BE49-F238E27FC236}">
                <a16:creationId xmlns:a16="http://schemas.microsoft.com/office/drawing/2014/main" id="{A08A4B85-D124-5D41-B75A-09C0AD328505}"/>
              </a:ext>
            </a:extLst>
          </p:cNvPr>
          <p:cNvSpPr>
            <a:spLocks noGrp="1"/>
          </p:cNvSpPr>
          <p:nvPr>
            <p:ph idx="1"/>
          </p:nvPr>
        </p:nvSpPr>
        <p:spPr/>
        <p:txBody>
          <a:bodyPr/>
          <a:lstStyle/>
          <a:p>
            <a:r>
              <a:rPr lang="nl-BE" dirty="0"/>
              <a:t>Je geeft aan Ann VN door wie op school moet worden uitgenodigd (iedereen met verlengde trajecten of zeer grote bezorgdheden dus doorgeven!)</a:t>
            </a:r>
          </a:p>
          <a:p>
            <a:r>
              <a:rPr lang="nl-BE" dirty="0"/>
              <a:t>De andere kan je op bellen tussen 18.00 en 20.00, maak afspraken in je klassenraad wie wat doet. </a:t>
            </a:r>
          </a:p>
          <a:p>
            <a:r>
              <a:rPr lang="nl-BE" dirty="0"/>
              <a:t>Je mag dit vanop de school doen of van thuis, je registreert kort in dagelijkse opvolging de feedback.  </a:t>
            </a:r>
          </a:p>
        </p:txBody>
      </p:sp>
    </p:spTree>
    <p:extLst>
      <p:ext uri="{BB962C8B-B14F-4D97-AF65-F5344CB8AC3E}">
        <p14:creationId xmlns:p14="http://schemas.microsoft.com/office/powerpoint/2010/main" val="2492220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ADAFB5-78F5-2443-BCF2-10B405F8C963}"/>
              </a:ext>
            </a:extLst>
          </p:cNvPr>
          <p:cNvSpPr>
            <a:spLocks noGrp="1"/>
          </p:cNvSpPr>
          <p:nvPr>
            <p:ph type="title"/>
          </p:nvPr>
        </p:nvSpPr>
        <p:spPr/>
        <p:txBody>
          <a:bodyPr/>
          <a:lstStyle/>
          <a:p>
            <a:r>
              <a:rPr lang="nl-BE" dirty="0"/>
              <a:t>Kwalificatieproef/proclamatie</a:t>
            </a:r>
          </a:p>
        </p:txBody>
      </p:sp>
      <p:sp>
        <p:nvSpPr>
          <p:cNvPr id="3" name="Tijdelijke aanduiding voor inhoud 2">
            <a:extLst>
              <a:ext uri="{FF2B5EF4-FFF2-40B4-BE49-F238E27FC236}">
                <a16:creationId xmlns:a16="http://schemas.microsoft.com/office/drawing/2014/main" id="{674184AD-95F6-924C-9421-EC75009564CA}"/>
              </a:ext>
            </a:extLst>
          </p:cNvPr>
          <p:cNvSpPr>
            <a:spLocks noGrp="1"/>
          </p:cNvSpPr>
          <p:nvPr>
            <p:ph idx="1"/>
          </p:nvPr>
        </p:nvSpPr>
        <p:spPr/>
        <p:txBody>
          <a:bodyPr/>
          <a:lstStyle/>
          <a:p>
            <a:r>
              <a:rPr lang="nl-BE" dirty="0"/>
              <a:t>Kwalificatieproef: volgend schooljaar zitten we samen met de GASV leerkrachten, hier heb ik dit schooljaar niet bij stil gestaan, mijn excuses.</a:t>
            </a:r>
          </a:p>
          <a:p>
            <a:r>
              <a:rPr lang="nl-BE" dirty="0"/>
              <a:t>Proclamatie: werkgroep zit hiervoor samen, waarvoor dank!</a:t>
            </a:r>
          </a:p>
        </p:txBody>
      </p:sp>
    </p:spTree>
    <p:extLst>
      <p:ext uri="{BB962C8B-B14F-4D97-AF65-F5344CB8AC3E}">
        <p14:creationId xmlns:p14="http://schemas.microsoft.com/office/powerpoint/2010/main" val="4280122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4A847-3920-484D-82E5-B9F3EEF5A9C7}"/>
              </a:ext>
            </a:extLst>
          </p:cNvPr>
          <p:cNvSpPr>
            <a:spLocks noGrp="1"/>
          </p:cNvSpPr>
          <p:nvPr>
            <p:ph type="title"/>
          </p:nvPr>
        </p:nvSpPr>
        <p:spPr/>
        <p:txBody>
          <a:bodyPr>
            <a:normAutofit fontScale="90000"/>
          </a:bodyPr>
          <a:lstStyle/>
          <a:p>
            <a:r>
              <a:rPr lang="nl-BE" dirty="0"/>
              <a:t>Inhoud personeelsvergadering volgende week</a:t>
            </a:r>
          </a:p>
        </p:txBody>
      </p:sp>
      <p:sp>
        <p:nvSpPr>
          <p:cNvPr id="3" name="Tijdelijke aanduiding voor inhoud 2">
            <a:extLst>
              <a:ext uri="{FF2B5EF4-FFF2-40B4-BE49-F238E27FC236}">
                <a16:creationId xmlns:a16="http://schemas.microsoft.com/office/drawing/2014/main" id="{4DD3BFE7-AF48-584A-83AB-D6D262C9E57E}"/>
              </a:ext>
            </a:extLst>
          </p:cNvPr>
          <p:cNvSpPr>
            <a:spLocks noGrp="1"/>
          </p:cNvSpPr>
          <p:nvPr>
            <p:ph idx="1"/>
          </p:nvPr>
        </p:nvSpPr>
        <p:spPr/>
        <p:txBody>
          <a:bodyPr/>
          <a:lstStyle/>
          <a:p>
            <a:r>
              <a:rPr lang="nl-BE" dirty="0"/>
              <a:t>Zijn er dingen die nog besproken moeten worden of we nog moeten opnemen? </a:t>
            </a:r>
          </a:p>
          <a:p>
            <a:r>
              <a:rPr lang="nl-BE"/>
              <a:t>Toelichting personeelspuzzel en aanzet volgend schooljaar </a:t>
            </a:r>
          </a:p>
        </p:txBody>
      </p:sp>
    </p:spTree>
    <p:extLst>
      <p:ext uri="{BB962C8B-B14F-4D97-AF65-F5344CB8AC3E}">
        <p14:creationId xmlns:p14="http://schemas.microsoft.com/office/powerpoint/2010/main" val="1104850661"/>
      </p:ext>
    </p:extLst>
  </p:cSld>
  <p:clrMapOvr>
    <a:masterClrMapping/>
  </p:clrMapOvr>
</p:sld>
</file>

<file path=ppt/theme/theme1.xml><?xml version="1.0" encoding="utf-8"?>
<a:theme xmlns:a="http://schemas.openxmlformats.org/drawingml/2006/main" name="AccentBoxVTI">
  <a:themeElements>
    <a:clrScheme name="AnalogousFromDarkSeedLeftStep">
      <a:dk1>
        <a:srgbClr val="000000"/>
      </a:dk1>
      <a:lt1>
        <a:srgbClr val="FFFFFF"/>
      </a:lt1>
      <a:dk2>
        <a:srgbClr val="223B2F"/>
      </a:dk2>
      <a:lt2>
        <a:srgbClr val="E8E2E3"/>
      </a:lt2>
      <a:accent1>
        <a:srgbClr val="42B19F"/>
      </a:accent1>
      <a:accent2>
        <a:srgbClr val="38B46C"/>
      </a:accent2>
      <a:accent3>
        <a:srgbClr val="44B644"/>
      </a:accent3>
      <a:accent4>
        <a:srgbClr val="6AB037"/>
      </a:accent4>
      <a:accent5>
        <a:srgbClr val="97A93F"/>
      </a:accent5>
      <a:accent6>
        <a:srgbClr val="B49538"/>
      </a:accent6>
      <a:hlink>
        <a:srgbClr val="6B8A2E"/>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59</TotalTime>
  <Words>399</Words>
  <Application>Microsoft Macintosh PowerPoint</Application>
  <PresentationFormat>Breedbeeld</PresentationFormat>
  <Paragraphs>43</Paragraphs>
  <Slides>10</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Avenir Next LT Pro</vt:lpstr>
      <vt:lpstr>Calibri</vt:lpstr>
      <vt:lpstr>Neue Haas Grotesk Text Pro</vt:lpstr>
      <vt:lpstr>AccentBoxVTI</vt:lpstr>
      <vt:lpstr>Overleg na KR</vt:lpstr>
      <vt:lpstr>Vraag vanuit het poetspersoneel</vt:lpstr>
      <vt:lpstr>Afwerken schooljaar</vt:lpstr>
      <vt:lpstr>Alles klaar?</vt:lpstr>
      <vt:lpstr>Eindactiviteit schooljaar</vt:lpstr>
      <vt:lpstr>Opruim school</vt:lpstr>
      <vt:lpstr>oudercontact</vt:lpstr>
      <vt:lpstr>Kwalificatieproef/proclamatie</vt:lpstr>
      <vt:lpstr>Inhoud personeelsvergadering volgende week</vt:lpstr>
      <vt:lpstr>Kwantitatieve analyse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Overleg na KR</dc:title>
  <dc:creator>Jolien Roef</dc:creator>
  <cp:lastModifiedBy>Jolien Roef</cp:lastModifiedBy>
  <cp:revision>5</cp:revision>
  <dcterms:created xsi:type="dcterms:W3CDTF">2021-06-21T12:39:50Z</dcterms:created>
  <dcterms:modified xsi:type="dcterms:W3CDTF">2021-06-21T13:39:04Z</dcterms:modified>
</cp:coreProperties>
</file>