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8" r:id="rId2"/>
    <p:sldId id="265" r:id="rId3"/>
    <p:sldId id="273" r:id="rId4"/>
    <p:sldId id="272" r:id="rId5"/>
    <p:sldId id="274" r:id="rId6"/>
    <p:sldId id="271" r:id="rId7"/>
    <p:sldId id="275" r:id="rId8"/>
    <p:sldId id="270" r:id="rId9"/>
    <p:sldId id="267" r:id="rId10"/>
    <p:sldId id="276" r:id="rId11"/>
    <p:sldId id="278" r:id="rId12"/>
    <p:sldId id="287" r:id="rId13"/>
    <p:sldId id="277" r:id="rId14"/>
    <p:sldId id="280" r:id="rId15"/>
    <p:sldId id="283" r:id="rId16"/>
    <p:sldId id="291" r:id="rId17"/>
    <p:sldId id="290" r:id="rId18"/>
    <p:sldId id="288" r:id="rId19"/>
    <p:sldId id="292" r:id="rId20"/>
    <p:sldId id="281" r:id="rId21"/>
    <p:sldId id="284" r:id="rId22"/>
    <p:sldId id="268" r:id="rId23"/>
    <p:sldId id="269" r:id="rId24"/>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C81B"/>
    <a:srgbClr val="0C9B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793" autoAdjust="0"/>
  </p:normalViewPr>
  <p:slideViewPr>
    <p:cSldViewPr showGuides="1">
      <p:cViewPr varScale="1">
        <p:scale>
          <a:sx n="72" d="100"/>
          <a:sy n="72" d="100"/>
        </p:scale>
        <p:origin x="211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ED2703-B871-45F8-B1AE-3592F3F722CB}" type="datetimeFigureOut">
              <a:rPr lang="nl-BE" smtClean="0"/>
              <a:pPr/>
              <a:t>15/10/2021</a:t>
            </a:fld>
            <a:endParaRPr lang="nl-BE"/>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214CFF-DD24-4C27-B9B7-8E7D2FA84ABC}" type="slidenum">
              <a:rPr lang="nl-BE" smtClean="0"/>
              <a:pPr/>
              <a:t>‹nr.›</a:t>
            </a:fld>
            <a:endParaRPr lang="nl-BE"/>
          </a:p>
        </p:txBody>
      </p:sp>
    </p:spTree>
    <p:extLst>
      <p:ext uri="{BB962C8B-B14F-4D97-AF65-F5344CB8AC3E}">
        <p14:creationId xmlns:p14="http://schemas.microsoft.com/office/powerpoint/2010/main" val="2270390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hangingPunct="0"/>
            <a:r>
              <a:rPr lang="nl-BE" sz="1200" kern="1200" dirty="0">
                <a:solidFill>
                  <a:schemeClr val="tx1"/>
                </a:solidFill>
                <a:effectLst/>
                <a:latin typeface="+mn-lt"/>
                <a:ea typeface="+mn-ea"/>
                <a:cs typeface="+mn-cs"/>
              </a:rPr>
              <a:t>Orde en netheid is een onderwerp waarmee u uw hele leven geconfronteerd wordt.</a:t>
            </a:r>
          </a:p>
          <a:p>
            <a:pPr hangingPunct="0"/>
            <a:endParaRPr lang="nl-BE" sz="1200" dirty="0"/>
          </a:p>
          <a:p>
            <a:pPr hangingPunct="0"/>
            <a:r>
              <a:rPr lang="nl-BE" sz="1200" dirty="0"/>
              <a:t>Het begon al toen u als kind van uw ouders te horen kreeg: </a:t>
            </a:r>
          </a:p>
          <a:p>
            <a:pPr hangingPunct="0"/>
            <a:r>
              <a:rPr lang="nl-BE" sz="1200" i="1" dirty="0"/>
              <a:t>Ruim je rommel op!</a:t>
            </a:r>
          </a:p>
          <a:p>
            <a:pPr hangingPunct="0"/>
            <a:r>
              <a:rPr lang="nl-BE" sz="1200" i="1" dirty="0"/>
              <a:t>Zet je fiets in de schuur </a:t>
            </a:r>
            <a:r>
              <a:rPr lang="nl-BE" sz="1200" i="1" dirty="0" err="1"/>
              <a:t>enz</a:t>
            </a:r>
            <a:r>
              <a:rPr lang="nl-BE" sz="1200" i="1" dirty="0"/>
              <a:t>…</a:t>
            </a:r>
          </a:p>
          <a:p>
            <a:pPr hangingPunct="0"/>
            <a:endParaRPr lang="nl-BE" sz="1200" dirty="0"/>
          </a:p>
          <a:p>
            <a:pPr hangingPunct="0"/>
            <a:r>
              <a:rPr lang="nl-BE" sz="1200" dirty="0"/>
              <a:t>Ook op school, op je werk wordt er verwacht dat je je aan de regels van orde en netheid zou houden.</a:t>
            </a:r>
          </a:p>
          <a:p>
            <a:endParaRPr lang="nl-NL" sz="1200" b="0" i="0" u="none" strike="noStrike" kern="1200" baseline="0" dirty="0">
              <a:solidFill>
                <a:schemeClr val="tx1"/>
              </a:solidFill>
              <a:latin typeface="+mn-lt"/>
              <a:ea typeface="+mn-ea"/>
              <a:cs typeface="+mn-cs"/>
            </a:endParaRPr>
          </a:p>
        </p:txBody>
      </p:sp>
      <p:sp>
        <p:nvSpPr>
          <p:cNvPr id="4" name="Tijdelijke aanduiding voor dianummer 3"/>
          <p:cNvSpPr>
            <a:spLocks noGrp="1"/>
          </p:cNvSpPr>
          <p:nvPr>
            <p:ph type="sldNum" sz="quarter" idx="10"/>
          </p:nvPr>
        </p:nvSpPr>
        <p:spPr/>
        <p:txBody>
          <a:bodyPr/>
          <a:lstStyle/>
          <a:p>
            <a:fld id="{C6214CFF-DD24-4C27-B9B7-8E7D2FA84ABC}" type="slidenum">
              <a:rPr lang="nl-BE" smtClean="0"/>
              <a:pPr/>
              <a:t>2</a:t>
            </a:fld>
            <a:endParaRPr lang="nl-BE"/>
          </a:p>
        </p:txBody>
      </p:sp>
    </p:spTree>
    <p:extLst>
      <p:ext uri="{BB962C8B-B14F-4D97-AF65-F5344CB8AC3E}">
        <p14:creationId xmlns:p14="http://schemas.microsoft.com/office/powerpoint/2010/main" val="1378183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lnSpcReduction="10000"/>
          </a:bodyPr>
          <a:lstStyle/>
          <a:p>
            <a:r>
              <a:rPr lang="nl-NL" sz="1200" b="0" i="0" u="none" strike="noStrike" kern="1200" baseline="0" dirty="0">
                <a:solidFill>
                  <a:schemeClr val="tx1"/>
                </a:solidFill>
                <a:latin typeface="+mn-lt"/>
                <a:ea typeface="+mn-ea"/>
                <a:cs typeface="+mn-cs"/>
              </a:rPr>
              <a:t>De schoonmaak beperkt zich niet tot het schoonmaken van de lokalen en het materiaal.</a:t>
            </a: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Tijdens deze fase wordt eveneens de werking van machines gecontroleerd en worden onregelmatigheden</a:t>
            </a:r>
          </a:p>
          <a:p>
            <a:r>
              <a:rPr lang="nl-NL" sz="1200" b="0" i="0" u="none" strike="noStrike" kern="1200" baseline="0" dirty="0">
                <a:solidFill>
                  <a:schemeClr val="tx1"/>
                </a:solidFill>
                <a:latin typeface="+mn-lt"/>
                <a:ea typeface="+mn-ea"/>
                <a:cs typeface="+mn-cs"/>
              </a:rPr>
              <a:t>geïdentificeerd (olietekort, slecht aangedraaide bouten, onderdelen met vroegtijdige slijtage,...).</a:t>
            </a: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Tijdens deze fase kan men risico’s op ongevallen en storingen voorkomen die het gevolg zijn</a:t>
            </a:r>
          </a:p>
          <a:p>
            <a:r>
              <a:rPr lang="nl-NL" sz="1200" b="0" i="0" u="none" strike="noStrike" kern="1200" baseline="0" dirty="0">
                <a:solidFill>
                  <a:schemeClr val="tx1"/>
                </a:solidFill>
                <a:latin typeface="+mn-lt"/>
                <a:ea typeface="+mn-ea"/>
                <a:cs typeface="+mn-cs"/>
              </a:rPr>
              <a:t>van een gebrek aan onderhoud (opsporing van beschadigingen, barsten, lekken, losse bouten,…).</a:t>
            </a: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Door mogelijke storingen op te sporen, kan men de herstelling van het gereedschap bespoedigen.</a:t>
            </a:r>
            <a:endParaRPr lang="nl-BE" dirty="0"/>
          </a:p>
        </p:txBody>
      </p:sp>
      <p:sp>
        <p:nvSpPr>
          <p:cNvPr id="4" name="Tijdelijke aanduiding voor dianummer 3"/>
          <p:cNvSpPr>
            <a:spLocks noGrp="1"/>
          </p:cNvSpPr>
          <p:nvPr>
            <p:ph type="sldNum" sz="quarter" idx="10"/>
          </p:nvPr>
        </p:nvSpPr>
        <p:spPr/>
        <p:txBody>
          <a:bodyPr/>
          <a:lstStyle/>
          <a:p>
            <a:fld id="{C6214CFF-DD24-4C27-B9B7-8E7D2FA84ABC}" type="slidenum">
              <a:rPr lang="nl-BE" smtClean="0"/>
              <a:pPr/>
              <a:t>13</a:t>
            </a:fld>
            <a:endParaRPr lang="nl-BE"/>
          </a:p>
        </p:txBody>
      </p:sp>
    </p:spTree>
    <p:extLst>
      <p:ext uri="{BB962C8B-B14F-4D97-AF65-F5344CB8AC3E}">
        <p14:creationId xmlns:p14="http://schemas.microsoft.com/office/powerpoint/2010/main" val="4211635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lnSpcReduction="10000"/>
          </a:bodyPr>
          <a:lstStyle/>
          <a:p>
            <a:r>
              <a:rPr lang="nl-NL" sz="1200" b="0" i="0" u="none" strike="noStrike" kern="1200" baseline="0" dirty="0">
                <a:solidFill>
                  <a:schemeClr val="tx1"/>
                </a:solidFill>
                <a:latin typeface="+mn-lt"/>
                <a:ea typeface="+mn-ea"/>
                <a:cs typeface="+mn-cs"/>
              </a:rPr>
              <a:t>- Alle werknemers sensibiliseren en opleiden, met verduidelijking van het doel, de middelen, de methoden, de verantwoordelijkheden,… .</a:t>
            </a:r>
          </a:p>
          <a:p>
            <a:r>
              <a:rPr lang="nl-BE" sz="1200" b="0" i="0" u="none" strike="noStrike" kern="1200" baseline="0" dirty="0">
                <a:solidFill>
                  <a:schemeClr val="tx1"/>
                </a:solidFill>
                <a:latin typeface="+mn-lt"/>
                <a:ea typeface="+mn-ea"/>
                <a:cs typeface="+mn-cs"/>
              </a:rPr>
              <a:t>- Een verbeterproject organiseren.</a:t>
            </a:r>
          </a:p>
          <a:p>
            <a:r>
              <a:rPr lang="nl-NL" sz="1200" b="0" i="0" u="none" strike="noStrike" kern="1200" baseline="0" dirty="0">
                <a:solidFill>
                  <a:schemeClr val="tx1"/>
                </a:solidFill>
                <a:latin typeface="+mn-lt"/>
                <a:ea typeface="+mn-ea"/>
                <a:cs typeface="+mn-cs"/>
              </a:rPr>
              <a:t>- Het personeel betrekken, het advies van het personeel vragen, initiatieven aanmoedigen.</a:t>
            </a:r>
          </a:p>
          <a:p>
            <a:r>
              <a:rPr lang="nl-NL" sz="1200" b="0" i="0" u="none" strike="noStrike" kern="1200" baseline="0" dirty="0">
                <a:solidFill>
                  <a:schemeClr val="tx1"/>
                </a:solidFill>
                <a:latin typeface="+mn-lt"/>
                <a:ea typeface="+mn-ea"/>
                <a:cs typeface="+mn-cs"/>
              </a:rPr>
              <a:t>- Visualiseren (foto’s voor/na zijn zeer motiverend).</a:t>
            </a:r>
          </a:p>
          <a:p>
            <a:r>
              <a:rPr lang="nl-NL" sz="1200" b="0" i="0" u="none" strike="noStrike" kern="1200" baseline="0" dirty="0">
                <a:solidFill>
                  <a:schemeClr val="tx1"/>
                </a:solidFill>
                <a:latin typeface="+mn-lt"/>
                <a:ea typeface="+mn-ea"/>
                <a:cs typeface="+mn-cs"/>
              </a:rPr>
              <a:t>- De vastgelegde procedures doen naleven.</a:t>
            </a:r>
          </a:p>
          <a:p>
            <a:r>
              <a:rPr lang="nl-NL" sz="1200" b="0" i="0" u="none" strike="noStrike" kern="1200" baseline="0" dirty="0">
                <a:solidFill>
                  <a:schemeClr val="tx1"/>
                </a:solidFill>
                <a:latin typeface="+mn-lt"/>
                <a:ea typeface="+mn-ea"/>
                <a:cs typeface="+mn-cs"/>
              </a:rPr>
              <a:t>- Regelmatig rondgang rond orde en netheid organiseren.</a:t>
            </a:r>
          </a:p>
          <a:p>
            <a:r>
              <a:rPr lang="nl-NL" sz="1200" b="0" i="0" u="none" strike="noStrike" kern="1200" baseline="0" dirty="0">
                <a:solidFill>
                  <a:schemeClr val="tx1"/>
                </a:solidFill>
                <a:latin typeface="+mn-lt"/>
                <a:ea typeface="+mn-ea"/>
                <a:cs typeface="+mn-cs"/>
              </a:rPr>
              <a:t>Men moet snel optreden om de voorwerpen in een goede staat te houden.</a:t>
            </a:r>
            <a:endParaRPr lang="nl-BE" dirty="0"/>
          </a:p>
        </p:txBody>
      </p:sp>
      <p:sp>
        <p:nvSpPr>
          <p:cNvPr id="4" name="Tijdelijke aanduiding voor dianummer 3"/>
          <p:cNvSpPr>
            <a:spLocks noGrp="1"/>
          </p:cNvSpPr>
          <p:nvPr>
            <p:ph type="sldNum" sz="quarter" idx="10"/>
          </p:nvPr>
        </p:nvSpPr>
        <p:spPr/>
        <p:txBody>
          <a:bodyPr/>
          <a:lstStyle/>
          <a:p>
            <a:fld id="{C6214CFF-DD24-4C27-B9B7-8E7D2FA84ABC}" type="slidenum">
              <a:rPr lang="nl-BE" smtClean="0"/>
              <a:pPr/>
              <a:t>14</a:t>
            </a:fld>
            <a:endParaRPr lang="nl-BE"/>
          </a:p>
        </p:txBody>
      </p:sp>
    </p:spTree>
    <p:extLst>
      <p:ext uri="{BB962C8B-B14F-4D97-AF65-F5344CB8AC3E}">
        <p14:creationId xmlns:p14="http://schemas.microsoft.com/office/powerpoint/2010/main" val="4211635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lnSpcReduction="10000"/>
          </a:bodyPr>
          <a:lstStyle/>
          <a:p>
            <a:endParaRPr lang="nl-BE" dirty="0"/>
          </a:p>
        </p:txBody>
      </p:sp>
      <p:sp>
        <p:nvSpPr>
          <p:cNvPr id="4" name="Tijdelijke aanduiding voor dianummer 3"/>
          <p:cNvSpPr>
            <a:spLocks noGrp="1"/>
          </p:cNvSpPr>
          <p:nvPr>
            <p:ph type="sldNum" sz="quarter" idx="10"/>
          </p:nvPr>
        </p:nvSpPr>
        <p:spPr/>
        <p:txBody>
          <a:bodyPr/>
          <a:lstStyle/>
          <a:p>
            <a:fld id="{C6214CFF-DD24-4C27-B9B7-8E7D2FA84ABC}" type="slidenum">
              <a:rPr lang="nl-BE" smtClean="0"/>
              <a:pPr/>
              <a:t>15</a:t>
            </a:fld>
            <a:endParaRPr lang="nl-BE"/>
          </a:p>
        </p:txBody>
      </p:sp>
    </p:spTree>
    <p:extLst>
      <p:ext uri="{BB962C8B-B14F-4D97-AF65-F5344CB8AC3E}">
        <p14:creationId xmlns:p14="http://schemas.microsoft.com/office/powerpoint/2010/main" val="4211635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lnSpcReduction="10000"/>
          </a:bodyPr>
          <a:lstStyle/>
          <a:p>
            <a:endParaRPr lang="nl-BE" dirty="0"/>
          </a:p>
        </p:txBody>
      </p:sp>
      <p:sp>
        <p:nvSpPr>
          <p:cNvPr id="4" name="Tijdelijke aanduiding voor dianummer 3"/>
          <p:cNvSpPr>
            <a:spLocks noGrp="1"/>
          </p:cNvSpPr>
          <p:nvPr>
            <p:ph type="sldNum" sz="quarter" idx="10"/>
          </p:nvPr>
        </p:nvSpPr>
        <p:spPr/>
        <p:txBody>
          <a:bodyPr/>
          <a:lstStyle/>
          <a:p>
            <a:fld id="{C6214CFF-DD24-4C27-B9B7-8E7D2FA84ABC}" type="slidenum">
              <a:rPr lang="nl-BE" smtClean="0"/>
              <a:pPr/>
              <a:t>16</a:t>
            </a:fld>
            <a:endParaRPr lang="nl-BE"/>
          </a:p>
        </p:txBody>
      </p:sp>
    </p:spTree>
    <p:extLst>
      <p:ext uri="{BB962C8B-B14F-4D97-AF65-F5344CB8AC3E}">
        <p14:creationId xmlns:p14="http://schemas.microsoft.com/office/powerpoint/2010/main" val="4211635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lnSpcReduction="10000"/>
          </a:bodyPr>
          <a:lstStyle/>
          <a:p>
            <a:endParaRPr lang="nl-BE" dirty="0"/>
          </a:p>
        </p:txBody>
      </p:sp>
      <p:sp>
        <p:nvSpPr>
          <p:cNvPr id="4" name="Tijdelijke aanduiding voor dianummer 3"/>
          <p:cNvSpPr>
            <a:spLocks noGrp="1"/>
          </p:cNvSpPr>
          <p:nvPr>
            <p:ph type="sldNum" sz="quarter" idx="10"/>
          </p:nvPr>
        </p:nvSpPr>
        <p:spPr/>
        <p:txBody>
          <a:bodyPr/>
          <a:lstStyle/>
          <a:p>
            <a:fld id="{C6214CFF-DD24-4C27-B9B7-8E7D2FA84ABC}" type="slidenum">
              <a:rPr lang="nl-BE" smtClean="0"/>
              <a:pPr/>
              <a:t>17</a:t>
            </a:fld>
            <a:endParaRPr lang="nl-BE"/>
          </a:p>
        </p:txBody>
      </p:sp>
    </p:spTree>
    <p:extLst>
      <p:ext uri="{BB962C8B-B14F-4D97-AF65-F5344CB8AC3E}">
        <p14:creationId xmlns:p14="http://schemas.microsoft.com/office/powerpoint/2010/main" val="4211635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lnSpcReduction="10000"/>
          </a:bodyPr>
          <a:lstStyle/>
          <a:p>
            <a:endParaRPr lang="nl-BE" dirty="0"/>
          </a:p>
        </p:txBody>
      </p:sp>
      <p:sp>
        <p:nvSpPr>
          <p:cNvPr id="4" name="Tijdelijke aanduiding voor dianummer 3"/>
          <p:cNvSpPr>
            <a:spLocks noGrp="1"/>
          </p:cNvSpPr>
          <p:nvPr>
            <p:ph type="sldNum" sz="quarter" idx="10"/>
          </p:nvPr>
        </p:nvSpPr>
        <p:spPr/>
        <p:txBody>
          <a:bodyPr/>
          <a:lstStyle/>
          <a:p>
            <a:fld id="{C6214CFF-DD24-4C27-B9B7-8E7D2FA84ABC}" type="slidenum">
              <a:rPr lang="nl-BE" smtClean="0"/>
              <a:pPr/>
              <a:t>18</a:t>
            </a:fld>
            <a:endParaRPr lang="nl-BE"/>
          </a:p>
        </p:txBody>
      </p:sp>
    </p:spTree>
    <p:extLst>
      <p:ext uri="{BB962C8B-B14F-4D97-AF65-F5344CB8AC3E}">
        <p14:creationId xmlns:p14="http://schemas.microsoft.com/office/powerpoint/2010/main" val="42116356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lnSpcReduction="10000"/>
          </a:bodyPr>
          <a:lstStyle/>
          <a:p>
            <a:endParaRPr lang="nl-BE" dirty="0"/>
          </a:p>
        </p:txBody>
      </p:sp>
      <p:sp>
        <p:nvSpPr>
          <p:cNvPr id="4" name="Tijdelijke aanduiding voor dianummer 3"/>
          <p:cNvSpPr>
            <a:spLocks noGrp="1"/>
          </p:cNvSpPr>
          <p:nvPr>
            <p:ph type="sldNum" sz="quarter" idx="10"/>
          </p:nvPr>
        </p:nvSpPr>
        <p:spPr/>
        <p:txBody>
          <a:bodyPr/>
          <a:lstStyle/>
          <a:p>
            <a:fld id="{C6214CFF-DD24-4C27-B9B7-8E7D2FA84ABC}" type="slidenum">
              <a:rPr lang="nl-BE" smtClean="0"/>
              <a:pPr/>
              <a:t>19</a:t>
            </a:fld>
            <a:endParaRPr lang="nl-BE"/>
          </a:p>
        </p:txBody>
      </p:sp>
    </p:spTree>
    <p:extLst>
      <p:ext uri="{BB962C8B-B14F-4D97-AF65-F5344CB8AC3E}">
        <p14:creationId xmlns:p14="http://schemas.microsoft.com/office/powerpoint/2010/main" val="4211635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lnSpcReduction="10000"/>
          </a:bodyPr>
          <a:lstStyle/>
          <a:p>
            <a:endParaRPr lang="nl-BE" dirty="0"/>
          </a:p>
        </p:txBody>
      </p:sp>
      <p:sp>
        <p:nvSpPr>
          <p:cNvPr id="4" name="Tijdelijke aanduiding voor dianummer 3"/>
          <p:cNvSpPr>
            <a:spLocks noGrp="1"/>
          </p:cNvSpPr>
          <p:nvPr>
            <p:ph type="sldNum" sz="quarter" idx="10"/>
          </p:nvPr>
        </p:nvSpPr>
        <p:spPr/>
        <p:txBody>
          <a:bodyPr/>
          <a:lstStyle/>
          <a:p>
            <a:fld id="{C6214CFF-DD24-4C27-B9B7-8E7D2FA84ABC}" type="slidenum">
              <a:rPr lang="nl-BE" smtClean="0"/>
              <a:pPr/>
              <a:t>20</a:t>
            </a:fld>
            <a:endParaRPr lang="nl-BE"/>
          </a:p>
        </p:txBody>
      </p:sp>
    </p:spTree>
    <p:extLst>
      <p:ext uri="{BB962C8B-B14F-4D97-AF65-F5344CB8AC3E}">
        <p14:creationId xmlns:p14="http://schemas.microsoft.com/office/powerpoint/2010/main" val="42116356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lnSpcReduction="10000"/>
          </a:bodyPr>
          <a:lstStyle/>
          <a:p>
            <a:r>
              <a:rPr lang="nl-BE"/>
              <a:t>B</a:t>
            </a:r>
            <a:endParaRPr lang="nl-BE" dirty="0"/>
          </a:p>
        </p:txBody>
      </p:sp>
      <p:sp>
        <p:nvSpPr>
          <p:cNvPr id="4" name="Tijdelijke aanduiding voor dianummer 3"/>
          <p:cNvSpPr>
            <a:spLocks noGrp="1"/>
          </p:cNvSpPr>
          <p:nvPr>
            <p:ph type="sldNum" sz="quarter" idx="10"/>
          </p:nvPr>
        </p:nvSpPr>
        <p:spPr/>
        <p:txBody>
          <a:bodyPr/>
          <a:lstStyle/>
          <a:p>
            <a:fld id="{C6214CFF-DD24-4C27-B9B7-8E7D2FA84ABC}" type="slidenum">
              <a:rPr lang="nl-BE" smtClean="0"/>
              <a:pPr/>
              <a:t>21</a:t>
            </a:fld>
            <a:endParaRPr lang="nl-BE"/>
          </a:p>
        </p:txBody>
      </p:sp>
    </p:spTree>
    <p:extLst>
      <p:ext uri="{BB962C8B-B14F-4D97-AF65-F5344CB8AC3E}">
        <p14:creationId xmlns:p14="http://schemas.microsoft.com/office/powerpoint/2010/main" val="42116356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896C7742-A5CB-4EE9-B5CA-3113EBA7CDC6}" type="slidenum">
              <a:rPr lang="nl-NL" smtClean="0"/>
              <a:pPr/>
              <a:t>22</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b="0" i="0" u="none" strike="noStrike" kern="1200" baseline="0" dirty="0">
              <a:solidFill>
                <a:schemeClr val="tx1"/>
              </a:solidFill>
              <a:latin typeface="+mn-lt"/>
              <a:ea typeface="+mn-ea"/>
              <a:cs typeface="+mn-cs"/>
            </a:endParaRPr>
          </a:p>
        </p:txBody>
      </p:sp>
      <p:sp>
        <p:nvSpPr>
          <p:cNvPr id="4" name="Tijdelijke aanduiding voor dianummer 3"/>
          <p:cNvSpPr>
            <a:spLocks noGrp="1"/>
          </p:cNvSpPr>
          <p:nvPr>
            <p:ph type="sldNum" sz="quarter" idx="10"/>
          </p:nvPr>
        </p:nvSpPr>
        <p:spPr/>
        <p:txBody>
          <a:bodyPr/>
          <a:lstStyle/>
          <a:p>
            <a:fld id="{C6214CFF-DD24-4C27-B9B7-8E7D2FA84ABC}" type="slidenum">
              <a:rPr lang="nl-BE" smtClean="0"/>
              <a:pPr/>
              <a:t>3</a:t>
            </a:fld>
            <a:endParaRPr lang="nl-BE"/>
          </a:p>
        </p:txBody>
      </p:sp>
    </p:spTree>
    <p:extLst>
      <p:ext uri="{BB962C8B-B14F-4D97-AF65-F5344CB8AC3E}">
        <p14:creationId xmlns:p14="http://schemas.microsoft.com/office/powerpoint/2010/main" val="1378183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896C7742-A5CB-4EE9-B5CA-3113EBA7CDC6}" type="slidenum">
              <a:rPr lang="nl-NL" smtClean="0"/>
              <a:pPr/>
              <a:t>23</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Orde en netheid is de basis om veilig en gezond te kunnen werken. Opruimen is niet moeilijk. Iedereen kan het en het kost geen extra geld. Een niet opgeruimde werkplek leidt eerder tot ongevallen. Een opgeruimde werkplek daarentegen werkt prettiger, veiliger en gezonder. Probeer eens 1 goede reden te vinden waarop je dus niet op zou ruimen. </a:t>
            </a:r>
            <a:endParaRPr lang="nl-NL" sz="1200" b="0" i="0" u="none" strike="noStrike" kern="1200" baseline="0" dirty="0">
              <a:solidFill>
                <a:schemeClr val="tx1"/>
              </a:solidFill>
              <a:latin typeface="+mn-lt"/>
              <a:ea typeface="+mn-ea"/>
              <a:cs typeface="+mn-cs"/>
            </a:endParaRPr>
          </a:p>
        </p:txBody>
      </p:sp>
      <p:sp>
        <p:nvSpPr>
          <p:cNvPr id="4" name="Tijdelijke aanduiding voor dianummer 3"/>
          <p:cNvSpPr>
            <a:spLocks noGrp="1"/>
          </p:cNvSpPr>
          <p:nvPr>
            <p:ph type="sldNum" sz="quarter" idx="10"/>
          </p:nvPr>
        </p:nvSpPr>
        <p:spPr/>
        <p:txBody>
          <a:bodyPr/>
          <a:lstStyle/>
          <a:p>
            <a:fld id="{C6214CFF-DD24-4C27-B9B7-8E7D2FA84ABC}" type="slidenum">
              <a:rPr lang="nl-BE" smtClean="0"/>
              <a:pPr/>
              <a:t>4</a:t>
            </a:fld>
            <a:endParaRPr lang="nl-BE"/>
          </a:p>
        </p:txBody>
      </p:sp>
    </p:spTree>
    <p:extLst>
      <p:ext uri="{BB962C8B-B14F-4D97-AF65-F5344CB8AC3E}">
        <p14:creationId xmlns:p14="http://schemas.microsoft.com/office/powerpoint/2010/main" val="1378183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b="0" i="0" u="none" strike="noStrike" kern="1200" baseline="0" dirty="0">
              <a:solidFill>
                <a:schemeClr val="tx1"/>
              </a:solidFill>
              <a:latin typeface="+mn-lt"/>
              <a:ea typeface="+mn-ea"/>
              <a:cs typeface="+mn-cs"/>
            </a:endParaRPr>
          </a:p>
        </p:txBody>
      </p:sp>
      <p:sp>
        <p:nvSpPr>
          <p:cNvPr id="4" name="Tijdelijke aanduiding voor dianummer 3"/>
          <p:cNvSpPr>
            <a:spLocks noGrp="1"/>
          </p:cNvSpPr>
          <p:nvPr>
            <p:ph type="sldNum" sz="quarter" idx="10"/>
          </p:nvPr>
        </p:nvSpPr>
        <p:spPr/>
        <p:txBody>
          <a:bodyPr/>
          <a:lstStyle/>
          <a:p>
            <a:fld id="{C6214CFF-DD24-4C27-B9B7-8E7D2FA84ABC}" type="slidenum">
              <a:rPr lang="nl-BE" smtClean="0"/>
              <a:pPr/>
              <a:t>5</a:t>
            </a:fld>
            <a:endParaRPr lang="nl-BE"/>
          </a:p>
        </p:txBody>
      </p:sp>
    </p:spTree>
    <p:extLst>
      <p:ext uri="{BB962C8B-B14F-4D97-AF65-F5344CB8AC3E}">
        <p14:creationId xmlns:p14="http://schemas.microsoft.com/office/powerpoint/2010/main" val="1378183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baseline="0" dirty="0">
                <a:solidFill>
                  <a:schemeClr val="tx1"/>
                </a:solidFill>
                <a:latin typeface="+mn-lt"/>
                <a:ea typeface="+mn-ea"/>
                <a:cs typeface="+mn-cs"/>
              </a:rPr>
              <a:t>Rommel op het werk veroorzaakt irritatie en ongevallen.</a:t>
            </a:r>
          </a:p>
          <a:p>
            <a:r>
              <a:rPr lang="nl-NL" sz="1200" b="0" i="0" u="none" strike="noStrike" kern="1200" baseline="0" dirty="0">
                <a:solidFill>
                  <a:schemeClr val="tx1"/>
                </a:solidFill>
                <a:latin typeface="+mn-lt"/>
                <a:ea typeface="+mn-ea"/>
                <a:cs typeface="+mn-cs"/>
              </a:rPr>
              <a:t>Opruimen is daarom geen verloren tijd, maar een eerste vereiste</a:t>
            </a:r>
          </a:p>
          <a:p>
            <a:r>
              <a:rPr lang="nl-NL" sz="1200" b="0" i="0" u="none" strike="noStrike" kern="1200" baseline="0" dirty="0">
                <a:solidFill>
                  <a:schemeClr val="tx1"/>
                </a:solidFill>
                <a:latin typeface="+mn-lt"/>
                <a:ea typeface="+mn-ea"/>
                <a:cs typeface="+mn-cs"/>
              </a:rPr>
              <a:t>voor veilig werken. Daarbij hoort niet alleen een doordachte</a:t>
            </a:r>
          </a:p>
          <a:p>
            <a:r>
              <a:rPr lang="nl-NL" sz="1200" b="0" i="0" u="none" strike="noStrike" kern="1200" baseline="0" dirty="0">
                <a:solidFill>
                  <a:schemeClr val="tx1"/>
                </a:solidFill>
                <a:latin typeface="+mn-lt"/>
                <a:ea typeface="+mn-ea"/>
                <a:cs typeface="+mn-cs"/>
              </a:rPr>
              <a:t>aan- en afvoer van materiaal en gereedschappen, maar ook het</a:t>
            </a:r>
          </a:p>
          <a:p>
            <a:r>
              <a:rPr lang="nl-NL" sz="1200" b="0" i="0" u="none" strike="noStrike" kern="1200" baseline="0" dirty="0">
                <a:solidFill>
                  <a:schemeClr val="tx1"/>
                </a:solidFill>
                <a:latin typeface="+mn-lt"/>
                <a:ea typeface="+mn-ea"/>
                <a:cs typeface="+mn-cs"/>
              </a:rPr>
              <a:t>zo snel mogelijk verwijderen van afval. Overtollig materiaal</a:t>
            </a:r>
          </a:p>
          <a:p>
            <a:r>
              <a:rPr lang="nl-NL" sz="1200" b="0" i="0" u="none" strike="noStrike" kern="1200" baseline="0" dirty="0">
                <a:solidFill>
                  <a:schemeClr val="tx1"/>
                </a:solidFill>
                <a:latin typeface="+mn-lt"/>
                <a:ea typeface="+mn-ea"/>
                <a:cs typeface="+mn-cs"/>
              </a:rPr>
              <a:t>en gereedschap afvoeren naar een centrale opslagplaats geeft</a:t>
            </a:r>
          </a:p>
          <a:p>
            <a:r>
              <a:rPr lang="nl-NL" sz="1200" b="0" i="0" u="none" strike="noStrike" kern="1200" baseline="0" dirty="0">
                <a:solidFill>
                  <a:schemeClr val="tx1"/>
                </a:solidFill>
                <a:latin typeface="+mn-lt"/>
                <a:ea typeface="+mn-ea"/>
                <a:cs typeface="+mn-cs"/>
              </a:rPr>
              <a:t>meer loop- en werkruimte. Het verwijderen van afval,</a:t>
            </a:r>
          </a:p>
          <a:p>
            <a:r>
              <a:rPr lang="nl-NL" sz="1200" b="0" i="0" u="none" strike="noStrike" kern="1200" baseline="0" dirty="0">
                <a:solidFill>
                  <a:schemeClr val="tx1"/>
                </a:solidFill>
                <a:latin typeface="+mn-lt"/>
                <a:ea typeface="+mn-ea"/>
                <a:cs typeface="+mn-cs"/>
              </a:rPr>
              <a:t>verpakkingsresten en lege kratten of losgeslagen latten houdt de</a:t>
            </a:r>
          </a:p>
          <a:p>
            <a:r>
              <a:rPr lang="nl-NL" sz="1200" b="0" i="0" u="none" strike="noStrike" kern="1200" baseline="0" dirty="0">
                <a:solidFill>
                  <a:schemeClr val="tx1"/>
                </a:solidFill>
                <a:latin typeface="+mn-lt"/>
                <a:ea typeface="+mn-ea"/>
                <a:cs typeface="+mn-cs"/>
              </a:rPr>
              <a:t>werkplek overzichtelijk en voorkomt spijkertrappen en andere</a:t>
            </a:r>
          </a:p>
          <a:p>
            <a:r>
              <a:rPr lang="nl-BE" sz="1200" b="0" i="0" u="none" strike="noStrike" kern="1200" baseline="0" dirty="0">
                <a:solidFill>
                  <a:schemeClr val="tx1"/>
                </a:solidFill>
                <a:latin typeface="+mn-lt"/>
                <a:ea typeface="+mn-ea"/>
                <a:cs typeface="+mn-cs"/>
              </a:rPr>
              <a:t>kleine ongelukken.</a:t>
            </a:r>
          </a:p>
          <a:p>
            <a:endParaRPr lang="nl-BE" sz="1200" b="0" i="0" u="none" strike="noStrike" kern="1200" baseline="0" dirty="0">
              <a:solidFill>
                <a:schemeClr val="tx1"/>
              </a:solidFill>
              <a:latin typeface="+mn-lt"/>
              <a:ea typeface="+mn-ea"/>
              <a:cs typeface="+mn-cs"/>
            </a:endParaRPr>
          </a:p>
          <a:p>
            <a:endParaRPr lang="nl-BE" dirty="0"/>
          </a:p>
        </p:txBody>
      </p:sp>
      <p:sp>
        <p:nvSpPr>
          <p:cNvPr id="4" name="Tijdelijke aanduiding voor dianummer 3"/>
          <p:cNvSpPr>
            <a:spLocks noGrp="1"/>
          </p:cNvSpPr>
          <p:nvPr>
            <p:ph type="sldNum" sz="quarter" idx="10"/>
          </p:nvPr>
        </p:nvSpPr>
        <p:spPr/>
        <p:txBody>
          <a:bodyPr/>
          <a:lstStyle/>
          <a:p>
            <a:fld id="{C6214CFF-DD24-4C27-B9B7-8E7D2FA84ABC}" type="slidenum">
              <a:rPr lang="nl-BE" smtClean="0"/>
              <a:pPr/>
              <a:t>6</a:t>
            </a:fld>
            <a:endParaRPr lang="nl-BE"/>
          </a:p>
        </p:txBody>
      </p:sp>
    </p:spTree>
    <p:extLst>
      <p:ext uri="{BB962C8B-B14F-4D97-AF65-F5344CB8AC3E}">
        <p14:creationId xmlns:p14="http://schemas.microsoft.com/office/powerpoint/2010/main" val="1378183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z="1200" b="0" i="0" u="none" strike="noStrike" kern="1200" baseline="0" dirty="0">
              <a:solidFill>
                <a:schemeClr val="tx1"/>
              </a:solidFill>
              <a:latin typeface="+mn-lt"/>
              <a:ea typeface="+mn-ea"/>
              <a:cs typeface="+mn-cs"/>
            </a:endParaRPr>
          </a:p>
          <a:p>
            <a:endParaRPr lang="nl-BE" dirty="0"/>
          </a:p>
        </p:txBody>
      </p:sp>
      <p:sp>
        <p:nvSpPr>
          <p:cNvPr id="4" name="Tijdelijke aanduiding voor dianummer 3"/>
          <p:cNvSpPr>
            <a:spLocks noGrp="1"/>
          </p:cNvSpPr>
          <p:nvPr>
            <p:ph type="sldNum" sz="quarter" idx="10"/>
          </p:nvPr>
        </p:nvSpPr>
        <p:spPr/>
        <p:txBody>
          <a:bodyPr/>
          <a:lstStyle/>
          <a:p>
            <a:fld id="{C6214CFF-DD24-4C27-B9B7-8E7D2FA84ABC}" type="slidenum">
              <a:rPr lang="nl-BE" smtClean="0"/>
              <a:pPr/>
              <a:t>7</a:t>
            </a:fld>
            <a:endParaRPr lang="nl-BE"/>
          </a:p>
        </p:txBody>
      </p:sp>
    </p:spTree>
    <p:extLst>
      <p:ext uri="{BB962C8B-B14F-4D97-AF65-F5344CB8AC3E}">
        <p14:creationId xmlns:p14="http://schemas.microsoft.com/office/powerpoint/2010/main" val="1378183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C6214CFF-DD24-4C27-B9B7-8E7D2FA84ABC}" type="slidenum">
              <a:rPr lang="nl-BE" smtClean="0"/>
              <a:pPr/>
              <a:t>8</a:t>
            </a:fld>
            <a:endParaRPr lang="nl-BE"/>
          </a:p>
        </p:txBody>
      </p:sp>
    </p:spTree>
    <p:extLst>
      <p:ext uri="{BB962C8B-B14F-4D97-AF65-F5344CB8AC3E}">
        <p14:creationId xmlns:p14="http://schemas.microsoft.com/office/powerpoint/2010/main" val="518713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lnSpcReduction="10000"/>
          </a:bodyPr>
          <a:lstStyle/>
          <a:p>
            <a:r>
              <a:rPr lang="nl-BE" sz="1200" b="0" i="1" u="none" strike="noStrike" kern="1200" baseline="0" dirty="0">
                <a:solidFill>
                  <a:schemeClr val="tx1"/>
                </a:solidFill>
                <a:latin typeface="+mn-lt"/>
                <a:ea typeface="+mn-ea"/>
                <a:cs typeface="+mn-cs"/>
              </a:rPr>
              <a:t>Opruimen</a:t>
            </a:r>
          </a:p>
          <a:p>
            <a:r>
              <a:rPr lang="nl-NL" sz="1200" b="0" i="1" u="none" strike="noStrike" kern="1200" baseline="0" dirty="0">
                <a:solidFill>
                  <a:schemeClr val="tx1"/>
                </a:solidFill>
                <a:latin typeface="+mn-lt"/>
                <a:ea typeface="+mn-ea"/>
                <a:cs typeface="+mn-cs"/>
              </a:rPr>
              <a:t>= de werkruimte zo inrichten om tijdsverlies en energieverspilling te vermijden;</a:t>
            </a:r>
          </a:p>
          <a:p>
            <a:r>
              <a:rPr lang="nl-NL" sz="1200" b="0" i="1" u="none" strike="noStrike" kern="1200" baseline="0" dirty="0">
                <a:solidFill>
                  <a:schemeClr val="tx1"/>
                </a:solidFill>
                <a:latin typeface="+mn-lt"/>
                <a:ea typeface="+mn-ea"/>
                <a:cs typeface="+mn-cs"/>
              </a:rPr>
              <a:t>= de noodzakelijke voorwerpen rangschikken voor een gemakkelijk en efficiënt gebruik;</a:t>
            </a:r>
          </a:p>
          <a:p>
            <a:r>
              <a:rPr lang="nl-NL" sz="1200" b="0" i="1" u="none" strike="noStrike" kern="1200" baseline="0" dirty="0">
                <a:solidFill>
                  <a:schemeClr val="tx1"/>
                </a:solidFill>
                <a:latin typeface="+mn-lt"/>
                <a:ea typeface="+mn-ea"/>
                <a:cs typeface="+mn-cs"/>
              </a:rPr>
              <a:t>= leidraad: ‘Een plaats voor elk voorwerp en elk voorwerp op zijn plaats’.</a:t>
            </a:r>
          </a:p>
          <a:p>
            <a:endParaRPr lang="nl-NL" sz="1200" b="0" i="0" u="none" strike="noStrike" kern="1200" baseline="0" dirty="0">
              <a:solidFill>
                <a:schemeClr val="tx1"/>
              </a:solidFill>
              <a:latin typeface="+mn-lt"/>
              <a:ea typeface="+mn-ea"/>
              <a:cs typeface="+mn-cs"/>
            </a:endParaRPr>
          </a:p>
          <a:p>
            <a:r>
              <a:rPr lang="nl-NL" sz="1200" b="1" i="0" u="none" strike="noStrike" kern="1200" baseline="0" dirty="0">
                <a:solidFill>
                  <a:schemeClr val="tx1"/>
                </a:solidFill>
                <a:latin typeface="+mn-lt"/>
                <a:ea typeface="+mn-ea"/>
                <a:cs typeface="+mn-cs"/>
              </a:rPr>
              <a:t>Voorwaarden voor een goede opberging:</a:t>
            </a:r>
          </a:p>
          <a:p>
            <a:pPr marL="0" indent="0">
              <a:buFont typeface="Arial" panose="020B0604020202020204" pitchFamily="34" charset="0"/>
              <a:buNone/>
            </a:pPr>
            <a:endParaRPr lang="nl-BE"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nl-BE" sz="1200" b="0" i="0" u="none" strike="noStrike" kern="1200" baseline="0" dirty="0">
                <a:solidFill>
                  <a:schemeClr val="tx1"/>
                </a:solidFill>
                <a:latin typeface="+mn-lt"/>
                <a:ea typeface="+mn-ea"/>
                <a:cs typeface="+mn-cs"/>
              </a:rPr>
              <a:t>Efficiëntie: optimaliseren van:</a:t>
            </a:r>
          </a:p>
          <a:p>
            <a:pPr marL="171450" indent="-171450">
              <a:buFont typeface="Arial" panose="020B0604020202020204" pitchFamily="34" charset="0"/>
              <a:buChar char="•"/>
            </a:pPr>
            <a:r>
              <a:rPr lang="nl-NL" sz="1200" b="0" i="0" u="none" strike="noStrike" kern="1200" baseline="0" dirty="0">
                <a:solidFill>
                  <a:schemeClr val="tx1"/>
                </a:solidFill>
                <a:latin typeface="+mn-lt"/>
                <a:ea typeface="+mn-ea"/>
                <a:cs typeface="+mn-cs"/>
              </a:rPr>
              <a:t>de zoektijd (de voorwerpen zo opbergen dat iemand anders ze snel kan vinden: ordening,…);</a:t>
            </a:r>
          </a:p>
          <a:p>
            <a:pPr marL="171450" indent="-171450">
              <a:buFont typeface="Arial" panose="020B0604020202020204" pitchFamily="34" charset="0"/>
              <a:buChar char="•"/>
            </a:pPr>
            <a:r>
              <a:rPr lang="nl-NL" sz="1200" b="0" i="0" u="none" strike="noStrike" kern="1200" baseline="0" dirty="0">
                <a:solidFill>
                  <a:schemeClr val="tx1"/>
                </a:solidFill>
                <a:latin typeface="+mn-lt"/>
                <a:ea typeface="+mn-ea"/>
                <a:cs typeface="+mn-cs"/>
              </a:rPr>
              <a:t>de toegankelijkheid (hetgeen men zoekt, moet men vlot kunnen vinden en bereiken);</a:t>
            </a:r>
          </a:p>
          <a:p>
            <a:pPr marL="171450" indent="-171450">
              <a:buFont typeface="Arial" panose="020B0604020202020204" pitchFamily="34" charset="0"/>
              <a:buChar char="•"/>
            </a:pPr>
            <a:r>
              <a:rPr lang="nl-NL" sz="1200" b="0" i="0" u="none" strike="noStrike" kern="1200" baseline="0" dirty="0">
                <a:solidFill>
                  <a:schemeClr val="tx1"/>
                </a:solidFill>
                <a:latin typeface="+mn-lt"/>
                <a:ea typeface="+mn-ea"/>
                <a:cs typeface="+mn-cs"/>
              </a:rPr>
              <a:t>de stromen (de onderdelen van een assemblage worden gerangschikt volgens volgorde van</a:t>
            </a:r>
          </a:p>
          <a:p>
            <a:r>
              <a:rPr lang="nl-BE" sz="1200" b="0" i="0" u="none" strike="noStrike" kern="1200" baseline="0" dirty="0">
                <a:solidFill>
                  <a:schemeClr val="tx1"/>
                </a:solidFill>
                <a:latin typeface="+mn-lt"/>
                <a:ea typeface="+mn-ea"/>
                <a:cs typeface="+mn-cs"/>
              </a:rPr>
              <a:t>gebruik).</a:t>
            </a: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Ergonomie: de belasting en vermoeidheid verminderen, fysieke verplaatsingen beperken,</a:t>
            </a:r>
          </a:p>
          <a:p>
            <a:r>
              <a:rPr lang="nl-NL" sz="1200" b="0" i="0" u="none" strike="noStrike" kern="1200" baseline="0" dirty="0">
                <a:solidFill>
                  <a:schemeClr val="tx1"/>
                </a:solidFill>
                <a:latin typeface="+mn-lt"/>
                <a:ea typeface="+mn-ea"/>
                <a:cs typeface="+mn-cs"/>
              </a:rPr>
              <a:t>de hantering van zware lasten vergemakkelijken,… .</a:t>
            </a:r>
          </a:p>
          <a:p>
            <a:pPr marL="171450" indent="-171450">
              <a:buFont typeface="Arial" panose="020B0604020202020204" pitchFamily="34" charset="0"/>
              <a:buChar char="•"/>
            </a:pPr>
            <a:endParaRPr lang="nl-BE"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nl-BE" sz="1200" b="0" i="0" u="none" strike="noStrike" kern="1200" baseline="0" dirty="0">
                <a:solidFill>
                  <a:schemeClr val="tx1"/>
                </a:solidFill>
                <a:latin typeface="+mn-lt"/>
                <a:ea typeface="+mn-ea"/>
                <a:cs typeface="+mn-cs"/>
              </a:rPr>
              <a:t>Veiligheid</a:t>
            </a:r>
          </a:p>
          <a:p>
            <a:pPr marL="171450" indent="-171450">
              <a:buFont typeface="Arial" panose="020B0604020202020204" pitchFamily="34" charset="0"/>
              <a:buChar char="•"/>
            </a:pPr>
            <a:r>
              <a:rPr lang="nl-NL" sz="1200" b="0" i="0" u="none" strike="noStrike" kern="1200" baseline="0" dirty="0">
                <a:solidFill>
                  <a:schemeClr val="tx1"/>
                </a:solidFill>
                <a:latin typeface="+mn-lt"/>
                <a:ea typeface="+mn-ea"/>
                <a:cs typeface="+mn-cs"/>
              </a:rPr>
              <a:t>de werknemers beschermen tegen valpartijen en stoten, fragiele voorwerpen veilig opbergen (bijvoorbeeld de kettingzaag niet bewaren op een hoek van een rek);</a:t>
            </a:r>
          </a:p>
          <a:p>
            <a:pPr marL="171450" indent="-171450">
              <a:buFont typeface="Arial" panose="020B0604020202020204" pitchFamily="34" charset="0"/>
              <a:buChar char="•"/>
            </a:pPr>
            <a:r>
              <a:rPr lang="nl-NL" sz="1200" b="0" i="0" u="none" strike="noStrike" kern="1200" baseline="0" dirty="0">
                <a:solidFill>
                  <a:schemeClr val="tx1"/>
                </a:solidFill>
                <a:latin typeface="+mn-lt"/>
                <a:ea typeface="+mn-ea"/>
                <a:cs typeface="+mn-cs"/>
              </a:rPr>
              <a:t>onverenigbare voorwerpen of producten niet samen opbergen (ervoor zorgen dat ze gemakkelijk terug te vinden zijn in de opbergzones).</a:t>
            </a:r>
            <a:endParaRPr lang="nl-BE" dirty="0"/>
          </a:p>
        </p:txBody>
      </p:sp>
      <p:sp>
        <p:nvSpPr>
          <p:cNvPr id="4" name="Tijdelijke aanduiding voor dianummer 3"/>
          <p:cNvSpPr>
            <a:spLocks noGrp="1"/>
          </p:cNvSpPr>
          <p:nvPr>
            <p:ph type="sldNum" sz="quarter" idx="10"/>
          </p:nvPr>
        </p:nvSpPr>
        <p:spPr/>
        <p:txBody>
          <a:bodyPr/>
          <a:lstStyle/>
          <a:p>
            <a:fld id="{C6214CFF-DD24-4C27-B9B7-8E7D2FA84ABC}" type="slidenum">
              <a:rPr lang="nl-BE" smtClean="0"/>
              <a:pPr/>
              <a:t>10</a:t>
            </a:fld>
            <a:endParaRPr lang="nl-BE"/>
          </a:p>
        </p:txBody>
      </p:sp>
    </p:spTree>
    <p:extLst>
      <p:ext uri="{BB962C8B-B14F-4D97-AF65-F5344CB8AC3E}">
        <p14:creationId xmlns:p14="http://schemas.microsoft.com/office/powerpoint/2010/main" val="4211635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lnSpcReduction="10000"/>
          </a:bodyPr>
          <a:lstStyle/>
          <a:p>
            <a:endParaRPr lang="nl-BE" dirty="0"/>
          </a:p>
        </p:txBody>
      </p:sp>
      <p:sp>
        <p:nvSpPr>
          <p:cNvPr id="4" name="Tijdelijke aanduiding voor dianummer 3"/>
          <p:cNvSpPr>
            <a:spLocks noGrp="1"/>
          </p:cNvSpPr>
          <p:nvPr>
            <p:ph type="sldNum" sz="quarter" idx="10"/>
          </p:nvPr>
        </p:nvSpPr>
        <p:spPr/>
        <p:txBody>
          <a:bodyPr/>
          <a:lstStyle/>
          <a:p>
            <a:fld id="{C6214CFF-DD24-4C27-B9B7-8E7D2FA84ABC}" type="slidenum">
              <a:rPr lang="nl-BE" smtClean="0"/>
              <a:pPr/>
              <a:t>11</a:t>
            </a:fld>
            <a:endParaRPr lang="nl-BE"/>
          </a:p>
        </p:txBody>
      </p:sp>
    </p:spTree>
    <p:extLst>
      <p:ext uri="{BB962C8B-B14F-4D97-AF65-F5344CB8AC3E}">
        <p14:creationId xmlns:p14="http://schemas.microsoft.com/office/powerpoint/2010/main" val="4211635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Verticale titel en teks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nl-NL"/>
              <a:t>Klik om de stijl te bewerken</a:t>
            </a:r>
            <a:endParaRPr lang="nl-BE"/>
          </a:p>
        </p:txBody>
      </p:sp>
      <p:sp>
        <p:nvSpPr>
          <p:cNvPr id="3" name="Ond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endParaRPr lang="nl-BE"/>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3A3C11FE-1449-4193-B8AE-001D9CF917C8}" type="datetimeFigureOut">
              <a:rPr lang="nl-BE" smtClean="0"/>
              <a:pPr/>
              <a:t>15/10/2021</a:t>
            </a:fld>
            <a:endParaRPr lang="nl-BE"/>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BE"/>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5A8B6B9E-EF7B-4702-B28E-73BCE34F2565}" type="slidenum">
              <a:rPr lang="nl-BE" smtClean="0"/>
              <a:pPr/>
              <a:t>‹nr.›</a:t>
            </a:fld>
            <a:endParaRPr lang="nl-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a:t>Klik om de stijl te bewerken</a:t>
            </a:r>
            <a:endParaRPr lang="nl-BE"/>
          </a:p>
        </p:txBody>
      </p:sp>
      <p:sp>
        <p:nvSpPr>
          <p:cNvPr id="3" name="Tijdelijke aanduiding voor inhoud 2"/>
          <p:cNvSpPr>
            <a:spLocks noGrp="1"/>
          </p:cNvSpPr>
          <p:nvPr>
            <p:ph idx="1"/>
          </p:nvPr>
        </p:nvSpPr>
        <p:spPr>
          <a:xfrm>
            <a:off x="457200" y="1600200"/>
            <a:ext cx="8229600" cy="4525963"/>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Image 1" descr="WMD-logo_def4.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15272" y="5643578"/>
            <a:ext cx="1177179" cy="992133"/>
          </a:xfrm>
          <a:prstGeom prst="rect">
            <a:avLst/>
          </a:prstGeom>
        </p:spPr>
      </p:pic>
      <p:cxnSp>
        <p:nvCxnSpPr>
          <p:cNvPr id="12" name="Rechte verbindingslijn 11"/>
          <p:cNvCxnSpPr/>
          <p:nvPr/>
        </p:nvCxnSpPr>
        <p:spPr>
          <a:xfrm rot="5400000">
            <a:off x="-2786090" y="3429000"/>
            <a:ext cx="6858000" cy="0"/>
          </a:xfrm>
          <a:prstGeom prst="line">
            <a:avLst/>
          </a:prstGeom>
          <a:ln w="25400">
            <a:solidFill>
              <a:srgbClr val="0C9BC2"/>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p:nvCxnSpPr>
        <p:spPr>
          <a:xfrm rot="5400000">
            <a:off x="-3643370" y="3357562"/>
            <a:ext cx="8001056" cy="0"/>
          </a:xfrm>
          <a:prstGeom prst="line">
            <a:avLst/>
          </a:prstGeom>
          <a:ln w="25400">
            <a:solidFill>
              <a:srgbClr val="E84E4F"/>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p:cNvCxnSpPr/>
          <p:nvPr/>
        </p:nvCxnSpPr>
        <p:spPr>
          <a:xfrm rot="5400000">
            <a:off x="-3490970" y="3509962"/>
            <a:ext cx="8001056" cy="0"/>
          </a:xfrm>
          <a:prstGeom prst="line">
            <a:avLst/>
          </a:prstGeom>
          <a:ln w="25400">
            <a:solidFill>
              <a:srgbClr val="B0C81B"/>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fgeronde rechthoek 8"/>
          <p:cNvSpPr/>
          <p:nvPr/>
        </p:nvSpPr>
        <p:spPr>
          <a:xfrm>
            <a:off x="1428728" y="3786190"/>
            <a:ext cx="5429288" cy="1214446"/>
          </a:xfrm>
          <a:prstGeom prst="roundRect">
            <a:avLst/>
          </a:prstGeom>
          <a:noFill/>
          <a:ln>
            <a:solidFill>
              <a:srgbClr val="E8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Tekstvak 9"/>
          <p:cNvSpPr txBox="1"/>
          <p:nvPr/>
        </p:nvSpPr>
        <p:spPr>
          <a:xfrm>
            <a:off x="3563888" y="2921168"/>
            <a:ext cx="5080078" cy="646331"/>
          </a:xfrm>
          <a:prstGeom prst="rect">
            <a:avLst/>
          </a:prstGeom>
          <a:noFill/>
        </p:spPr>
        <p:txBody>
          <a:bodyPr wrap="square" rtlCol="0">
            <a:spAutoFit/>
          </a:bodyPr>
          <a:lstStyle/>
          <a:p>
            <a:r>
              <a:rPr lang="nl-BE" sz="3600" b="1" dirty="0">
                <a:solidFill>
                  <a:srgbClr val="00CCFF"/>
                </a:solidFill>
              </a:rPr>
              <a:t>Organiseer je werkplek!</a:t>
            </a:r>
            <a:endParaRPr lang="nl-BE" dirty="0"/>
          </a:p>
        </p:txBody>
      </p:sp>
      <p:sp>
        <p:nvSpPr>
          <p:cNvPr id="11" name="Tekstvak 10"/>
          <p:cNvSpPr txBox="1"/>
          <p:nvPr/>
        </p:nvSpPr>
        <p:spPr>
          <a:xfrm>
            <a:off x="2214546" y="1714488"/>
            <a:ext cx="4714908" cy="830997"/>
          </a:xfrm>
          <a:prstGeom prst="rect">
            <a:avLst/>
          </a:prstGeom>
          <a:noFill/>
        </p:spPr>
        <p:txBody>
          <a:bodyPr wrap="square" rtlCol="0">
            <a:spAutoFit/>
          </a:bodyPr>
          <a:lstStyle/>
          <a:p>
            <a:r>
              <a:rPr lang="nl-BE" sz="4800" b="1" dirty="0">
                <a:solidFill>
                  <a:srgbClr val="B0C81B"/>
                </a:solidFill>
              </a:rPr>
              <a:t>Orde en netheid</a:t>
            </a:r>
          </a:p>
        </p:txBody>
      </p:sp>
      <p:sp>
        <p:nvSpPr>
          <p:cNvPr id="12" name="Tekstvak 11"/>
          <p:cNvSpPr txBox="1"/>
          <p:nvPr/>
        </p:nvSpPr>
        <p:spPr>
          <a:xfrm>
            <a:off x="1714480" y="4071942"/>
            <a:ext cx="4929222" cy="646331"/>
          </a:xfrm>
          <a:prstGeom prst="rect">
            <a:avLst/>
          </a:prstGeom>
          <a:noFill/>
        </p:spPr>
        <p:txBody>
          <a:bodyPr wrap="square" rtlCol="0">
            <a:spAutoFit/>
          </a:bodyPr>
          <a:lstStyle/>
          <a:p>
            <a:r>
              <a:rPr lang="nl-BE" sz="3600" b="1" dirty="0">
                <a:solidFill>
                  <a:srgbClr val="E84E4F"/>
                </a:solidFill>
              </a:rPr>
              <a:t>Veilige werkomgeving</a:t>
            </a:r>
          </a:p>
        </p:txBody>
      </p:sp>
      <p:sp>
        <p:nvSpPr>
          <p:cNvPr id="16" name="Afgeronde rechthoek 15"/>
          <p:cNvSpPr/>
          <p:nvPr/>
        </p:nvSpPr>
        <p:spPr>
          <a:xfrm>
            <a:off x="1857356" y="1571612"/>
            <a:ext cx="4857784" cy="1285884"/>
          </a:xfrm>
          <a:prstGeom prst="roundRect">
            <a:avLst/>
          </a:prstGeom>
          <a:noFill/>
          <a:ln>
            <a:solidFill>
              <a:srgbClr val="B0C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7" name="Afgeronde rechthoek 16"/>
          <p:cNvSpPr/>
          <p:nvPr/>
        </p:nvSpPr>
        <p:spPr>
          <a:xfrm>
            <a:off x="3203848" y="2750339"/>
            <a:ext cx="5368680" cy="1178727"/>
          </a:xfrm>
          <a:prstGeom prst="roundRect">
            <a:avLst/>
          </a:prstGeom>
          <a:noFill/>
          <a:ln>
            <a:solidFill>
              <a:srgbClr val="0C9B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ndertitel 2"/>
          <p:cNvSpPr>
            <a:spLocks noGrp="1"/>
          </p:cNvSpPr>
          <p:nvPr>
            <p:ph type="subTitle" idx="1"/>
          </p:nvPr>
        </p:nvSpPr>
        <p:spPr>
          <a:xfrm>
            <a:off x="871962" y="1241748"/>
            <a:ext cx="7848872" cy="5184576"/>
          </a:xfrm>
        </p:spPr>
        <p:txBody>
          <a:bodyPr/>
          <a:lstStyle/>
          <a:p>
            <a:pPr algn="l"/>
            <a:r>
              <a:rPr lang="nl-NL" sz="3600" b="1" dirty="0">
                <a:solidFill>
                  <a:srgbClr val="FFC000"/>
                </a:solidFill>
              </a:rPr>
              <a:t>Schikken/opruimen</a:t>
            </a:r>
          </a:p>
          <a:p>
            <a:pPr algn="l"/>
            <a:r>
              <a:rPr lang="nl-NL" dirty="0"/>
              <a:t>Rangschik de meest noodzakelijke voorwerpen voor een gemakkelijk en efficiënt gebruik.</a:t>
            </a:r>
          </a:p>
          <a:p>
            <a:pPr algn="l"/>
            <a:r>
              <a:rPr lang="nl-NL" dirty="0"/>
              <a:t>Kies een vaste plaats voor elk voorwerp!</a:t>
            </a:r>
          </a:p>
          <a:p>
            <a:pPr lvl="1" algn="l"/>
            <a:endParaRPr lang="nl-NL" dirty="0"/>
          </a:p>
          <a:p>
            <a:pPr marL="914400" lvl="1" indent="-457200" algn="l">
              <a:buFontTx/>
              <a:buChar char="-"/>
            </a:pPr>
            <a:endParaRPr lang="nl-NL" dirty="0"/>
          </a:p>
          <a:p>
            <a:pPr marL="457200" indent="-457200" algn="l">
              <a:buFontTx/>
              <a:buChar char="-"/>
            </a:pPr>
            <a:endParaRPr lang="nl-N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869" y="4293096"/>
            <a:ext cx="2934907" cy="1804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4293096"/>
            <a:ext cx="2487944" cy="1775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fgeronde rechthoek 4"/>
          <p:cNvSpPr/>
          <p:nvPr/>
        </p:nvSpPr>
        <p:spPr>
          <a:xfrm>
            <a:off x="889265" y="347705"/>
            <a:ext cx="4940052" cy="813914"/>
          </a:xfrm>
          <a:prstGeom prst="roundRect">
            <a:avLst/>
          </a:prstGeom>
          <a:noFill/>
          <a:ln>
            <a:solidFill>
              <a:srgbClr val="0C9B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Tekstvak 5"/>
          <p:cNvSpPr txBox="1"/>
          <p:nvPr/>
        </p:nvSpPr>
        <p:spPr>
          <a:xfrm>
            <a:off x="1067860" y="431496"/>
            <a:ext cx="4617442" cy="646331"/>
          </a:xfrm>
          <a:prstGeom prst="rect">
            <a:avLst/>
          </a:prstGeom>
          <a:noFill/>
        </p:spPr>
        <p:txBody>
          <a:bodyPr wrap="square" rtlCol="0">
            <a:spAutoFit/>
          </a:bodyPr>
          <a:lstStyle/>
          <a:p>
            <a:r>
              <a:rPr lang="nl-BE" sz="3600" b="1" dirty="0">
                <a:solidFill>
                  <a:srgbClr val="00CCFF"/>
                </a:solidFill>
              </a:rPr>
              <a:t>Organiseer je werkplek</a:t>
            </a:r>
            <a:endParaRPr lang="nl-BE" dirty="0"/>
          </a:p>
        </p:txBody>
      </p:sp>
      <p:sp>
        <p:nvSpPr>
          <p:cNvPr id="7" name="Rechthoek 6"/>
          <p:cNvSpPr/>
          <p:nvPr/>
        </p:nvSpPr>
        <p:spPr>
          <a:xfrm>
            <a:off x="6516216" y="1010916"/>
            <a:ext cx="1656184" cy="769441"/>
          </a:xfrm>
          <a:prstGeom prst="rect">
            <a:avLst/>
          </a:prstGeom>
        </p:spPr>
        <p:txBody>
          <a:bodyPr wrap="square">
            <a:spAutoFit/>
          </a:bodyPr>
          <a:lstStyle/>
          <a:p>
            <a:r>
              <a:rPr lang="nl-BE" sz="4400" i="1" dirty="0">
                <a:solidFill>
                  <a:srgbClr val="00B0F0"/>
                </a:solidFill>
              </a:rPr>
              <a:t>Hoe?</a:t>
            </a:r>
          </a:p>
        </p:txBody>
      </p:sp>
    </p:spTree>
    <p:extLst>
      <p:ext uri="{BB962C8B-B14F-4D97-AF65-F5344CB8AC3E}">
        <p14:creationId xmlns:p14="http://schemas.microsoft.com/office/powerpoint/2010/main" val="4013748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ndertitel 2"/>
          <p:cNvSpPr>
            <a:spLocks noGrp="1"/>
          </p:cNvSpPr>
          <p:nvPr>
            <p:ph type="subTitle" idx="1"/>
          </p:nvPr>
        </p:nvSpPr>
        <p:spPr>
          <a:xfrm>
            <a:off x="862625" y="1241748"/>
            <a:ext cx="8064896" cy="5427612"/>
          </a:xfrm>
        </p:spPr>
        <p:txBody>
          <a:bodyPr/>
          <a:lstStyle/>
          <a:p>
            <a:pPr algn="l"/>
            <a:r>
              <a:rPr lang="nl-NL" sz="3600" b="1" dirty="0">
                <a:solidFill>
                  <a:srgbClr val="FFC000"/>
                </a:solidFill>
              </a:rPr>
              <a:t>Schikken/opruimen</a:t>
            </a:r>
          </a:p>
          <a:p>
            <a:pPr marL="342900" indent="-342900" algn="l">
              <a:buFont typeface="Arial" panose="020B0604020202020204" pitchFamily="34" charset="0"/>
              <a:buChar char="•"/>
            </a:pPr>
            <a:r>
              <a:rPr lang="nl-NL" sz="2400" dirty="0"/>
              <a:t>Baken zones af (gangen, werkzones, risicozones,...) met vloermarkering of </a:t>
            </a:r>
            <a:r>
              <a:rPr lang="nl-BE" sz="2400" dirty="0"/>
              <a:t>symbolen,…</a:t>
            </a:r>
          </a:p>
          <a:p>
            <a:pPr marL="342900" indent="-342900" algn="l">
              <a:buFont typeface="Arial" panose="020B0604020202020204" pitchFamily="34" charset="0"/>
              <a:buChar char="•"/>
            </a:pPr>
            <a:r>
              <a:rPr lang="nl-NL" sz="2400" dirty="0"/>
              <a:t>Gebruik hulpmiddelen om ontbrekende voorwerpen gemakkelijk terug te vinden (panelen gebruiken om gereedschap op te bergen,…);</a:t>
            </a:r>
          </a:p>
          <a:p>
            <a:pPr marL="342900" indent="-342900" algn="l">
              <a:buFont typeface="Arial" panose="020B0604020202020204" pitchFamily="34" charset="0"/>
              <a:buChar char="•"/>
            </a:pPr>
            <a:r>
              <a:rPr lang="nl-NL" sz="2400" dirty="0"/>
              <a:t>Zorg ervoor dat vuil onmiddellijk wordt opgespoord (de verlichting versterken, geschikte </a:t>
            </a:r>
            <a:r>
              <a:rPr lang="nl-BE" sz="2400" dirty="0"/>
              <a:t>kleuren gebruiken,…);</a:t>
            </a:r>
          </a:p>
          <a:p>
            <a:pPr marL="342900" indent="-342900" algn="l">
              <a:buFont typeface="Arial" panose="020B0604020202020204" pitchFamily="34" charset="0"/>
              <a:buChar char="•"/>
            </a:pPr>
            <a:r>
              <a:rPr lang="nl-BE" sz="2400" dirty="0"/>
              <a:t>Voorzie een</a:t>
            </a:r>
            <a:r>
              <a:rPr lang="nl-NL" sz="2400" dirty="0"/>
              <a:t> ruimte voor de schoonmaak (schoonmaakmateriaal, afvalbakken,…);</a:t>
            </a:r>
          </a:p>
          <a:p>
            <a:pPr marL="342900" indent="-342900" algn="l">
              <a:buFont typeface="Arial" panose="020B0604020202020204" pitchFamily="34" charset="0"/>
              <a:buChar char="•"/>
            </a:pPr>
            <a:r>
              <a:rPr lang="nl-NL" sz="2400" dirty="0"/>
              <a:t>Voorkom valpartijen van personen, vallende voorwerpen (fragiele voorwerpen veilig </a:t>
            </a:r>
            <a:r>
              <a:rPr lang="nl-BE" sz="2400" dirty="0"/>
              <a:t>opbergen,…);</a:t>
            </a:r>
          </a:p>
          <a:p>
            <a:pPr marL="342900" indent="-342900" algn="l">
              <a:buFont typeface="Arial" panose="020B0604020202020204" pitchFamily="34" charset="0"/>
              <a:buChar char="•"/>
            </a:pPr>
            <a:r>
              <a:rPr lang="nl-BE" sz="2400" dirty="0"/>
              <a:t>Verwijder obstakels.</a:t>
            </a:r>
            <a:endParaRPr lang="nl-NL" sz="2400" dirty="0"/>
          </a:p>
          <a:p>
            <a:pPr lvl="1" algn="l"/>
            <a:endParaRPr lang="nl-NL" sz="2400" dirty="0"/>
          </a:p>
          <a:p>
            <a:pPr marL="914400" lvl="1" indent="-457200" algn="l">
              <a:buFontTx/>
              <a:buChar char="-"/>
            </a:pPr>
            <a:endParaRPr lang="nl-NL" sz="2400" dirty="0"/>
          </a:p>
          <a:p>
            <a:pPr marL="457200" indent="-457200" algn="l">
              <a:buFontTx/>
              <a:buChar char="-"/>
            </a:pPr>
            <a:endParaRPr lang="nl-NL" dirty="0"/>
          </a:p>
        </p:txBody>
      </p:sp>
      <p:sp>
        <p:nvSpPr>
          <p:cNvPr id="3" name="Afgeronde rechthoek 2"/>
          <p:cNvSpPr/>
          <p:nvPr/>
        </p:nvSpPr>
        <p:spPr>
          <a:xfrm>
            <a:off x="889265" y="347705"/>
            <a:ext cx="4940052" cy="813914"/>
          </a:xfrm>
          <a:prstGeom prst="roundRect">
            <a:avLst/>
          </a:prstGeom>
          <a:noFill/>
          <a:ln>
            <a:solidFill>
              <a:srgbClr val="0C9B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Tekstvak 4"/>
          <p:cNvSpPr txBox="1"/>
          <p:nvPr/>
        </p:nvSpPr>
        <p:spPr>
          <a:xfrm>
            <a:off x="1067860" y="431496"/>
            <a:ext cx="4617442" cy="646331"/>
          </a:xfrm>
          <a:prstGeom prst="rect">
            <a:avLst/>
          </a:prstGeom>
          <a:noFill/>
        </p:spPr>
        <p:txBody>
          <a:bodyPr wrap="square" rtlCol="0">
            <a:spAutoFit/>
          </a:bodyPr>
          <a:lstStyle/>
          <a:p>
            <a:r>
              <a:rPr lang="nl-BE" sz="3600" b="1" dirty="0">
                <a:solidFill>
                  <a:srgbClr val="00CCFF"/>
                </a:solidFill>
              </a:rPr>
              <a:t>Organiseer je werkplek</a:t>
            </a:r>
            <a:endParaRPr lang="nl-BE" dirty="0"/>
          </a:p>
        </p:txBody>
      </p:sp>
      <p:sp>
        <p:nvSpPr>
          <p:cNvPr id="7" name="Rechthoek 6"/>
          <p:cNvSpPr/>
          <p:nvPr/>
        </p:nvSpPr>
        <p:spPr>
          <a:xfrm>
            <a:off x="6516216" y="1010916"/>
            <a:ext cx="1656184" cy="769441"/>
          </a:xfrm>
          <a:prstGeom prst="rect">
            <a:avLst/>
          </a:prstGeom>
        </p:spPr>
        <p:txBody>
          <a:bodyPr wrap="square">
            <a:spAutoFit/>
          </a:bodyPr>
          <a:lstStyle/>
          <a:p>
            <a:r>
              <a:rPr lang="nl-BE" sz="4400" i="1" dirty="0">
                <a:solidFill>
                  <a:srgbClr val="00B0F0"/>
                </a:solidFill>
              </a:rPr>
              <a:t>Hoe?</a:t>
            </a:r>
          </a:p>
        </p:txBody>
      </p:sp>
    </p:spTree>
    <p:extLst>
      <p:ext uri="{BB962C8B-B14F-4D97-AF65-F5344CB8AC3E}">
        <p14:creationId xmlns:p14="http://schemas.microsoft.com/office/powerpoint/2010/main" val="379190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vak 9"/>
          <p:cNvSpPr txBox="1"/>
          <p:nvPr/>
        </p:nvSpPr>
        <p:spPr>
          <a:xfrm>
            <a:off x="1043608" y="737094"/>
            <a:ext cx="4824536" cy="646331"/>
          </a:xfrm>
          <a:prstGeom prst="rect">
            <a:avLst/>
          </a:prstGeom>
          <a:noFill/>
        </p:spPr>
        <p:txBody>
          <a:bodyPr wrap="square" rtlCol="0">
            <a:spAutoFit/>
          </a:bodyPr>
          <a:lstStyle/>
          <a:p>
            <a:r>
              <a:rPr lang="nl-BE" sz="3600" b="1" dirty="0">
                <a:solidFill>
                  <a:srgbClr val="00CCFF"/>
                </a:solidFill>
              </a:rPr>
              <a:t>Organiseer je werkplek!</a:t>
            </a:r>
            <a:endParaRPr lang="nl-BE" dirty="0"/>
          </a:p>
        </p:txBody>
      </p:sp>
      <p:sp>
        <p:nvSpPr>
          <p:cNvPr id="17" name="Afgeronde rechthoek 16"/>
          <p:cNvSpPr/>
          <p:nvPr/>
        </p:nvSpPr>
        <p:spPr>
          <a:xfrm>
            <a:off x="863588" y="659441"/>
            <a:ext cx="5184576" cy="864095"/>
          </a:xfrm>
          <a:prstGeom prst="roundRect">
            <a:avLst/>
          </a:prstGeom>
          <a:noFill/>
          <a:ln>
            <a:solidFill>
              <a:srgbClr val="0C9B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988840"/>
            <a:ext cx="5567749" cy="4055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kstvak 1"/>
          <p:cNvSpPr txBox="1"/>
          <p:nvPr/>
        </p:nvSpPr>
        <p:spPr>
          <a:xfrm>
            <a:off x="6156176" y="476672"/>
            <a:ext cx="2771800" cy="1384995"/>
          </a:xfrm>
          <a:prstGeom prst="rect">
            <a:avLst/>
          </a:prstGeom>
          <a:noFill/>
        </p:spPr>
        <p:txBody>
          <a:bodyPr wrap="square" rtlCol="0">
            <a:spAutoFit/>
          </a:bodyPr>
          <a:lstStyle/>
          <a:p>
            <a:r>
              <a:rPr lang="nl-BE" sz="2800" dirty="0">
                <a:solidFill>
                  <a:srgbClr val="00B0F0"/>
                </a:solidFill>
              </a:rPr>
              <a:t>Voorzie een ruimte voor de afvalbakken</a:t>
            </a:r>
          </a:p>
        </p:txBody>
      </p:sp>
    </p:spTree>
    <p:extLst>
      <p:ext uri="{BB962C8B-B14F-4D97-AF65-F5344CB8AC3E}">
        <p14:creationId xmlns:p14="http://schemas.microsoft.com/office/powerpoint/2010/main" val="7323483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ndertitel 2"/>
          <p:cNvSpPr>
            <a:spLocks noGrp="1"/>
          </p:cNvSpPr>
          <p:nvPr>
            <p:ph type="subTitle" idx="1"/>
          </p:nvPr>
        </p:nvSpPr>
        <p:spPr>
          <a:xfrm>
            <a:off x="1057872" y="1628800"/>
            <a:ext cx="7594475" cy="4931678"/>
          </a:xfrm>
        </p:spPr>
        <p:txBody>
          <a:bodyPr/>
          <a:lstStyle/>
          <a:p>
            <a:pPr algn="l"/>
            <a:r>
              <a:rPr lang="nl-NL" sz="3600" b="1" dirty="0">
                <a:solidFill>
                  <a:srgbClr val="FFC000"/>
                </a:solidFill>
              </a:rPr>
              <a:t>Inspectie en onderhoud</a:t>
            </a:r>
          </a:p>
          <a:p>
            <a:pPr marL="457200" indent="-457200" algn="l">
              <a:buFont typeface="Arial" panose="020B0604020202020204" pitchFamily="34" charset="0"/>
              <a:buChar char="•"/>
            </a:pPr>
            <a:r>
              <a:rPr lang="nl-NL" sz="2400" dirty="0"/>
              <a:t>Schoonmaak doe je niet enkel van de lokalen en materiaal.</a:t>
            </a:r>
          </a:p>
          <a:p>
            <a:pPr marL="457200" indent="-457200" algn="l">
              <a:buFont typeface="Arial" panose="020B0604020202020204" pitchFamily="34" charset="0"/>
              <a:buChar char="•"/>
            </a:pPr>
            <a:r>
              <a:rPr lang="nl-NL" sz="2400" dirty="0"/>
              <a:t>Onderhoud van de arbeidsmiddelen en inspectie op onregelmatigheden zijn een vorm van schoonmaak en even belangrijk.</a:t>
            </a:r>
          </a:p>
          <a:p>
            <a:pPr marL="457200" indent="-457200" algn="l">
              <a:buFont typeface="Arial" panose="020B0604020202020204" pitchFamily="34" charset="0"/>
              <a:buChar char="•"/>
            </a:pPr>
            <a:r>
              <a:rPr lang="nl-NL" sz="2400" dirty="0"/>
              <a:t>Voorkom risico’s op ongevallen en storingen door een goed georganiseerd systeem van “inspectie en onderhoud”.</a:t>
            </a:r>
          </a:p>
          <a:p>
            <a:pPr marL="457200" indent="-457200" algn="l">
              <a:buFont typeface="Arial" panose="020B0604020202020204" pitchFamily="34" charset="0"/>
              <a:buChar char="•"/>
            </a:pPr>
            <a:r>
              <a:rPr lang="nl-NL" sz="2400" dirty="0"/>
              <a:t>Bespoedig de herstelling door snel gedetecteerde storingen.</a:t>
            </a:r>
          </a:p>
        </p:txBody>
      </p:sp>
      <p:sp>
        <p:nvSpPr>
          <p:cNvPr id="3" name="Afgeronde rechthoek 2"/>
          <p:cNvSpPr/>
          <p:nvPr/>
        </p:nvSpPr>
        <p:spPr>
          <a:xfrm>
            <a:off x="889265" y="347705"/>
            <a:ext cx="4940052" cy="813914"/>
          </a:xfrm>
          <a:prstGeom prst="roundRect">
            <a:avLst/>
          </a:prstGeom>
          <a:noFill/>
          <a:ln>
            <a:solidFill>
              <a:srgbClr val="0C9B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Tekstvak 4"/>
          <p:cNvSpPr txBox="1"/>
          <p:nvPr/>
        </p:nvSpPr>
        <p:spPr>
          <a:xfrm>
            <a:off x="1067860" y="431496"/>
            <a:ext cx="4617442" cy="646331"/>
          </a:xfrm>
          <a:prstGeom prst="rect">
            <a:avLst/>
          </a:prstGeom>
          <a:noFill/>
        </p:spPr>
        <p:txBody>
          <a:bodyPr wrap="square" rtlCol="0">
            <a:spAutoFit/>
          </a:bodyPr>
          <a:lstStyle/>
          <a:p>
            <a:r>
              <a:rPr lang="nl-BE" sz="3600" b="1" dirty="0">
                <a:solidFill>
                  <a:srgbClr val="00CCFF"/>
                </a:solidFill>
              </a:rPr>
              <a:t>Organiseer je werkplek</a:t>
            </a:r>
            <a:endParaRPr lang="nl-BE" dirty="0"/>
          </a:p>
        </p:txBody>
      </p:sp>
      <p:sp>
        <p:nvSpPr>
          <p:cNvPr id="7" name="Rechthoek 6"/>
          <p:cNvSpPr/>
          <p:nvPr/>
        </p:nvSpPr>
        <p:spPr>
          <a:xfrm>
            <a:off x="6516216" y="1010916"/>
            <a:ext cx="1656184" cy="769441"/>
          </a:xfrm>
          <a:prstGeom prst="rect">
            <a:avLst/>
          </a:prstGeom>
        </p:spPr>
        <p:txBody>
          <a:bodyPr wrap="square">
            <a:spAutoFit/>
          </a:bodyPr>
          <a:lstStyle/>
          <a:p>
            <a:r>
              <a:rPr lang="nl-BE" sz="4400" i="1" dirty="0">
                <a:solidFill>
                  <a:srgbClr val="00B0F0"/>
                </a:solidFill>
              </a:rPr>
              <a:t>Hoe?</a:t>
            </a:r>
          </a:p>
        </p:txBody>
      </p:sp>
    </p:spTree>
    <p:extLst>
      <p:ext uri="{BB962C8B-B14F-4D97-AF65-F5344CB8AC3E}">
        <p14:creationId xmlns:p14="http://schemas.microsoft.com/office/powerpoint/2010/main" val="8150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ndertitel 2"/>
          <p:cNvSpPr>
            <a:spLocks noGrp="1"/>
          </p:cNvSpPr>
          <p:nvPr>
            <p:ph type="subTitle" idx="1"/>
          </p:nvPr>
        </p:nvSpPr>
        <p:spPr>
          <a:xfrm>
            <a:off x="755576" y="1916832"/>
            <a:ext cx="8136904" cy="4032448"/>
          </a:xfrm>
        </p:spPr>
        <p:txBody>
          <a:bodyPr/>
          <a:lstStyle/>
          <a:p>
            <a:pPr algn="l"/>
            <a:r>
              <a:rPr lang="nl-NL" sz="3600" b="1" dirty="0">
                <a:solidFill>
                  <a:srgbClr val="FFC000"/>
                </a:solidFill>
              </a:rPr>
              <a:t>Sensibiliseren en in stand houden</a:t>
            </a:r>
          </a:p>
          <a:p>
            <a:pPr marL="457200" indent="-457200" algn="l">
              <a:buFont typeface="Arial" panose="020B0604020202020204" pitchFamily="34" charset="0"/>
              <a:buChar char="•"/>
            </a:pPr>
            <a:r>
              <a:rPr lang="nl-NL" dirty="0"/>
              <a:t>Verduidelijk het doel.</a:t>
            </a:r>
          </a:p>
          <a:p>
            <a:pPr marL="457200" indent="-457200" algn="l">
              <a:buFont typeface="Arial" panose="020B0604020202020204" pitchFamily="34" charset="0"/>
              <a:buChar char="•"/>
            </a:pPr>
            <a:r>
              <a:rPr lang="nl-NL" dirty="0"/>
              <a:t>Betrek iedereen erbij.</a:t>
            </a:r>
          </a:p>
          <a:p>
            <a:pPr marL="457200" indent="-457200" algn="l">
              <a:buFont typeface="Arial" panose="020B0604020202020204" pitchFamily="34" charset="0"/>
              <a:buChar char="•"/>
            </a:pPr>
            <a:r>
              <a:rPr lang="nl-NL" dirty="0"/>
              <a:t>Leg verantwoordelijkheden vast</a:t>
            </a:r>
            <a:br>
              <a:rPr lang="nl-NL" dirty="0"/>
            </a:br>
            <a:r>
              <a:rPr lang="nl-NL" dirty="0"/>
              <a:t>(wie doet wat, wanneer en hoe?).</a:t>
            </a:r>
          </a:p>
          <a:p>
            <a:pPr marL="457200" indent="-457200" algn="l">
              <a:buFont typeface="Arial" panose="020B0604020202020204" pitchFamily="34" charset="0"/>
              <a:buChar char="•"/>
            </a:pPr>
            <a:r>
              <a:rPr lang="nl-NL" dirty="0"/>
              <a:t>Leg de frequentie vast van schoonmaak en onderhoud.</a:t>
            </a:r>
          </a:p>
        </p:txBody>
      </p:sp>
      <p:sp>
        <p:nvSpPr>
          <p:cNvPr id="3" name="Afgeronde rechthoek 2"/>
          <p:cNvSpPr/>
          <p:nvPr/>
        </p:nvSpPr>
        <p:spPr>
          <a:xfrm>
            <a:off x="889265" y="347705"/>
            <a:ext cx="4940052" cy="813914"/>
          </a:xfrm>
          <a:prstGeom prst="roundRect">
            <a:avLst/>
          </a:prstGeom>
          <a:noFill/>
          <a:ln>
            <a:solidFill>
              <a:srgbClr val="0C9B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Tekstvak 4"/>
          <p:cNvSpPr txBox="1"/>
          <p:nvPr/>
        </p:nvSpPr>
        <p:spPr>
          <a:xfrm>
            <a:off x="1067860" y="431496"/>
            <a:ext cx="4617442" cy="646331"/>
          </a:xfrm>
          <a:prstGeom prst="rect">
            <a:avLst/>
          </a:prstGeom>
          <a:noFill/>
        </p:spPr>
        <p:txBody>
          <a:bodyPr wrap="square" rtlCol="0">
            <a:spAutoFit/>
          </a:bodyPr>
          <a:lstStyle/>
          <a:p>
            <a:r>
              <a:rPr lang="nl-BE" sz="3600" b="1" dirty="0">
                <a:solidFill>
                  <a:srgbClr val="00CCFF"/>
                </a:solidFill>
              </a:rPr>
              <a:t>Organiseer je werkplek</a:t>
            </a:r>
            <a:endParaRPr lang="nl-BE" dirty="0"/>
          </a:p>
        </p:txBody>
      </p:sp>
      <p:sp>
        <p:nvSpPr>
          <p:cNvPr id="7" name="Rechthoek 6"/>
          <p:cNvSpPr/>
          <p:nvPr/>
        </p:nvSpPr>
        <p:spPr>
          <a:xfrm>
            <a:off x="6516216" y="1010916"/>
            <a:ext cx="1656184" cy="769441"/>
          </a:xfrm>
          <a:prstGeom prst="rect">
            <a:avLst/>
          </a:prstGeom>
        </p:spPr>
        <p:txBody>
          <a:bodyPr wrap="square">
            <a:spAutoFit/>
          </a:bodyPr>
          <a:lstStyle/>
          <a:p>
            <a:r>
              <a:rPr lang="nl-BE" sz="4400" i="1" dirty="0">
                <a:solidFill>
                  <a:srgbClr val="00B0F0"/>
                </a:solidFill>
              </a:rPr>
              <a:t>Hoe?</a:t>
            </a:r>
          </a:p>
        </p:txBody>
      </p:sp>
    </p:spTree>
    <p:extLst>
      <p:ext uri="{BB962C8B-B14F-4D97-AF65-F5344CB8AC3E}">
        <p14:creationId xmlns:p14="http://schemas.microsoft.com/office/powerpoint/2010/main" val="265390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ndertitel 2"/>
          <p:cNvSpPr>
            <a:spLocks noGrp="1"/>
          </p:cNvSpPr>
          <p:nvPr>
            <p:ph type="subTitle" idx="1"/>
          </p:nvPr>
        </p:nvSpPr>
        <p:spPr>
          <a:xfrm>
            <a:off x="755576" y="1556792"/>
            <a:ext cx="5472608" cy="4477644"/>
          </a:xfrm>
        </p:spPr>
        <p:txBody>
          <a:bodyPr/>
          <a:lstStyle/>
          <a:p>
            <a:pPr algn="l"/>
            <a:r>
              <a:rPr lang="nl-NL" sz="2800" dirty="0"/>
              <a:t>Rondslingerende kabels </a:t>
            </a:r>
          </a:p>
          <a:p>
            <a:pPr algn="l"/>
            <a:r>
              <a:rPr lang="nl-NL" sz="2800" dirty="0"/>
              <a:t>zijn ideaal </a:t>
            </a:r>
          </a:p>
          <a:p>
            <a:pPr algn="l"/>
            <a:r>
              <a:rPr lang="nl-NL" sz="2800" dirty="0"/>
              <a:t>om struikelpartijen</a:t>
            </a:r>
          </a:p>
          <a:p>
            <a:pPr algn="l"/>
            <a:r>
              <a:rPr lang="nl-NL" sz="2800" dirty="0"/>
              <a:t>te veroorzaken. </a:t>
            </a:r>
          </a:p>
        </p:txBody>
      </p:sp>
      <p:sp>
        <p:nvSpPr>
          <p:cNvPr id="7" name="Afgeronde rechthoek 6"/>
          <p:cNvSpPr/>
          <p:nvPr/>
        </p:nvSpPr>
        <p:spPr>
          <a:xfrm>
            <a:off x="1214414" y="618408"/>
            <a:ext cx="4797746" cy="722360"/>
          </a:xfrm>
          <a:prstGeom prst="roundRect">
            <a:avLst/>
          </a:prstGeom>
          <a:noFill/>
          <a:ln>
            <a:solidFill>
              <a:srgbClr val="E8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ekstvak 7"/>
          <p:cNvSpPr txBox="1"/>
          <p:nvPr/>
        </p:nvSpPr>
        <p:spPr>
          <a:xfrm>
            <a:off x="1500166" y="618408"/>
            <a:ext cx="4367978" cy="646331"/>
          </a:xfrm>
          <a:prstGeom prst="rect">
            <a:avLst/>
          </a:prstGeom>
          <a:noFill/>
        </p:spPr>
        <p:txBody>
          <a:bodyPr wrap="square" rtlCol="0">
            <a:spAutoFit/>
          </a:bodyPr>
          <a:lstStyle/>
          <a:p>
            <a:r>
              <a:rPr lang="nl-BE" sz="3600" b="1" dirty="0">
                <a:solidFill>
                  <a:srgbClr val="E84E4F"/>
                </a:solidFill>
              </a:rPr>
              <a:t>Veilige werkomgeving</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2132856"/>
            <a:ext cx="4774744" cy="3685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0357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fgeronde rechthoek 6"/>
          <p:cNvSpPr/>
          <p:nvPr/>
        </p:nvSpPr>
        <p:spPr>
          <a:xfrm>
            <a:off x="1214414" y="333257"/>
            <a:ext cx="4797746" cy="722360"/>
          </a:xfrm>
          <a:prstGeom prst="roundRect">
            <a:avLst/>
          </a:prstGeom>
          <a:noFill/>
          <a:ln>
            <a:solidFill>
              <a:srgbClr val="E8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ekstvak 7"/>
          <p:cNvSpPr txBox="1"/>
          <p:nvPr/>
        </p:nvSpPr>
        <p:spPr>
          <a:xfrm>
            <a:off x="1500166" y="333257"/>
            <a:ext cx="4367978" cy="646331"/>
          </a:xfrm>
          <a:prstGeom prst="rect">
            <a:avLst/>
          </a:prstGeom>
          <a:noFill/>
        </p:spPr>
        <p:txBody>
          <a:bodyPr wrap="square" rtlCol="0">
            <a:spAutoFit/>
          </a:bodyPr>
          <a:lstStyle/>
          <a:p>
            <a:r>
              <a:rPr lang="nl-BE" sz="3600" b="1" dirty="0">
                <a:solidFill>
                  <a:srgbClr val="E84E4F"/>
                </a:solidFill>
              </a:rPr>
              <a:t>Veilige werkomgeving</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1605757"/>
            <a:ext cx="4806888" cy="3233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8955" y="4005063"/>
            <a:ext cx="3649020" cy="2444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hoek 1"/>
          <p:cNvSpPr/>
          <p:nvPr/>
        </p:nvSpPr>
        <p:spPr>
          <a:xfrm>
            <a:off x="755576" y="1196752"/>
            <a:ext cx="3096344" cy="2677656"/>
          </a:xfrm>
          <a:prstGeom prst="rect">
            <a:avLst/>
          </a:prstGeom>
        </p:spPr>
        <p:txBody>
          <a:bodyPr wrap="square">
            <a:spAutoFit/>
          </a:bodyPr>
          <a:lstStyle/>
          <a:p>
            <a:r>
              <a:rPr lang="nl-NL" sz="2400" dirty="0">
                <a:solidFill>
                  <a:schemeClr val="bg1">
                    <a:lumMod val="50000"/>
                  </a:schemeClr>
                </a:solidFill>
              </a:rPr>
              <a:t>Orde en goed gestapelde materialen op de werkpost verminderen de kans op ongevallen en maken het werk </a:t>
            </a:r>
            <a:r>
              <a:rPr lang="nl-BE" sz="2400" dirty="0">
                <a:solidFill>
                  <a:schemeClr val="bg1">
                    <a:lumMod val="50000"/>
                  </a:schemeClr>
                </a:solidFill>
              </a:rPr>
              <a:t>gemakkelijker.</a:t>
            </a:r>
            <a:endParaRPr lang="nl-NL" sz="2400" dirty="0">
              <a:solidFill>
                <a:schemeClr val="bg1">
                  <a:lumMod val="50000"/>
                </a:schemeClr>
              </a:solidFill>
            </a:endParaRPr>
          </a:p>
        </p:txBody>
      </p:sp>
    </p:spTree>
    <p:extLst>
      <p:ext uri="{BB962C8B-B14F-4D97-AF65-F5344CB8AC3E}">
        <p14:creationId xmlns:p14="http://schemas.microsoft.com/office/powerpoint/2010/main" val="2316614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fgeronde rechthoek 6"/>
          <p:cNvSpPr/>
          <p:nvPr/>
        </p:nvSpPr>
        <p:spPr>
          <a:xfrm>
            <a:off x="822834" y="257228"/>
            <a:ext cx="4797746" cy="722360"/>
          </a:xfrm>
          <a:prstGeom prst="roundRect">
            <a:avLst/>
          </a:prstGeom>
          <a:noFill/>
          <a:ln>
            <a:solidFill>
              <a:srgbClr val="E8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ekstvak 7"/>
          <p:cNvSpPr txBox="1"/>
          <p:nvPr/>
        </p:nvSpPr>
        <p:spPr>
          <a:xfrm>
            <a:off x="1108586" y="257228"/>
            <a:ext cx="4367978" cy="646331"/>
          </a:xfrm>
          <a:prstGeom prst="rect">
            <a:avLst/>
          </a:prstGeom>
          <a:noFill/>
        </p:spPr>
        <p:txBody>
          <a:bodyPr wrap="square" rtlCol="0">
            <a:spAutoFit/>
          </a:bodyPr>
          <a:lstStyle/>
          <a:p>
            <a:r>
              <a:rPr lang="nl-BE" sz="3600" b="1" dirty="0">
                <a:solidFill>
                  <a:srgbClr val="E84E4F"/>
                </a:solidFill>
              </a:rPr>
              <a:t>Veilige werkomgeving</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206" y="2060848"/>
            <a:ext cx="3627437"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2784748"/>
            <a:ext cx="3673475"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hthoek 2"/>
          <p:cNvSpPr/>
          <p:nvPr/>
        </p:nvSpPr>
        <p:spPr>
          <a:xfrm>
            <a:off x="812668" y="1124744"/>
            <a:ext cx="7560840" cy="830997"/>
          </a:xfrm>
          <a:prstGeom prst="rect">
            <a:avLst/>
          </a:prstGeom>
        </p:spPr>
        <p:txBody>
          <a:bodyPr wrap="square">
            <a:spAutoFit/>
          </a:bodyPr>
          <a:lstStyle/>
          <a:p>
            <a:r>
              <a:rPr lang="nl-NL" sz="2400" dirty="0">
                <a:solidFill>
                  <a:schemeClr val="bg1">
                    <a:lumMod val="50000"/>
                  </a:schemeClr>
                </a:solidFill>
              </a:rPr>
              <a:t>Lokalen en toegangswegen moeten goed verlicht zijn en uitgerust met de nodige beveiligingen.</a:t>
            </a:r>
          </a:p>
        </p:txBody>
      </p:sp>
    </p:spTree>
    <p:extLst>
      <p:ext uri="{BB962C8B-B14F-4D97-AF65-F5344CB8AC3E}">
        <p14:creationId xmlns:p14="http://schemas.microsoft.com/office/powerpoint/2010/main" val="1541998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ndertitel 2"/>
          <p:cNvSpPr>
            <a:spLocks noGrp="1"/>
          </p:cNvSpPr>
          <p:nvPr>
            <p:ph type="subTitle" idx="1"/>
          </p:nvPr>
        </p:nvSpPr>
        <p:spPr>
          <a:xfrm>
            <a:off x="1205852" y="1556792"/>
            <a:ext cx="7128792" cy="720080"/>
          </a:xfrm>
        </p:spPr>
        <p:txBody>
          <a:bodyPr/>
          <a:lstStyle/>
          <a:p>
            <a:pPr algn="l"/>
            <a:r>
              <a:rPr lang="nl-NL" sz="2800" dirty="0"/>
              <a:t>Hou toegangen en doorgangen </a:t>
            </a:r>
            <a:r>
              <a:rPr lang="nl-BE" sz="2800" dirty="0"/>
              <a:t>vrij.</a:t>
            </a:r>
          </a:p>
        </p:txBody>
      </p:sp>
      <p:sp>
        <p:nvSpPr>
          <p:cNvPr id="7" name="Afgeronde rechthoek 6"/>
          <p:cNvSpPr/>
          <p:nvPr/>
        </p:nvSpPr>
        <p:spPr>
          <a:xfrm>
            <a:off x="1214414" y="618408"/>
            <a:ext cx="4797746" cy="722360"/>
          </a:xfrm>
          <a:prstGeom prst="roundRect">
            <a:avLst/>
          </a:prstGeom>
          <a:noFill/>
          <a:ln>
            <a:solidFill>
              <a:srgbClr val="E8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ekstvak 7"/>
          <p:cNvSpPr txBox="1"/>
          <p:nvPr/>
        </p:nvSpPr>
        <p:spPr>
          <a:xfrm>
            <a:off x="1500166" y="618408"/>
            <a:ext cx="4367978" cy="646331"/>
          </a:xfrm>
          <a:prstGeom prst="rect">
            <a:avLst/>
          </a:prstGeom>
          <a:noFill/>
        </p:spPr>
        <p:txBody>
          <a:bodyPr wrap="square" rtlCol="0">
            <a:spAutoFit/>
          </a:bodyPr>
          <a:lstStyle/>
          <a:p>
            <a:r>
              <a:rPr lang="nl-BE" sz="3600" b="1" dirty="0">
                <a:solidFill>
                  <a:srgbClr val="E84E4F"/>
                </a:solidFill>
              </a:rPr>
              <a:t>Veilige werkomgeving</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2204864"/>
            <a:ext cx="4526056" cy="4268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2471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ndertitel 2"/>
          <p:cNvSpPr>
            <a:spLocks noGrp="1"/>
          </p:cNvSpPr>
          <p:nvPr>
            <p:ph type="subTitle" idx="1"/>
          </p:nvPr>
        </p:nvSpPr>
        <p:spPr>
          <a:xfrm>
            <a:off x="755576" y="1700808"/>
            <a:ext cx="8136904" cy="3960440"/>
          </a:xfrm>
        </p:spPr>
        <p:txBody>
          <a:bodyPr/>
          <a:lstStyle/>
          <a:p>
            <a:pPr marL="457200" indent="-457200" algn="l">
              <a:buFont typeface="Arial" panose="020B0604020202020204" pitchFamily="34" charset="0"/>
              <a:buChar char="•"/>
            </a:pPr>
            <a:r>
              <a:rPr lang="nl-NL" sz="2800" dirty="0"/>
              <a:t>Berg de materialen steeds goed op om ongevallen te vermijden.</a:t>
            </a:r>
          </a:p>
          <a:p>
            <a:pPr marL="457200" indent="-457200" algn="l">
              <a:buFont typeface="Arial" panose="020B0604020202020204" pitchFamily="34" charset="0"/>
              <a:buChar char="•"/>
            </a:pPr>
            <a:r>
              <a:rPr lang="nl-NL" sz="2800" dirty="0"/>
              <a:t>Uitstekende voorwerpen nodigen uit tot struikelen.</a:t>
            </a:r>
          </a:p>
          <a:p>
            <a:pPr marL="457200" indent="-457200" algn="l">
              <a:buFont typeface="Arial" panose="020B0604020202020204" pitchFamily="34" charset="0"/>
              <a:buChar char="•"/>
            </a:pPr>
            <a:r>
              <a:rPr lang="nl-NL" sz="2800" dirty="0"/>
              <a:t>Maak degelijke stapels van houtafval en planken en verwijder de spijkers om verwondingen te vermijden.</a:t>
            </a:r>
          </a:p>
          <a:p>
            <a:pPr marL="457200" indent="-457200" algn="l">
              <a:buFont typeface="Arial" panose="020B0604020202020204" pitchFamily="34" charset="0"/>
              <a:buChar char="•"/>
            </a:pPr>
            <a:r>
              <a:rPr lang="nl-NL" sz="2800" dirty="0"/>
              <a:t>Verwijder olie- en vetvlekken of bestrooi ze met zand. Strooi </a:t>
            </a:r>
            <a:r>
              <a:rPr lang="nl-BE" sz="2800" dirty="0"/>
              <a:t>ook zand op ijzel.</a:t>
            </a:r>
          </a:p>
        </p:txBody>
      </p:sp>
      <p:sp>
        <p:nvSpPr>
          <p:cNvPr id="7" name="Afgeronde rechthoek 6"/>
          <p:cNvSpPr/>
          <p:nvPr/>
        </p:nvSpPr>
        <p:spPr>
          <a:xfrm>
            <a:off x="1214414" y="618408"/>
            <a:ext cx="4797746" cy="722360"/>
          </a:xfrm>
          <a:prstGeom prst="roundRect">
            <a:avLst/>
          </a:prstGeom>
          <a:noFill/>
          <a:ln>
            <a:solidFill>
              <a:srgbClr val="E8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ekstvak 7"/>
          <p:cNvSpPr txBox="1"/>
          <p:nvPr/>
        </p:nvSpPr>
        <p:spPr>
          <a:xfrm>
            <a:off x="1500166" y="618408"/>
            <a:ext cx="4367978" cy="646331"/>
          </a:xfrm>
          <a:prstGeom prst="rect">
            <a:avLst/>
          </a:prstGeom>
          <a:noFill/>
        </p:spPr>
        <p:txBody>
          <a:bodyPr wrap="square" rtlCol="0">
            <a:spAutoFit/>
          </a:bodyPr>
          <a:lstStyle/>
          <a:p>
            <a:r>
              <a:rPr lang="nl-BE" sz="3600" b="1" dirty="0">
                <a:solidFill>
                  <a:srgbClr val="E84E4F"/>
                </a:solidFill>
              </a:rPr>
              <a:t>Veilige werkomgeving</a:t>
            </a:r>
          </a:p>
        </p:txBody>
      </p:sp>
    </p:spTree>
    <p:extLst>
      <p:ext uri="{BB962C8B-B14F-4D97-AF65-F5344CB8AC3E}">
        <p14:creationId xmlns:p14="http://schemas.microsoft.com/office/powerpoint/2010/main" val="1557047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967034" y="500041"/>
            <a:ext cx="4469062" cy="830997"/>
          </a:xfrm>
          <a:prstGeom prst="rect">
            <a:avLst/>
          </a:prstGeom>
          <a:noFill/>
        </p:spPr>
        <p:txBody>
          <a:bodyPr wrap="square" rtlCol="0">
            <a:spAutoFit/>
          </a:bodyPr>
          <a:lstStyle/>
          <a:p>
            <a:r>
              <a:rPr lang="nl-BE" sz="4800" b="1" dirty="0">
                <a:solidFill>
                  <a:srgbClr val="B0C81B"/>
                </a:solidFill>
              </a:rPr>
              <a:t>Orde en netheid</a:t>
            </a:r>
          </a:p>
        </p:txBody>
      </p:sp>
      <p:sp>
        <p:nvSpPr>
          <p:cNvPr id="5" name="Afgeronde rechthoek 4"/>
          <p:cNvSpPr/>
          <p:nvPr/>
        </p:nvSpPr>
        <p:spPr>
          <a:xfrm>
            <a:off x="928662" y="428604"/>
            <a:ext cx="4507434" cy="973873"/>
          </a:xfrm>
          <a:prstGeom prst="roundRect">
            <a:avLst/>
          </a:prstGeom>
          <a:noFill/>
          <a:ln>
            <a:solidFill>
              <a:srgbClr val="B0C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2036145"/>
            <a:ext cx="3333140" cy="2467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kstvak 1"/>
          <p:cNvSpPr txBox="1"/>
          <p:nvPr/>
        </p:nvSpPr>
        <p:spPr>
          <a:xfrm>
            <a:off x="5868144" y="500041"/>
            <a:ext cx="2880320" cy="1323439"/>
          </a:xfrm>
          <a:prstGeom prst="rect">
            <a:avLst/>
          </a:prstGeom>
          <a:noFill/>
        </p:spPr>
        <p:txBody>
          <a:bodyPr wrap="square" rtlCol="0">
            <a:spAutoFit/>
          </a:bodyPr>
          <a:lstStyle/>
          <a:p>
            <a:r>
              <a:rPr lang="nl-BE" sz="4000" i="1" dirty="0">
                <a:solidFill>
                  <a:schemeClr val="bg1">
                    <a:lumMod val="50000"/>
                  </a:schemeClr>
                </a:solidFill>
              </a:rPr>
              <a:t>Ruim je rommel op!</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4048226"/>
            <a:ext cx="2799490" cy="2054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8662" y="1823480"/>
            <a:ext cx="3145921" cy="2012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ndertitel 2"/>
          <p:cNvSpPr>
            <a:spLocks noGrp="1"/>
          </p:cNvSpPr>
          <p:nvPr>
            <p:ph type="subTitle" idx="1"/>
          </p:nvPr>
        </p:nvSpPr>
        <p:spPr>
          <a:xfrm>
            <a:off x="755576" y="1916832"/>
            <a:ext cx="8136904" cy="3672408"/>
          </a:xfrm>
        </p:spPr>
        <p:txBody>
          <a:bodyPr/>
          <a:lstStyle/>
          <a:p>
            <a:r>
              <a:rPr lang="nl-BE" sz="3600" i="1" dirty="0"/>
              <a:t>Wist je dat ...</a:t>
            </a:r>
          </a:p>
          <a:p>
            <a:r>
              <a:rPr lang="nl-NL" sz="3600" i="1" dirty="0"/>
              <a:t>... het voorkomen van valpartijen zowat alles te maken</a:t>
            </a:r>
          </a:p>
          <a:p>
            <a:r>
              <a:rPr lang="nl-NL" sz="3600" i="1" dirty="0"/>
              <a:t>heeft met orde en netheid?</a:t>
            </a:r>
            <a:endParaRPr lang="nl-NL" dirty="0"/>
          </a:p>
        </p:txBody>
      </p:sp>
      <p:sp>
        <p:nvSpPr>
          <p:cNvPr id="7" name="Afgeronde rechthoek 6"/>
          <p:cNvSpPr/>
          <p:nvPr/>
        </p:nvSpPr>
        <p:spPr>
          <a:xfrm>
            <a:off x="1214414" y="618408"/>
            <a:ext cx="4797746" cy="722360"/>
          </a:xfrm>
          <a:prstGeom prst="roundRect">
            <a:avLst/>
          </a:prstGeom>
          <a:noFill/>
          <a:ln>
            <a:solidFill>
              <a:srgbClr val="E8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ekstvak 7"/>
          <p:cNvSpPr txBox="1"/>
          <p:nvPr/>
        </p:nvSpPr>
        <p:spPr>
          <a:xfrm>
            <a:off x="1500166" y="618408"/>
            <a:ext cx="4367978" cy="646331"/>
          </a:xfrm>
          <a:prstGeom prst="rect">
            <a:avLst/>
          </a:prstGeom>
          <a:noFill/>
        </p:spPr>
        <p:txBody>
          <a:bodyPr wrap="square" rtlCol="0">
            <a:spAutoFit/>
          </a:bodyPr>
          <a:lstStyle/>
          <a:p>
            <a:r>
              <a:rPr lang="nl-BE" sz="3600" b="1" dirty="0">
                <a:solidFill>
                  <a:srgbClr val="E84E4F"/>
                </a:solidFill>
              </a:rPr>
              <a:t>Veilige werkomgeving</a:t>
            </a:r>
          </a:p>
        </p:txBody>
      </p:sp>
    </p:spTree>
    <p:extLst>
      <p:ext uri="{BB962C8B-B14F-4D97-AF65-F5344CB8AC3E}">
        <p14:creationId xmlns:p14="http://schemas.microsoft.com/office/powerpoint/2010/main" val="2108014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ndertitel 2"/>
          <p:cNvSpPr>
            <a:spLocks noGrp="1"/>
          </p:cNvSpPr>
          <p:nvPr>
            <p:ph type="subTitle" idx="1"/>
          </p:nvPr>
        </p:nvSpPr>
        <p:spPr>
          <a:xfrm>
            <a:off x="755576" y="1556792"/>
            <a:ext cx="8136904" cy="4968552"/>
          </a:xfrm>
        </p:spPr>
        <p:txBody>
          <a:bodyPr/>
          <a:lstStyle/>
          <a:p>
            <a:pPr algn="l" hangingPunct="0"/>
            <a:r>
              <a:rPr lang="nl-BE" sz="2400" b="1" dirty="0"/>
              <a:t>VRAAGJE</a:t>
            </a:r>
          </a:p>
          <a:p>
            <a:pPr algn="l" hangingPunct="0"/>
            <a:r>
              <a:rPr lang="nl-BE" sz="2400" dirty="0"/>
              <a:t>Duid de verkeerde bewering aan:</a:t>
            </a:r>
          </a:p>
          <a:p>
            <a:pPr algn="l" hangingPunct="0"/>
            <a:r>
              <a:rPr lang="nl-BE" sz="2400" dirty="0"/>
              <a:t>a.	Berg de materialen steeds goed op om ongevallen te 	vermijden.  </a:t>
            </a:r>
            <a:br>
              <a:rPr lang="nl-BE" sz="2400" dirty="0"/>
            </a:br>
            <a:r>
              <a:rPr lang="nl-BE" sz="2400" dirty="0"/>
              <a:t>	Uitstekende voorwerpen nodigen uit tot struikelen.</a:t>
            </a:r>
          </a:p>
          <a:p>
            <a:pPr algn="l" hangingPunct="0"/>
            <a:r>
              <a:rPr lang="nl-BE" sz="2400" dirty="0"/>
              <a:t>b. 	Er gaat niets boven een lekker geboende vloer, netheid 	is immers veiligheid.</a:t>
            </a:r>
          </a:p>
          <a:p>
            <a:pPr algn="l" hangingPunct="0"/>
            <a:r>
              <a:rPr lang="nl-BE" sz="2400" dirty="0"/>
              <a:t>c. 	Sla het materiaal goed op, hou de werkplek netjes en de 	doorgangen vrij.  Zo voorkom je uitglijden en vallen</a:t>
            </a:r>
          </a:p>
          <a:p>
            <a:pPr algn="l" hangingPunct="0"/>
            <a:r>
              <a:rPr lang="nl-BE" sz="2400" dirty="0"/>
              <a:t>d. 	Maak degelijke stapels van houtafval en planken en 	verwijder de spijkers  om verwondingen </a:t>
            </a:r>
            <a:br>
              <a:rPr lang="nl-BE" sz="2400" dirty="0"/>
            </a:br>
            <a:r>
              <a:rPr lang="nl-BE" sz="2400" dirty="0"/>
              <a:t>	te vermijden.</a:t>
            </a:r>
          </a:p>
        </p:txBody>
      </p:sp>
      <p:sp>
        <p:nvSpPr>
          <p:cNvPr id="7" name="Afgeronde rechthoek 6"/>
          <p:cNvSpPr/>
          <p:nvPr/>
        </p:nvSpPr>
        <p:spPr>
          <a:xfrm>
            <a:off x="1214414" y="618408"/>
            <a:ext cx="4797746" cy="722360"/>
          </a:xfrm>
          <a:prstGeom prst="roundRect">
            <a:avLst/>
          </a:prstGeom>
          <a:noFill/>
          <a:ln>
            <a:solidFill>
              <a:srgbClr val="E8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ekstvak 7"/>
          <p:cNvSpPr txBox="1"/>
          <p:nvPr/>
        </p:nvSpPr>
        <p:spPr>
          <a:xfrm>
            <a:off x="1500166" y="618408"/>
            <a:ext cx="4367978" cy="646331"/>
          </a:xfrm>
          <a:prstGeom prst="rect">
            <a:avLst/>
          </a:prstGeom>
          <a:noFill/>
        </p:spPr>
        <p:txBody>
          <a:bodyPr wrap="square" rtlCol="0">
            <a:spAutoFit/>
          </a:bodyPr>
          <a:lstStyle/>
          <a:p>
            <a:r>
              <a:rPr lang="nl-BE" sz="3600" b="1" dirty="0">
                <a:solidFill>
                  <a:srgbClr val="E84E4F"/>
                </a:solidFill>
              </a:rPr>
              <a:t>Veilige werkomgeving</a:t>
            </a:r>
          </a:p>
        </p:txBody>
      </p:sp>
    </p:spTree>
    <p:extLst>
      <p:ext uri="{BB962C8B-B14F-4D97-AF65-F5344CB8AC3E}">
        <p14:creationId xmlns:p14="http://schemas.microsoft.com/office/powerpoint/2010/main" val="2469979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jntoelichting 2 (accentlijn) 1"/>
          <p:cNvSpPr/>
          <p:nvPr/>
        </p:nvSpPr>
        <p:spPr>
          <a:xfrm>
            <a:off x="2339752" y="285769"/>
            <a:ext cx="6336704" cy="5386090"/>
          </a:xfrm>
          <a:prstGeom prst="accentCallout2">
            <a:avLst>
              <a:gd name="adj1" fmla="val 18750"/>
              <a:gd name="adj2" fmla="val -8333"/>
              <a:gd name="adj3" fmla="val 18750"/>
              <a:gd name="adj4" fmla="val -16667"/>
              <a:gd name="adj5" fmla="val 114218"/>
              <a:gd name="adj6" fmla="val -23781"/>
            </a:avLst>
          </a:prstGeom>
          <a:solidFill>
            <a:schemeClr val="accent5">
              <a:lumMod val="20000"/>
              <a:lumOff val="80000"/>
            </a:schemeClr>
          </a:solidFill>
          <a:ln>
            <a:solidFill>
              <a:srgbClr val="00B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Tekstvak 2"/>
          <p:cNvSpPr txBox="1"/>
          <p:nvPr/>
        </p:nvSpPr>
        <p:spPr>
          <a:xfrm>
            <a:off x="2339752" y="260648"/>
            <a:ext cx="6336704" cy="5247590"/>
          </a:xfrm>
          <a:prstGeom prst="rect">
            <a:avLst/>
          </a:prstGeom>
          <a:noFill/>
        </p:spPr>
        <p:txBody>
          <a:bodyPr wrap="square" rtlCol="0">
            <a:spAutoFit/>
          </a:bodyPr>
          <a:lstStyle/>
          <a:p>
            <a:pPr>
              <a:spcBef>
                <a:spcPts val="1800"/>
              </a:spcBef>
            </a:pPr>
            <a:r>
              <a:rPr lang="nl-BE" sz="3200" b="1" dirty="0">
                <a:solidFill>
                  <a:srgbClr val="00B6F6"/>
                </a:solidFill>
              </a:rPr>
              <a:t>BESLUIT</a:t>
            </a:r>
            <a:br>
              <a:rPr lang="nl-BE" sz="3200" b="1" dirty="0">
                <a:solidFill>
                  <a:srgbClr val="00CCFF"/>
                </a:solidFill>
              </a:rPr>
            </a:br>
            <a:r>
              <a:rPr lang="nl-BE" sz="3200" b="1" dirty="0">
                <a:solidFill>
                  <a:srgbClr val="00B0F0"/>
                </a:solidFill>
              </a:rPr>
              <a:t>.....</a:t>
            </a:r>
            <a:r>
              <a:rPr lang="nl-NL" sz="3200" dirty="0">
                <a:solidFill>
                  <a:srgbClr val="00B0F0"/>
                </a:solidFill>
              </a:rPr>
              <a:t> </a:t>
            </a:r>
            <a:r>
              <a:rPr lang="nl-NL" sz="3200" b="1" dirty="0">
                <a:solidFill>
                  <a:srgbClr val="00B0F0"/>
                </a:solidFill>
              </a:rPr>
              <a:t>Orde en netheid is heel belangrijk bij het voorkomen van ongevallen....</a:t>
            </a:r>
            <a:endParaRPr lang="nl-BE" sz="3200" b="1" dirty="0">
              <a:solidFill>
                <a:srgbClr val="00B0F0"/>
              </a:solidFill>
            </a:endParaRPr>
          </a:p>
          <a:p>
            <a:pPr algn="ctr">
              <a:spcBef>
                <a:spcPts val="1800"/>
              </a:spcBef>
            </a:pPr>
            <a:r>
              <a:rPr lang="nl-NL" sz="3200" b="1" dirty="0">
                <a:solidFill>
                  <a:srgbClr val="92D050"/>
                </a:solidFill>
              </a:rPr>
              <a:t>…Alles heeft een plaats en alles</a:t>
            </a:r>
          </a:p>
          <a:p>
            <a:pPr algn="ctr"/>
            <a:r>
              <a:rPr lang="nl-NL" sz="3200" b="1" dirty="0">
                <a:solidFill>
                  <a:srgbClr val="92D050"/>
                </a:solidFill>
              </a:rPr>
              <a:t> op zijn plaats.</a:t>
            </a:r>
            <a:r>
              <a:rPr lang="nl-BE" sz="3200" b="1" dirty="0">
                <a:solidFill>
                  <a:srgbClr val="92D050"/>
                </a:solidFill>
              </a:rPr>
              <a:t>...</a:t>
            </a:r>
          </a:p>
          <a:p>
            <a:pPr algn="ctr"/>
            <a:endParaRPr lang="nl-BE" sz="3200" b="1" dirty="0">
              <a:solidFill>
                <a:srgbClr val="00CCFF"/>
              </a:solidFill>
            </a:endParaRPr>
          </a:p>
          <a:p>
            <a:pPr algn="ctr"/>
            <a:r>
              <a:rPr lang="nl-BE" sz="3200" b="1" dirty="0">
                <a:solidFill>
                  <a:srgbClr val="FF0000"/>
                </a:solidFill>
              </a:rPr>
              <a:t>....</a:t>
            </a:r>
            <a:r>
              <a:rPr lang="nl-BE" sz="3200" dirty="0">
                <a:solidFill>
                  <a:srgbClr val="FF0000"/>
                </a:solidFill>
              </a:rPr>
              <a:t> </a:t>
            </a:r>
            <a:r>
              <a:rPr lang="nl-BE" sz="3200" b="1" dirty="0">
                <a:solidFill>
                  <a:srgbClr val="FF0000"/>
                </a:solidFill>
              </a:rPr>
              <a:t>het is aangenamer</a:t>
            </a:r>
          </a:p>
          <a:p>
            <a:pPr algn="ctr"/>
            <a:r>
              <a:rPr lang="nl-NL" sz="3200" b="1" dirty="0">
                <a:solidFill>
                  <a:srgbClr val="FF0000"/>
                </a:solidFill>
              </a:rPr>
              <a:t>werken op een nette en</a:t>
            </a:r>
          </a:p>
          <a:p>
            <a:pPr algn="ctr"/>
            <a:r>
              <a:rPr lang="nl-BE" sz="3200" b="1" dirty="0">
                <a:solidFill>
                  <a:srgbClr val="FF0000"/>
                </a:solidFill>
              </a:rPr>
              <a:t>opgeruimde plek....</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2571736" y="2143116"/>
            <a:ext cx="4714908" cy="1569660"/>
          </a:xfrm>
          <a:prstGeom prst="rect">
            <a:avLst/>
          </a:prstGeom>
          <a:noFill/>
        </p:spPr>
        <p:txBody>
          <a:bodyPr wrap="square" rtlCol="0">
            <a:spAutoFit/>
          </a:bodyPr>
          <a:lstStyle/>
          <a:p>
            <a:r>
              <a:rPr lang="nl-BE" sz="9600" b="1" dirty="0">
                <a:solidFill>
                  <a:srgbClr val="FF0000"/>
                </a:solidFill>
              </a:rPr>
              <a:t>Vragen?</a:t>
            </a:r>
          </a:p>
        </p:txBody>
      </p:sp>
      <p:sp>
        <p:nvSpPr>
          <p:cNvPr id="4" name="Lijntoelichting 3 3"/>
          <p:cNvSpPr/>
          <p:nvPr/>
        </p:nvSpPr>
        <p:spPr>
          <a:xfrm>
            <a:off x="2143108" y="785794"/>
            <a:ext cx="5357850" cy="4429156"/>
          </a:xfrm>
          <a:prstGeom prst="borderCallout3">
            <a:avLst/>
          </a:prstGeom>
          <a:no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Rechthoek 4"/>
          <p:cNvSpPr/>
          <p:nvPr/>
        </p:nvSpPr>
        <p:spPr>
          <a:xfrm>
            <a:off x="2357422" y="1000108"/>
            <a:ext cx="4929222" cy="3786214"/>
          </a:xfrm>
          <a:prstGeom prst="rect">
            <a:avLst/>
          </a:prstGeom>
          <a:noFill/>
          <a:ln w="508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967034" y="500041"/>
            <a:ext cx="4469062" cy="830997"/>
          </a:xfrm>
          <a:prstGeom prst="rect">
            <a:avLst/>
          </a:prstGeom>
          <a:noFill/>
        </p:spPr>
        <p:txBody>
          <a:bodyPr wrap="square" rtlCol="0">
            <a:spAutoFit/>
          </a:bodyPr>
          <a:lstStyle/>
          <a:p>
            <a:r>
              <a:rPr lang="nl-BE" sz="4800" b="1" dirty="0">
                <a:solidFill>
                  <a:srgbClr val="B0C81B"/>
                </a:solidFill>
              </a:rPr>
              <a:t>Orde en netheid</a:t>
            </a:r>
          </a:p>
        </p:txBody>
      </p:sp>
      <p:sp>
        <p:nvSpPr>
          <p:cNvPr id="5" name="Afgeronde rechthoek 4"/>
          <p:cNvSpPr/>
          <p:nvPr/>
        </p:nvSpPr>
        <p:spPr>
          <a:xfrm>
            <a:off x="928662" y="428604"/>
            <a:ext cx="4507434" cy="973873"/>
          </a:xfrm>
          <a:prstGeom prst="roundRect">
            <a:avLst/>
          </a:prstGeom>
          <a:noFill/>
          <a:ln>
            <a:solidFill>
              <a:srgbClr val="B0C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ekstvak 1"/>
          <p:cNvSpPr txBox="1"/>
          <p:nvPr/>
        </p:nvSpPr>
        <p:spPr>
          <a:xfrm>
            <a:off x="5580112" y="260648"/>
            <a:ext cx="3456384" cy="1569660"/>
          </a:xfrm>
          <a:prstGeom prst="rect">
            <a:avLst/>
          </a:prstGeom>
          <a:noFill/>
        </p:spPr>
        <p:txBody>
          <a:bodyPr wrap="square" rtlCol="0">
            <a:spAutoFit/>
          </a:bodyPr>
          <a:lstStyle/>
          <a:p>
            <a:r>
              <a:rPr lang="nl-NL" sz="2400" i="1" dirty="0">
                <a:solidFill>
                  <a:schemeClr val="tx1">
                    <a:tint val="75000"/>
                  </a:schemeClr>
                </a:solidFill>
              </a:rPr>
              <a:t>Een opgeruimd huis of werkplek daarentegen heeft een opgeruimd hoofd!</a:t>
            </a:r>
            <a:endParaRPr lang="nl-BE" sz="2400" i="1" dirty="0">
              <a:solidFill>
                <a:schemeClr val="bg1">
                  <a:lumMod val="50000"/>
                </a:schemeClr>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2518" y="2348881"/>
            <a:ext cx="3448421"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3789040"/>
            <a:ext cx="3756831" cy="2750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2282" y="1498514"/>
            <a:ext cx="3281685" cy="2489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4517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967034" y="500041"/>
            <a:ext cx="4469062" cy="830997"/>
          </a:xfrm>
          <a:prstGeom prst="rect">
            <a:avLst/>
          </a:prstGeom>
          <a:noFill/>
        </p:spPr>
        <p:txBody>
          <a:bodyPr wrap="square" rtlCol="0">
            <a:spAutoFit/>
          </a:bodyPr>
          <a:lstStyle/>
          <a:p>
            <a:r>
              <a:rPr lang="nl-BE" sz="4800" b="1" dirty="0">
                <a:solidFill>
                  <a:srgbClr val="B0C81B"/>
                </a:solidFill>
              </a:rPr>
              <a:t>Orde en netheid</a:t>
            </a:r>
          </a:p>
        </p:txBody>
      </p:sp>
      <p:sp>
        <p:nvSpPr>
          <p:cNvPr id="5" name="Afgeronde rechthoek 4"/>
          <p:cNvSpPr/>
          <p:nvPr/>
        </p:nvSpPr>
        <p:spPr>
          <a:xfrm>
            <a:off x="928662" y="428604"/>
            <a:ext cx="4507434" cy="973873"/>
          </a:xfrm>
          <a:prstGeom prst="roundRect">
            <a:avLst/>
          </a:prstGeom>
          <a:noFill/>
          <a:ln>
            <a:solidFill>
              <a:srgbClr val="B0C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ekstvak 1"/>
          <p:cNvSpPr txBox="1"/>
          <p:nvPr/>
        </p:nvSpPr>
        <p:spPr>
          <a:xfrm>
            <a:off x="967034" y="1556792"/>
            <a:ext cx="7637414" cy="4401205"/>
          </a:xfrm>
          <a:prstGeom prst="rect">
            <a:avLst/>
          </a:prstGeom>
          <a:noFill/>
        </p:spPr>
        <p:txBody>
          <a:bodyPr wrap="square" rtlCol="0">
            <a:spAutoFit/>
          </a:bodyPr>
          <a:lstStyle/>
          <a:p>
            <a:pPr marL="457200" indent="-457200">
              <a:spcBef>
                <a:spcPct val="20000"/>
              </a:spcBef>
              <a:buFont typeface="Arial" panose="020B0604020202020204" pitchFamily="34" charset="0"/>
              <a:buChar char="•"/>
            </a:pPr>
            <a:r>
              <a:rPr lang="nl-NL" sz="2800" dirty="0">
                <a:solidFill>
                  <a:schemeClr val="tx1">
                    <a:tint val="75000"/>
                  </a:schemeClr>
                </a:solidFill>
              </a:rPr>
              <a:t>basis om veilig en gezond te kunnen werken </a:t>
            </a:r>
          </a:p>
          <a:p>
            <a:pPr marL="457200" indent="-457200">
              <a:spcBef>
                <a:spcPct val="20000"/>
              </a:spcBef>
              <a:buFont typeface="Arial" panose="020B0604020202020204" pitchFamily="34" charset="0"/>
              <a:buChar char="•"/>
            </a:pPr>
            <a:r>
              <a:rPr lang="nl-NL" sz="2800" dirty="0">
                <a:solidFill>
                  <a:schemeClr val="tx1">
                    <a:tint val="75000"/>
                  </a:schemeClr>
                </a:solidFill>
              </a:rPr>
              <a:t>opruimen is niet moeilijk</a:t>
            </a:r>
          </a:p>
          <a:p>
            <a:pPr marL="457200" indent="-457200">
              <a:spcBef>
                <a:spcPct val="20000"/>
              </a:spcBef>
              <a:buFont typeface="Arial" panose="020B0604020202020204" pitchFamily="34" charset="0"/>
              <a:buChar char="•"/>
            </a:pPr>
            <a:r>
              <a:rPr lang="nl-NL" sz="2800" dirty="0">
                <a:solidFill>
                  <a:schemeClr val="tx1">
                    <a:tint val="75000"/>
                  </a:schemeClr>
                </a:solidFill>
              </a:rPr>
              <a:t>iedereen kan het en het kost geen extra geld</a:t>
            </a:r>
          </a:p>
          <a:p>
            <a:pPr marL="457200" indent="-457200">
              <a:spcBef>
                <a:spcPct val="20000"/>
              </a:spcBef>
              <a:buFont typeface="Arial" panose="020B0604020202020204" pitchFamily="34" charset="0"/>
              <a:buChar char="•"/>
            </a:pPr>
            <a:r>
              <a:rPr lang="nl-NL" sz="2800" dirty="0">
                <a:solidFill>
                  <a:schemeClr val="tx1">
                    <a:tint val="75000"/>
                  </a:schemeClr>
                </a:solidFill>
              </a:rPr>
              <a:t>een niet opgeruimde werkplek leidt eerder tot ongevallen</a:t>
            </a:r>
          </a:p>
          <a:p>
            <a:pPr marL="457200" indent="-457200">
              <a:spcBef>
                <a:spcPct val="20000"/>
              </a:spcBef>
              <a:buFont typeface="Arial" panose="020B0604020202020204" pitchFamily="34" charset="0"/>
              <a:buChar char="•"/>
            </a:pPr>
            <a:r>
              <a:rPr lang="nl-NL" sz="2800" dirty="0">
                <a:solidFill>
                  <a:schemeClr val="tx1">
                    <a:tint val="75000"/>
                  </a:schemeClr>
                </a:solidFill>
              </a:rPr>
              <a:t>een opgeruimde werkplek daarentegen werkt prettiger, veiliger en gezonder</a:t>
            </a:r>
          </a:p>
          <a:p>
            <a:pPr marL="457200" indent="-457200">
              <a:spcBef>
                <a:spcPct val="20000"/>
              </a:spcBef>
              <a:buFont typeface="Arial" panose="020B0604020202020204" pitchFamily="34" charset="0"/>
              <a:buChar char="•"/>
            </a:pPr>
            <a:r>
              <a:rPr lang="nl-NL" sz="2800" dirty="0">
                <a:solidFill>
                  <a:schemeClr val="tx1">
                    <a:tint val="75000"/>
                  </a:schemeClr>
                </a:solidFill>
              </a:rPr>
              <a:t>probeer eens 1 goede reden te vinden waarom je dus niet op zou ruimen. </a:t>
            </a:r>
            <a:endParaRPr lang="nl-BE" sz="2800" dirty="0">
              <a:solidFill>
                <a:schemeClr val="tx1">
                  <a:tint val="75000"/>
                </a:schemeClr>
              </a:solidFill>
            </a:endParaRPr>
          </a:p>
        </p:txBody>
      </p:sp>
    </p:spTree>
    <p:extLst>
      <p:ext uri="{BB962C8B-B14F-4D97-AF65-F5344CB8AC3E}">
        <p14:creationId xmlns:p14="http://schemas.microsoft.com/office/powerpoint/2010/main" val="252785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967034" y="500041"/>
            <a:ext cx="4469062" cy="830997"/>
          </a:xfrm>
          <a:prstGeom prst="rect">
            <a:avLst/>
          </a:prstGeom>
          <a:noFill/>
        </p:spPr>
        <p:txBody>
          <a:bodyPr wrap="square" rtlCol="0">
            <a:spAutoFit/>
          </a:bodyPr>
          <a:lstStyle/>
          <a:p>
            <a:r>
              <a:rPr lang="nl-BE" sz="4800" b="1" dirty="0">
                <a:solidFill>
                  <a:srgbClr val="B0C81B"/>
                </a:solidFill>
              </a:rPr>
              <a:t>Orde en netheid</a:t>
            </a:r>
          </a:p>
        </p:txBody>
      </p:sp>
      <p:sp>
        <p:nvSpPr>
          <p:cNvPr id="5" name="Afgeronde rechthoek 4"/>
          <p:cNvSpPr/>
          <p:nvPr/>
        </p:nvSpPr>
        <p:spPr>
          <a:xfrm>
            <a:off x="928662" y="428604"/>
            <a:ext cx="4507434" cy="973873"/>
          </a:xfrm>
          <a:prstGeom prst="roundRect">
            <a:avLst/>
          </a:prstGeom>
          <a:noFill/>
          <a:ln>
            <a:solidFill>
              <a:srgbClr val="B0C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ekstvak 1"/>
          <p:cNvSpPr txBox="1"/>
          <p:nvPr/>
        </p:nvSpPr>
        <p:spPr>
          <a:xfrm>
            <a:off x="1002414" y="1772816"/>
            <a:ext cx="7637414" cy="3194721"/>
          </a:xfrm>
          <a:prstGeom prst="rect">
            <a:avLst/>
          </a:prstGeom>
          <a:noFill/>
        </p:spPr>
        <p:txBody>
          <a:bodyPr wrap="square" rtlCol="0">
            <a:spAutoFit/>
          </a:bodyPr>
          <a:lstStyle/>
          <a:p>
            <a:pPr marL="457200" indent="-457200">
              <a:spcBef>
                <a:spcPct val="20000"/>
              </a:spcBef>
              <a:buFont typeface="Arial" panose="020B0604020202020204" pitchFamily="34" charset="0"/>
              <a:buChar char="•"/>
            </a:pPr>
            <a:r>
              <a:rPr lang="nl-NL" sz="2800" dirty="0">
                <a:solidFill>
                  <a:schemeClr val="bg1">
                    <a:lumMod val="50000"/>
                  </a:schemeClr>
                </a:solidFill>
              </a:rPr>
              <a:t>jij als werknemer bent verplicht om tijdens je werk de nodige voorzichtigheid en zorgvuldigheid in acht te nemen om zorg te dragen voor je eigen veiligheid en gezondheid en dat van anderen</a:t>
            </a:r>
          </a:p>
          <a:p>
            <a:pPr marL="457200" indent="-457200">
              <a:spcBef>
                <a:spcPct val="20000"/>
              </a:spcBef>
              <a:buFont typeface="Arial" panose="020B0604020202020204" pitchFamily="34" charset="0"/>
              <a:buChar char="•"/>
            </a:pPr>
            <a:r>
              <a:rPr lang="nl-NL" sz="2800" dirty="0">
                <a:solidFill>
                  <a:schemeClr val="bg1">
                    <a:lumMod val="50000"/>
                  </a:schemeClr>
                </a:solidFill>
              </a:rPr>
              <a:t>hiervoor moet tijd en middelen ter beschikking gesteld worden.</a:t>
            </a:r>
            <a:endParaRPr lang="nl-BE" sz="2800" dirty="0">
              <a:solidFill>
                <a:schemeClr val="bg1">
                  <a:lumMod val="50000"/>
                </a:schemeClr>
              </a:solidFill>
            </a:endParaRPr>
          </a:p>
        </p:txBody>
      </p:sp>
    </p:spTree>
    <p:extLst>
      <p:ext uri="{BB962C8B-B14F-4D97-AF65-F5344CB8AC3E}">
        <p14:creationId xmlns:p14="http://schemas.microsoft.com/office/powerpoint/2010/main" val="2559866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107257" y="500041"/>
            <a:ext cx="4366268" cy="830997"/>
          </a:xfrm>
          <a:prstGeom prst="rect">
            <a:avLst/>
          </a:prstGeom>
          <a:noFill/>
        </p:spPr>
        <p:txBody>
          <a:bodyPr wrap="square" rtlCol="0">
            <a:spAutoFit/>
          </a:bodyPr>
          <a:lstStyle/>
          <a:p>
            <a:r>
              <a:rPr lang="nl-BE" sz="4800" b="1" dirty="0">
                <a:solidFill>
                  <a:srgbClr val="B0C81B"/>
                </a:solidFill>
              </a:rPr>
              <a:t>Orde en netheid</a:t>
            </a:r>
          </a:p>
        </p:txBody>
      </p:sp>
      <p:sp>
        <p:nvSpPr>
          <p:cNvPr id="5" name="Afgeronde rechthoek 4"/>
          <p:cNvSpPr/>
          <p:nvPr/>
        </p:nvSpPr>
        <p:spPr>
          <a:xfrm>
            <a:off x="928662" y="428604"/>
            <a:ext cx="4723458" cy="973873"/>
          </a:xfrm>
          <a:prstGeom prst="roundRect">
            <a:avLst/>
          </a:prstGeom>
          <a:noFill/>
          <a:ln>
            <a:solidFill>
              <a:srgbClr val="B0C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Rechthoek 5"/>
          <p:cNvSpPr/>
          <p:nvPr/>
        </p:nvSpPr>
        <p:spPr>
          <a:xfrm>
            <a:off x="1142976" y="1928802"/>
            <a:ext cx="7215238" cy="3600986"/>
          </a:xfrm>
          <a:prstGeom prst="rect">
            <a:avLst/>
          </a:prstGeom>
        </p:spPr>
        <p:txBody>
          <a:bodyPr wrap="square">
            <a:spAutoFit/>
          </a:bodyPr>
          <a:lstStyle/>
          <a:p>
            <a:r>
              <a:rPr lang="nl-BE" sz="3200" b="1" dirty="0">
                <a:solidFill>
                  <a:srgbClr val="B0C81B"/>
                </a:solidFill>
              </a:rPr>
              <a:t>Risico’s </a:t>
            </a:r>
          </a:p>
          <a:p>
            <a:pPr>
              <a:spcBef>
                <a:spcPct val="20000"/>
              </a:spcBef>
            </a:pPr>
            <a:r>
              <a:rPr lang="nl-BE" sz="2800" dirty="0">
                <a:solidFill>
                  <a:schemeClr val="tx1">
                    <a:tint val="75000"/>
                  </a:schemeClr>
                </a:solidFill>
              </a:rPr>
              <a:t>Door het gebrek aan orde en netheid is er een verhoogde kans op ongevallen:</a:t>
            </a:r>
          </a:p>
          <a:p>
            <a:pPr marL="457200" indent="-457200">
              <a:spcBef>
                <a:spcPct val="20000"/>
              </a:spcBef>
              <a:buFont typeface="Arial" panose="020B0604020202020204" pitchFamily="34" charset="0"/>
              <a:buChar char="•"/>
              <a:tabLst>
                <a:tab pos="450850" algn="l"/>
              </a:tabLst>
            </a:pPr>
            <a:r>
              <a:rPr lang="nl-BE" sz="2800" dirty="0">
                <a:solidFill>
                  <a:schemeClr val="tx1">
                    <a:tint val="75000"/>
                  </a:schemeClr>
                </a:solidFill>
              </a:rPr>
              <a:t>	Struikelen; </a:t>
            </a:r>
          </a:p>
          <a:p>
            <a:pPr marL="457200" indent="-457200">
              <a:spcBef>
                <a:spcPct val="20000"/>
              </a:spcBef>
              <a:buFont typeface="Arial" panose="020B0604020202020204" pitchFamily="34" charset="0"/>
              <a:buChar char="•"/>
              <a:tabLst>
                <a:tab pos="450850" algn="l"/>
              </a:tabLst>
            </a:pPr>
            <a:r>
              <a:rPr lang="nl-BE" sz="2800" dirty="0">
                <a:solidFill>
                  <a:schemeClr val="tx1">
                    <a:tint val="75000"/>
                  </a:schemeClr>
                </a:solidFill>
              </a:rPr>
              <a:t>	Uitglijden/verstappen;</a:t>
            </a:r>
          </a:p>
          <a:p>
            <a:pPr marL="457200" indent="-457200">
              <a:spcBef>
                <a:spcPct val="20000"/>
              </a:spcBef>
              <a:buFont typeface="Arial" panose="020B0604020202020204" pitchFamily="34" charset="0"/>
              <a:buChar char="•"/>
              <a:tabLst>
                <a:tab pos="450850" algn="l"/>
              </a:tabLst>
            </a:pPr>
            <a:r>
              <a:rPr lang="nl-BE" sz="2800" dirty="0">
                <a:solidFill>
                  <a:schemeClr val="tx1">
                    <a:tint val="75000"/>
                  </a:schemeClr>
                </a:solidFill>
              </a:rPr>
              <a:t>	Vallen; </a:t>
            </a:r>
          </a:p>
          <a:p>
            <a:pPr marL="457200" indent="-457200">
              <a:spcBef>
                <a:spcPct val="20000"/>
              </a:spcBef>
              <a:buFont typeface="Arial" panose="020B0604020202020204" pitchFamily="34" charset="0"/>
              <a:buChar char="•"/>
              <a:tabLst>
                <a:tab pos="450850" algn="l"/>
              </a:tabLst>
            </a:pPr>
            <a:r>
              <a:rPr lang="nl-BE" sz="2800" dirty="0">
                <a:solidFill>
                  <a:schemeClr val="tx1">
                    <a:tint val="75000"/>
                  </a:schemeClr>
                </a:solidFill>
              </a:rPr>
              <a:t>	Stoten.</a:t>
            </a:r>
          </a:p>
        </p:txBody>
      </p:sp>
    </p:spTree>
    <p:extLst>
      <p:ext uri="{BB962C8B-B14F-4D97-AF65-F5344CB8AC3E}">
        <p14:creationId xmlns:p14="http://schemas.microsoft.com/office/powerpoint/2010/main" val="1335467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107257" y="500041"/>
            <a:ext cx="4366268" cy="830997"/>
          </a:xfrm>
          <a:prstGeom prst="rect">
            <a:avLst/>
          </a:prstGeom>
          <a:noFill/>
        </p:spPr>
        <p:txBody>
          <a:bodyPr wrap="square" rtlCol="0">
            <a:spAutoFit/>
          </a:bodyPr>
          <a:lstStyle/>
          <a:p>
            <a:r>
              <a:rPr lang="nl-BE" sz="4800" b="1" dirty="0">
                <a:solidFill>
                  <a:srgbClr val="B0C81B"/>
                </a:solidFill>
              </a:rPr>
              <a:t>Orde en netheid</a:t>
            </a:r>
          </a:p>
        </p:txBody>
      </p:sp>
      <p:sp>
        <p:nvSpPr>
          <p:cNvPr id="5" name="Afgeronde rechthoek 4"/>
          <p:cNvSpPr/>
          <p:nvPr/>
        </p:nvSpPr>
        <p:spPr>
          <a:xfrm>
            <a:off x="928662" y="428604"/>
            <a:ext cx="4723458" cy="973873"/>
          </a:xfrm>
          <a:prstGeom prst="roundRect">
            <a:avLst/>
          </a:prstGeom>
          <a:noFill/>
          <a:ln>
            <a:solidFill>
              <a:srgbClr val="B0C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Rechthoek 5"/>
          <p:cNvSpPr/>
          <p:nvPr/>
        </p:nvSpPr>
        <p:spPr>
          <a:xfrm>
            <a:off x="1107257" y="1460915"/>
            <a:ext cx="7215238" cy="3453253"/>
          </a:xfrm>
          <a:prstGeom prst="rect">
            <a:avLst/>
          </a:prstGeom>
        </p:spPr>
        <p:txBody>
          <a:bodyPr wrap="square">
            <a:spAutoFit/>
          </a:bodyPr>
          <a:lstStyle/>
          <a:p>
            <a:pPr>
              <a:spcBef>
                <a:spcPct val="20000"/>
              </a:spcBef>
            </a:pPr>
            <a:r>
              <a:rPr lang="nl-BE" sz="2800" dirty="0">
                <a:solidFill>
                  <a:schemeClr val="tx1">
                    <a:tint val="75000"/>
                  </a:schemeClr>
                </a:solidFill>
              </a:rPr>
              <a:t>Er is eveneens een verhoogde kans op : </a:t>
            </a:r>
          </a:p>
          <a:p>
            <a:pPr marL="457200" indent="-457200">
              <a:spcBef>
                <a:spcPct val="20000"/>
              </a:spcBef>
              <a:buFont typeface="Arial" panose="020B0604020202020204" pitchFamily="34" charset="0"/>
              <a:buChar char="•"/>
              <a:tabLst>
                <a:tab pos="450850" algn="l"/>
              </a:tabLst>
            </a:pPr>
            <a:r>
              <a:rPr lang="nl-BE" sz="2800" dirty="0">
                <a:solidFill>
                  <a:schemeClr val="tx1">
                    <a:tint val="75000"/>
                  </a:schemeClr>
                </a:solidFill>
              </a:rPr>
              <a:t>Stress door de tijd die verloren gaat</a:t>
            </a:r>
          </a:p>
          <a:p>
            <a:pPr marL="457200" indent="-457200">
              <a:spcBef>
                <a:spcPct val="20000"/>
              </a:spcBef>
              <a:buFont typeface="Arial" panose="020B0604020202020204" pitchFamily="34" charset="0"/>
              <a:buChar char="•"/>
              <a:tabLst>
                <a:tab pos="450850" algn="l"/>
              </a:tabLst>
            </a:pPr>
            <a:r>
              <a:rPr lang="nl-BE" sz="2800" dirty="0">
                <a:solidFill>
                  <a:schemeClr val="tx1">
                    <a:tint val="75000"/>
                  </a:schemeClr>
                </a:solidFill>
              </a:rPr>
              <a:t>Ontevredenheid</a:t>
            </a:r>
          </a:p>
          <a:p>
            <a:pPr marL="457200" lvl="0" indent="-457200">
              <a:spcBef>
                <a:spcPct val="20000"/>
              </a:spcBef>
              <a:buFont typeface="Arial" panose="020B0604020202020204" pitchFamily="34" charset="0"/>
              <a:buChar char="•"/>
              <a:tabLst>
                <a:tab pos="450850" algn="l"/>
              </a:tabLst>
            </a:pPr>
            <a:r>
              <a:rPr lang="nl-NL" sz="2800" dirty="0">
                <a:solidFill>
                  <a:schemeClr val="tx1">
                    <a:tint val="75000"/>
                  </a:schemeClr>
                </a:solidFill>
              </a:rPr>
              <a:t>Irritatie : je moet immers steeds zoeken achter het materiaal (gereedschap) dat je achtergelaten hebt</a:t>
            </a:r>
            <a:endParaRPr lang="nl-BE" sz="2800" dirty="0">
              <a:solidFill>
                <a:schemeClr val="tx1">
                  <a:tint val="75000"/>
                </a:schemeClr>
              </a:solidFill>
            </a:endParaRPr>
          </a:p>
          <a:p>
            <a:pPr marL="457200" lvl="0" indent="-457200">
              <a:spcBef>
                <a:spcPct val="20000"/>
              </a:spcBef>
              <a:buFont typeface="Arial" panose="020B0604020202020204" pitchFamily="34" charset="0"/>
              <a:buChar char="•"/>
              <a:tabLst>
                <a:tab pos="450850" algn="l"/>
              </a:tabLst>
            </a:pPr>
            <a:r>
              <a:rPr lang="nl-NL" sz="2800" dirty="0">
                <a:solidFill>
                  <a:schemeClr val="tx1">
                    <a:tint val="75000"/>
                  </a:schemeClr>
                </a:solidFill>
              </a:rPr>
              <a:t>Demotivatie</a:t>
            </a:r>
            <a:endParaRPr lang="nl-BE" sz="2800" dirty="0">
              <a:solidFill>
                <a:schemeClr val="tx1">
                  <a:tint val="75000"/>
                </a:schemeClr>
              </a:solidFill>
            </a:endParaRPr>
          </a:p>
        </p:txBody>
      </p:sp>
    </p:spTree>
    <p:extLst>
      <p:ext uri="{BB962C8B-B14F-4D97-AF65-F5344CB8AC3E}">
        <p14:creationId xmlns:p14="http://schemas.microsoft.com/office/powerpoint/2010/main" val="1485979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ndertitel 2"/>
          <p:cNvSpPr txBox="1">
            <a:spLocks/>
          </p:cNvSpPr>
          <p:nvPr/>
        </p:nvSpPr>
        <p:spPr>
          <a:xfrm>
            <a:off x="889265" y="1916832"/>
            <a:ext cx="7796545" cy="3589973"/>
          </a:xfrm>
          <a:prstGeom prst="rect">
            <a:avLst/>
          </a:prstGeom>
        </p:spPr>
        <p:txBody>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Tx/>
              <a:buChar char="-"/>
            </a:pPr>
            <a:r>
              <a:rPr lang="nl-NL" sz="2800" dirty="0"/>
              <a:t>de arbeidsomstandigheden en werkomgeving te verbeteren (het is aangenamer werken in een nette en opgeruimde plek); </a:t>
            </a:r>
          </a:p>
          <a:p>
            <a:pPr marL="457200" indent="-457200" algn="l">
              <a:buFontTx/>
              <a:buChar char="-"/>
            </a:pPr>
            <a:r>
              <a:rPr lang="nl-NL" sz="2800" dirty="0"/>
              <a:t>de investeringen op het vlak van tijd en energie te verminderen (tijd die verloren gaat met het zoeken naar voorwerpen, gereedschap,…); </a:t>
            </a:r>
          </a:p>
          <a:p>
            <a:pPr marL="457200" indent="-457200" algn="l">
              <a:buFontTx/>
              <a:buChar char="-"/>
            </a:pPr>
            <a:r>
              <a:rPr lang="nl-NL" sz="2800" dirty="0"/>
              <a:t>het risico op ongevallen te beperken. </a:t>
            </a:r>
            <a:endParaRPr lang="nl-BE" sz="2800" dirty="0"/>
          </a:p>
        </p:txBody>
      </p:sp>
      <p:sp>
        <p:nvSpPr>
          <p:cNvPr id="3" name="Afgeronde rechthoek 2"/>
          <p:cNvSpPr/>
          <p:nvPr/>
        </p:nvSpPr>
        <p:spPr>
          <a:xfrm>
            <a:off x="889265" y="347705"/>
            <a:ext cx="4940052" cy="813914"/>
          </a:xfrm>
          <a:prstGeom prst="roundRect">
            <a:avLst/>
          </a:prstGeom>
          <a:noFill/>
          <a:ln>
            <a:solidFill>
              <a:srgbClr val="0C9B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Tekstvak 4"/>
          <p:cNvSpPr txBox="1"/>
          <p:nvPr/>
        </p:nvSpPr>
        <p:spPr>
          <a:xfrm>
            <a:off x="1067860" y="431496"/>
            <a:ext cx="4617442" cy="646331"/>
          </a:xfrm>
          <a:prstGeom prst="rect">
            <a:avLst/>
          </a:prstGeom>
          <a:noFill/>
        </p:spPr>
        <p:txBody>
          <a:bodyPr wrap="square" rtlCol="0">
            <a:spAutoFit/>
          </a:bodyPr>
          <a:lstStyle/>
          <a:p>
            <a:r>
              <a:rPr lang="nl-BE" sz="3600" b="1" dirty="0">
                <a:solidFill>
                  <a:srgbClr val="00CCFF"/>
                </a:solidFill>
              </a:rPr>
              <a:t>Organiseer je werkplek</a:t>
            </a:r>
            <a:endParaRPr lang="nl-BE" dirty="0"/>
          </a:p>
        </p:txBody>
      </p:sp>
      <p:sp>
        <p:nvSpPr>
          <p:cNvPr id="2" name="Rechthoek 1"/>
          <p:cNvSpPr/>
          <p:nvPr/>
        </p:nvSpPr>
        <p:spPr>
          <a:xfrm>
            <a:off x="6012160" y="1077827"/>
            <a:ext cx="2856493" cy="769441"/>
          </a:xfrm>
          <a:prstGeom prst="rect">
            <a:avLst/>
          </a:prstGeom>
        </p:spPr>
        <p:txBody>
          <a:bodyPr wrap="square">
            <a:spAutoFit/>
          </a:bodyPr>
          <a:lstStyle/>
          <a:p>
            <a:r>
              <a:rPr lang="nl-BE" sz="4400" i="1" dirty="0">
                <a:solidFill>
                  <a:srgbClr val="00B0F0"/>
                </a:solidFill>
              </a:rPr>
              <a:t>Waarom?</a:t>
            </a:r>
          </a:p>
        </p:txBody>
      </p:sp>
    </p:spTree>
    <p:extLst>
      <p:ext uri="{BB962C8B-B14F-4D97-AF65-F5344CB8AC3E}">
        <p14:creationId xmlns:p14="http://schemas.microsoft.com/office/powerpoint/2010/main" val="3241760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ndertitel 2"/>
          <p:cNvSpPr>
            <a:spLocks noGrp="1"/>
          </p:cNvSpPr>
          <p:nvPr>
            <p:ph type="subTitle" idx="1"/>
          </p:nvPr>
        </p:nvSpPr>
        <p:spPr>
          <a:xfrm>
            <a:off x="884685" y="1472581"/>
            <a:ext cx="7848872" cy="4106006"/>
          </a:xfrm>
        </p:spPr>
        <p:txBody>
          <a:bodyPr/>
          <a:lstStyle/>
          <a:p>
            <a:pPr algn="l"/>
            <a:r>
              <a:rPr lang="nl-NL" sz="3600" b="1" dirty="0">
                <a:solidFill>
                  <a:srgbClr val="FFC000"/>
                </a:solidFill>
              </a:rPr>
              <a:t>Scheiden</a:t>
            </a:r>
          </a:p>
          <a:p>
            <a:pPr algn="l"/>
            <a:r>
              <a:rPr lang="nl-NL" dirty="0"/>
              <a:t>Sorteer en verwijder al het overbodig materiaal of oude documenten op de werkplek, in de kasten…</a:t>
            </a:r>
          </a:p>
          <a:p>
            <a:pPr algn="l"/>
            <a:endParaRPr lang="nl-NL" dirty="0"/>
          </a:p>
          <a:p>
            <a:pPr algn="l"/>
            <a:r>
              <a:rPr lang="nl-NL" dirty="0"/>
              <a:t>Stel je zelf de vraag: heb ik dit nu echt nodig? Of kan dit elders gebruikt worden?</a:t>
            </a:r>
          </a:p>
        </p:txBody>
      </p:sp>
      <p:sp>
        <p:nvSpPr>
          <p:cNvPr id="3" name="Afgeronde rechthoek 2"/>
          <p:cNvSpPr/>
          <p:nvPr/>
        </p:nvSpPr>
        <p:spPr>
          <a:xfrm>
            <a:off x="889265" y="347705"/>
            <a:ext cx="4940052" cy="813914"/>
          </a:xfrm>
          <a:prstGeom prst="roundRect">
            <a:avLst/>
          </a:prstGeom>
          <a:noFill/>
          <a:ln>
            <a:solidFill>
              <a:srgbClr val="0C9B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Tekstvak 4"/>
          <p:cNvSpPr txBox="1"/>
          <p:nvPr/>
        </p:nvSpPr>
        <p:spPr>
          <a:xfrm>
            <a:off x="1067860" y="431496"/>
            <a:ext cx="4617442" cy="646331"/>
          </a:xfrm>
          <a:prstGeom prst="rect">
            <a:avLst/>
          </a:prstGeom>
          <a:noFill/>
        </p:spPr>
        <p:txBody>
          <a:bodyPr wrap="square" rtlCol="0">
            <a:spAutoFit/>
          </a:bodyPr>
          <a:lstStyle/>
          <a:p>
            <a:r>
              <a:rPr lang="nl-BE" sz="3600" b="1" dirty="0">
                <a:solidFill>
                  <a:srgbClr val="00CCFF"/>
                </a:solidFill>
              </a:rPr>
              <a:t>Organiseer je werkplek</a:t>
            </a:r>
            <a:endParaRPr lang="nl-BE" dirty="0"/>
          </a:p>
        </p:txBody>
      </p:sp>
      <p:sp>
        <p:nvSpPr>
          <p:cNvPr id="6" name="Rechthoek 5"/>
          <p:cNvSpPr/>
          <p:nvPr/>
        </p:nvSpPr>
        <p:spPr>
          <a:xfrm>
            <a:off x="6516216" y="1010916"/>
            <a:ext cx="1656184" cy="769441"/>
          </a:xfrm>
          <a:prstGeom prst="rect">
            <a:avLst/>
          </a:prstGeom>
        </p:spPr>
        <p:txBody>
          <a:bodyPr wrap="square">
            <a:spAutoFit/>
          </a:bodyPr>
          <a:lstStyle/>
          <a:p>
            <a:r>
              <a:rPr lang="nl-BE" sz="4400" i="1" dirty="0">
                <a:solidFill>
                  <a:srgbClr val="00B0F0"/>
                </a:solidFill>
              </a:rPr>
              <a:t>Hoe?</a:t>
            </a:r>
          </a:p>
        </p:txBody>
      </p:sp>
    </p:spTree>
  </p:cSld>
  <p:clrMapOvr>
    <a:masterClrMapping/>
  </p:clrMapOvr>
</p:sld>
</file>

<file path=ppt/theme/theme1.xml><?xml version="1.0" encoding="utf-8"?>
<a:theme xmlns:a="http://schemas.openxmlformats.org/drawingml/2006/main" name="Toolbox wmd">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Toolbox wmd</Template>
  <TotalTime>522</TotalTime>
  <Words>1368</Words>
  <Application>Microsoft Office PowerPoint</Application>
  <PresentationFormat>Diavoorstelling (4:3)</PresentationFormat>
  <Paragraphs>182</Paragraphs>
  <Slides>23</Slides>
  <Notes>20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23</vt:i4>
      </vt:variant>
    </vt:vector>
  </HeadingPairs>
  <TitlesOfParts>
    <vt:vector size="26" baseType="lpstr">
      <vt:lpstr>Arial</vt:lpstr>
      <vt:lpstr>Calibri</vt:lpstr>
      <vt:lpstr>Toolbox wmd</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Provinciebestuur Oost-Vlaanderen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i0502</dc:creator>
  <cp:lastModifiedBy>Ronny De Schrijver</cp:lastModifiedBy>
  <cp:revision>41</cp:revision>
  <dcterms:created xsi:type="dcterms:W3CDTF">2015-07-16T14:39:56Z</dcterms:created>
  <dcterms:modified xsi:type="dcterms:W3CDTF">2021-10-15T10:29:24Z</dcterms:modified>
</cp:coreProperties>
</file>