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2" d="100"/>
          <a:sy n="112"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12/7/21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0771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184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12/7/21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8597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12/7/21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8641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12/7/21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5454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391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7920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8146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97926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12/7/21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07018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12/7/21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5097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12/7/21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309013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itte stenen op een stapel">
            <a:extLst>
              <a:ext uri="{FF2B5EF4-FFF2-40B4-BE49-F238E27FC236}">
                <a16:creationId xmlns:a16="http://schemas.microsoft.com/office/drawing/2014/main" id="{B6B4D446-5B7E-4DFE-BA0A-26BEFB178A41}"/>
              </a:ext>
            </a:extLst>
          </p:cNvPr>
          <p:cNvPicPr>
            <a:picLocks noChangeAspect="1"/>
          </p:cNvPicPr>
          <p:nvPr/>
        </p:nvPicPr>
        <p:blipFill rotWithShape="1">
          <a:blip r:embed="rId2"/>
          <a:srcRect t="15730"/>
          <a:stretch/>
        </p:blipFill>
        <p:spPr>
          <a:xfrm>
            <a:off x="20" y="10"/>
            <a:ext cx="12191980" cy="6857988"/>
          </a:xfrm>
          <a:prstGeom prst="rect">
            <a:avLst/>
          </a:prstGeom>
        </p:spPr>
      </p:pic>
      <p:sp>
        <p:nvSpPr>
          <p:cNvPr id="11" name="Rectangle 10">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060C4C31-4445-49F6-9BE8-69902F59ABB8}"/>
              </a:ext>
            </a:extLst>
          </p:cNvPr>
          <p:cNvSpPr>
            <a:spLocks noGrp="1"/>
          </p:cNvSpPr>
          <p:nvPr>
            <p:ph type="ctrTitle"/>
          </p:nvPr>
        </p:nvSpPr>
        <p:spPr>
          <a:xfrm>
            <a:off x="837126" y="1419225"/>
            <a:ext cx="4320227" cy="2395117"/>
          </a:xfrm>
        </p:spPr>
        <p:txBody>
          <a:bodyPr>
            <a:normAutofit/>
          </a:bodyPr>
          <a:lstStyle/>
          <a:p>
            <a:r>
              <a:rPr lang="nl-BE" sz="4000" dirty="0">
                <a:solidFill>
                  <a:srgbClr val="FFFFFF"/>
                </a:solidFill>
              </a:rPr>
              <a:t>Ondersteuning in RCB</a:t>
            </a:r>
          </a:p>
        </p:txBody>
      </p:sp>
      <p:sp>
        <p:nvSpPr>
          <p:cNvPr id="3" name="Ondertitel 2">
            <a:extLst>
              <a:ext uri="{FF2B5EF4-FFF2-40B4-BE49-F238E27FC236}">
                <a16:creationId xmlns:a16="http://schemas.microsoft.com/office/drawing/2014/main" id="{93C7777D-785E-4733-9184-3F98F54AD480}"/>
              </a:ext>
            </a:extLst>
          </p:cNvPr>
          <p:cNvSpPr>
            <a:spLocks noGrp="1"/>
          </p:cNvSpPr>
          <p:nvPr>
            <p:ph type="subTitle" idx="1"/>
          </p:nvPr>
        </p:nvSpPr>
        <p:spPr>
          <a:xfrm>
            <a:off x="837126" y="3824577"/>
            <a:ext cx="4320228" cy="1614198"/>
          </a:xfrm>
        </p:spPr>
        <p:txBody>
          <a:bodyPr>
            <a:normAutofit/>
          </a:bodyPr>
          <a:lstStyle/>
          <a:p>
            <a:r>
              <a:rPr lang="nl-BE" sz="1800" dirty="0">
                <a:solidFill>
                  <a:srgbClr val="FFFFFF">
                    <a:alpha val="75000"/>
                  </a:srgbClr>
                </a:solidFill>
              </a:rPr>
              <a:t>Een gids in moeilijke tijden</a:t>
            </a:r>
          </a:p>
        </p:txBody>
      </p:sp>
    </p:spTree>
    <p:extLst>
      <p:ext uri="{BB962C8B-B14F-4D97-AF65-F5344CB8AC3E}">
        <p14:creationId xmlns:p14="http://schemas.microsoft.com/office/powerpoint/2010/main" val="22216662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4DFEC84F-0651-40BC-AA8E-EF69DA9521E1}"/>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a:solidFill>
                  <a:srgbClr val="FFFFFF"/>
                </a:solidFill>
                <a:latin typeface="+mj-lt"/>
                <a:ea typeface="+mj-ea"/>
                <a:cs typeface="+mj-cs"/>
              </a:rPr>
              <a:t>Escape room</a:t>
            </a:r>
          </a:p>
        </p:txBody>
      </p:sp>
      <p:sp>
        <p:nvSpPr>
          <p:cNvPr id="75" name="Rectangle 7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9" name="Rectangle 7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Tekstvak 3">
            <a:extLst>
              <a:ext uri="{FF2B5EF4-FFF2-40B4-BE49-F238E27FC236}">
                <a16:creationId xmlns:a16="http://schemas.microsoft.com/office/drawing/2014/main" id="{CD17BD60-939C-4171-8AE3-D53EA7D3A819}"/>
              </a:ext>
            </a:extLst>
          </p:cNvPr>
          <p:cNvSpPr txBox="1"/>
          <p:nvPr/>
        </p:nvSpPr>
        <p:spPr>
          <a:xfrm>
            <a:off x="671513" y="2536031"/>
            <a:ext cx="3123783" cy="3671936"/>
          </a:xfrm>
          <a:prstGeom prst="rect">
            <a:avLst/>
          </a:prstGeom>
        </p:spPr>
        <p:txBody>
          <a:bodyPr vert="horz" lIns="91440" tIns="45720" rIns="91440" bIns="45720" rtlCol="0" anchor="t">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a:solidFill>
                  <a:srgbClr val="FFFFFF"/>
                </a:solidFill>
              </a:rPr>
              <a:t>Wanneer een voltijds klastraject niet mogelijk is, of wanneer de prikkels te veel zijn. Wanneer vrije tijdsbesteding moeilijk is.  Wanneer een time-out met schoolwerk zich opdringt,</a:t>
            </a:r>
          </a:p>
        </p:txBody>
      </p:sp>
      <p:pic>
        <p:nvPicPr>
          <p:cNvPr id="6146" name="Picture 2" descr="Prikkelverwerking en autisme - Overprikkeling bij autisme - Prikkelgevoelig">
            <a:extLst>
              <a:ext uri="{FF2B5EF4-FFF2-40B4-BE49-F238E27FC236}">
                <a16:creationId xmlns:a16="http://schemas.microsoft.com/office/drawing/2014/main" id="{EDF7AE69-2BDB-4AD5-923F-9362B3F133E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753" r="2" b="9581"/>
          <a:stretch/>
        </p:blipFill>
        <p:spPr bwMode="auto">
          <a:xfrm>
            <a:off x="4241830" y="601200"/>
            <a:ext cx="7503636" cy="578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989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9D2BE-1C37-4CE4-A338-27FC60529D48}"/>
              </a:ext>
            </a:extLst>
          </p:cNvPr>
          <p:cNvSpPr>
            <a:spLocks noGrp="1"/>
          </p:cNvSpPr>
          <p:nvPr>
            <p:ph type="title"/>
          </p:nvPr>
        </p:nvSpPr>
        <p:spPr/>
        <p:txBody>
          <a:bodyPr/>
          <a:lstStyle/>
          <a:p>
            <a:r>
              <a:rPr lang="nl-BE" dirty="0"/>
              <a:t>Escape room</a:t>
            </a:r>
          </a:p>
        </p:txBody>
      </p:sp>
      <p:sp>
        <p:nvSpPr>
          <p:cNvPr id="3" name="Tijdelijke aanduiding voor inhoud 2">
            <a:extLst>
              <a:ext uri="{FF2B5EF4-FFF2-40B4-BE49-F238E27FC236}">
                <a16:creationId xmlns:a16="http://schemas.microsoft.com/office/drawing/2014/main" id="{43E25FC7-6AA1-47A8-8284-96ECD8B0987E}"/>
              </a:ext>
            </a:extLst>
          </p:cNvPr>
          <p:cNvSpPr>
            <a:spLocks noGrp="1"/>
          </p:cNvSpPr>
          <p:nvPr>
            <p:ph idx="1"/>
          </p:nvPr>
        </p:nvSpPr>
        <p:spPr/>
        <p:txBody>
          <a:bodyPr/>
          <a:lstStyle/>
          <a:p>
            <a:r>
              <a:rPr lang="nl-BE" dirty="0"/>
              <a:t>Een uitdaging om de werking uit te proberen en verder uit te werken gedurende het schooljaar: maar vangt de hiaten op dat het plots wel erg leuk wordt om naar lokaal 10 te komen of dat het rondwandelen plots populair wordt. Gemotiveerde mensen met expertise vanuit elk hun eigen discipline om het verhaal verder mee vorm te geven. Locatie: lokaal 11 (directielokaal wordt in ruil klaslokaal omdat lokaal 10 en lokaal 11 echt moeten kunnen samenwerken)</a:t>
            </a:r>
          </a:p>
        </p:txBody>
      </p:sp>
    </p:spTree>
    <p:extLst>
      <p:ext uri="{BB962C8B-B14F-4D97-AF65-F5344CB8AC3E}">
        <p14:creationId xmlns:p14="http://schemas.microsoft.com/office/powerpoint/2010/main" val="334331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7172" name="Picture 4" descr="Kan een afbeelding zijn van 1 persoon en glimlachen">
            <a:extLst>
              <a:ext uri="{FF2B5EF4-FFF2-40B4-BE49-F238E27FC236}">
                <a16:creationId xmlns:a16="http://schemas.microsoft.com/office/drawing/2014/main" id="{0796354F-6F5C-4B01-8BF8-5A87F1BE4E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636" y="791045"/>
            <a:ext cx="5476375" cy="547637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51EF8667-4494-430B-9AFE-5C88C43846BC}"/>
              </a:ext>
            </a:extLst>
          </p:cNvPr>
          <p:cNvSpPr>
            <a:spLocks noGrp="1"/>
          </p:cNvSpPr>
          <p:nvPr>
            <p:ph type="title"/>
          </p:nvPr>
        </p:nvSpPr>
        <p:spPr>
          <a:xfrm>
            <a:off x="6873606" y="938022"/>
            <a:ext cx="4597758" cy="1188720"/>
          </a:xfrm>
        </p:spPr>
        <p:txBody>
          <a:bodyPr>
            <a:normAutofit/>
          </a:bodyPr>
          <a:lstStyle/>
          <a:p>
            <a:r>
              <a:rPr lang="nl-BE">
                <a:solidFill>
                  <a:srgbClr val="FFFFFF"/>
                </a:solidFill>
              </a:rPr>
              <a:t>TAC: lokaal 9</a:t>
            </a:r>
          </a:p>
        </p:txBody>
      </p:sp>
      <p:sp>
        <p:nvSpPr>
          <p:cNvPr id="3" name="Tijdelijke aanduiding voor inhoud 2">
            <a:extLst>
              <a:ext uri="{FF2B5EF4-FFF2-40B4-BE49-F238E27FC236}">
                <a16:creationId xmlns:a16="http://schemas.microsoft.com/office/drawing/2014/main" id="{6788CAA7-F8B3-4446-A4B8-30EC7C3C6AC7}"/>
              </a:ext>
            </a:extLst>
          </p:cNvPr>
          <p:cNvSpPr>
            <a:spLocks noGrp="1"/>
          </p:cNvSpPr>
          <p:nvPr>
            <p:ph idx="1"/>
          </p:nvPr>
        </p:nvSpPr>
        <p:spPr>
          <a:xfrm>
            <a:off x="6873606" y="2340864"/>
            <a:ext cx="4597758" cy="3793237"/>
          </a:xfrm>
        </p:spPr>
        <p:txBody>
          <a:bodyPr>
            <a:normAutofit/>
          </a:bodyPr>
          <a:lstStyle/>
          <a:p>
            <a:r>
              <a:rPr lang="nl-BE">
                <a:solidFill>
                  <a:srgbClr val="FFFFFF"/>
                </a:solidFill>
              </a:rPr>
              <a:t>Bij Ronny kan je terecht voor alle technische defecten, hij coördineert de werken naar de juiste personen en volgt alles op. Mis je materiaal? Via je coördinator kan je de vraag stellen om materiaal bij te bestellen en Ronny zal dit mee begeleiden qua bestellingen. Problemen met de schoolboeken? Ook hiervoor kan je terecht bij Ronny</a:t>
            </a:r>
          </a:p>
        </p:txBody>
      </p:sp>
    </p:spTree>
    <p:extLst>
      <p:ext uri="{BB962C8B-B14F-4D97-AF65-F5344CB8AC3E}">
        <p14:creationId xmlns:p14="http://schemas.microsoft.com/office/powerpoint/2010/main" val="267901087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E8264-3598-4123-9E4A-C8025E939232}"/>
              </a:ext>
            </a:extLst>
          </p:cNvPr>
          <p:cNvSpPr>
            <a:spLocks noGrp="1"/>
          </p:cNvSpPr>
          <p:nvPr>
            <p:ph type="title"/>
          </p:nvPr>
        </p:nvSpPr>
        <p:spPr/>
        <p:txBody>
          <a:bodyPr/>
          <a:lstStyle/>
          <a:p>
            <a:endParaRPr lang="nl-BE" dirty="0"/>
          </a:p>
        </p:txBody>
      </p:sp>
      <p:graphicFrame>
        <p:nvGraphicFramePr>
          <p:cNvPr id="4" name="Tabel 4">
            <a:extLst>
              <a:ext uri="{FF2B5EF4-FFF2-40B4-BE49-F238E27FC236}">
                <a16:creationId xmlns:a16="http://schemas.microsoft.com/office/drawing/2014/main" id="{D3D00E8A-F0C0-4860-9C10-6107CBAF1F3A}"/>
              </a:ext>
            </a:extLst>
          </p:cNvPr>
          <p:cNvGraphicFramePr>
            <a:graphicFrameLocks noGrp="1"/>
          </p:cNvGraphicFramePr>
          <p:nvPr>
            <p:ph idx="1"/>
            <p:extLst>
              <p:ext uri="{D42A27DB-BD31-4B8C-83A1-F6EECF244321}">
                <p14:modId xmlns:p14="http://schemas.microsoft.com/office/powerpoint/2010/main" val="3112781531"/>
              </p:ext>
            </p:extLst>
          </p:nvPr>
        </p:nvGraphicFramePr>
        <p:xfrm>
          <a:off x="375079" y="1996440"/>
          <a:ext cx="11029950" cy="5294630"/>
        </p:xfrm>
        <a:graphic>
          <a:graphicData uri="http://schemas.openxmlformats.org/drawingml/2006/table">
            <a:tbl>
              <a:tblPr firstRow="1" bandRow="1">
                <a:tableStyleId>{5C22544A-7EE6-4342-B048-85BDC9FD1C3A}</a:tableStyleId>
              </a:tblPr>
              <a:tblGrid>
                <a:gridCol w="1838325">
                  <a:extLst>
                    <a:ext uri="{9D8B030D-6E8A-4147-A177-3AD203B41FA5}">
                      <a16:colId xmlns:a16="http://schemas.microsoft.com/office/drawing/2014/main" val="4237159321"/>
                    </a:ext>
                  </a:extLst>
                </a:gridCol>
                <a:gridCol w="1838325">
                  <a:extLst>
                    <a:ext uri="{9D8B030D-6E8A-4147-A177-3AD203B41FA5}">
                      <a16:colId xmlns:a16="http://schemas.microsoft.com/office/drawing/2014/main" val="639848098"/>
                    </a:ext>
                  </a:extLst>
                </a:gridCol>
                <a:gridCol w="1838325">
                  <a:extLst>
                    <a:ext uri="{9D8B030D-6E8A-4147-A177-3AD203B41FA5}">
                      <a16:colId xmlns:a16="http://schemas.microsoft.com/office/drawing/2014/main" val="3452188888"/>
                    </a:ext>
                  </a:extLst>
                </a:gridCol>
                <a:gridCol w="1838325">
                  <a:extLst>
                    <a:ext uri="{9D8B030D-6E8A-4147-A177-3AD203B41FA5}">
                      <a16:colId xmlns:a16="http://schemas.microsoft.com/office/drawing/2014/main" val="1578005392"/>
                    </a:ext>
                  </a:extLst>
                </a:gridCol>
                <a:gridCol w="1838325">
                  <a:extLst>
                    <a:ext uri="{9D8B030D-6E8A-4147-A177-3AD203B41FA5}">
                      <a16:colId xmlns:a16="http://schemas.microsoft.com/office/drawing/2014/main" val="3233085264"/>
                    </a:ext>
                  </a:extLst>
                </a:gridCol>
                <a:gridCol w="1838325">
                  <a:extLst>
                    <a:ext uri="{9D8B030D-6E8A-4147-A177-3AD203B41FA5}">
                      <a16:colId xmlns:a16="http://schemas.microsoft.com/office/drawing/2014/main" val="3419199869"/>
                    </a:ext>
                  </a:extLst>
                </a:gridCol>
              </a:tblGrid>
              <a:tr h="438150">
                <a:tc>
                  <a:txBody>
                    <a:bodyPr/>
                    <a:lstStyle/>
                    <a:p>
                      <a:r>
                        <a:rPr lang="nl-BE" dirty="0"/>
                        <a:t>Koen</a:t>
                      </a:r>
                    </a:p>
                  </a:txBody>
                  <a:tcPr/>
                </a:tc>
                <a:tc>
                  <a:txBody>
                    <a:bodyPr/>
                    <a:lstStyle/>
                    <a:p>
                      <a:r>
                        <a:rPr lang="nl-BE" dirty="0" err="1"/>
                        <a:t>Evie</a:t>
                      </a:r>
                      <a:endParaRPr lang="nl-BE" dirty="0"/>
                    </a:p>
                  </a:txBody>
                  <a:tcPr/>
                </a:tc>
                <a:tc>
                  <a:txBody>
                    <a:bodyPr/>
                    <a:lstStyle/>
                    <a:p>
                      <a:r>
                        <a:rPr lang="nl-BE" dirty="0"/>
                        <a:t>Greet</a:t>
                      </a:r>
                    </a:p>
                  </a:txBody>
                  <a:tcPr/>
                </a:tc>
                <a:tc>
                  <a:txBody>
                    <a:bodyPr/>
                    <a:lstStyle/>
                    <a:p>
                      <a:r>
                        <a:rPr lang="nl-BE" dirty="0"/>
                        <a:t>Lore</a:t>
                      </a:r>
                    </a:p>
                  </a:txBody>
                  <a:tcPr/>
                </a:tc>
                <a:tc>
                  <a:txBody>
                    <a:bodyPr/>
                    <a:lstStyle/>
                    <a:p>
                      <a:r>
                        <a:rPr lang="nl-BE" dirty="0"/>
                        <a:t>Margo</a:t>
                      </a:r>
                    </a:p>
                  </a:txBody>
                  <a:tcPr/>
                </a:tc>
                <a:tc>
                  <a:txBody>
                    <a:bodyPr/>
                    <a:lstStyle/>
                    <a:p>
                      <a:endParaRPr lang="nl-BE" dirty="0"/>
                    </a:p>
                  </a:txBody>
                  <a:tcPr/>
                </a:tc>
                <a:extLst>
                  <a:ext uri="{0D108BD9-81ED-4DB2-BD59-A6C34878D82A}">
                    <a16:rowId xmlns:a16="http://schemas.microsoft.com/office/drawing/2014/main" val="760080125"/>
                  </a:ext>
                </a:extLst>
              </a:tr>
              <a:tr h="370840">
                <a:tc>
                  <a:txBody>
                    <a:bodyPr/>
                    <a:lstStyle/>
                    <a:p>
                      <a:r>
                        <a:rPr lang="nl-BE" sz="1000" dirty="0"/>
                        <a:t>Personeel</a:t>
                      </a:r>
                    </a:p>
                  </a:txBody>
                  <a:tcPr/>
                </a:tc>
                <a:tc>
                  <a:txBody>
                    <a:bodyPr/>
                    <a:lstStyle/>
                    <a:p>
                      <a:r>
                        <a:rPr lang="nl-BE" sz="1000" dirty="0"/>
                        <a:t>Boekhouding</a:t>
                      </a:r>
                    </a:p>
                  </a:txBody>
                  <a:tcPr/>
                </a:tc>
                <a:tc>
                  <a:txBody>
                    <a:bodyPr/>
                    <a:lstStyle/>
                    <a:p>
                      <a:r>
                        <a:rPr lang="nl-BE" sz="1000" dirty="0"/>
                        <a:t>Verzekeringen lln </a:t>
                      </a:r>
                    </a:p>
                  </a:txBody>
                  <a:tcPr/>
                </a:tc>
                <a:tc>
                  <a:txBody>
                    <a:bodyPr/>
                    <a:lstStyle/>
                    <a:p>
                      <a:r>
                        <a:rPr lang="nl-BE" sz="1000" dirty="0"/>
                        <a:t>vervoer</a:t>
                      </a:r>
                    </a:p>
                  </a:txBody>
                  <a:tcPr/>
                </a:tc>
                <a:tc>
                  <a:txBody>
                    <a:bodyPr/>
                    <a:lstStyle/>
                    <a:p>
                      <a:r>
                        <a:rPr lang="nl-BE" sz="1000" dirty="0"/>
                        <a:t>stages</a:t>
                      </a:r>
                    </a:p>
                  </a:txBody>
                  <a:tcPr/>
                </a:tc>
                <a:tc>
                  <a:txBody>
                    <a:bodyPr/>
                    <a:lstStyle/>
                    <a:p>
                      <a:endParaRPr lang="nl-BE" sz="1000" dirty="0"/>
                    </a:p>
                  </a:txBody>
                  <a:tcPr/>
                </a:tc>
                <a:extLst>
                  <a:ext uri="{0D108BD9-81ED-4DB2-BD59-A6C34878D82A}">
                    <a16:rowId xmlns:a16="http://schemas.microsoft.com/office/drawing/2014/main" val="2304410451"/>
                  </a:ext>
                </a:extLst>
              </a:tr>
              <a:tr h="370840">
                <a:tc>
                  <a:txBody>
                    <a:bodyPr/>
                    <a:lstStyle/>
                    <a:p>
                      <a:r>
                        <a:rPr lang="nl-BE" sz="1000" dirty="0"/>
                        <a:t>Verzekering </a:t>
                      </a:r>
                      <a:r>
                        <a:rPr lang="nl-BE" sz="1000" dirty="0" err="1"/>
                        <a:t>lkn</a:t>
                      </a:r>
                      <a:endParaRPr lang="nl-BE" sz="1000" dirty="0"/>
                    </a:p>
                  </a:txBody>
                  <a:tcPr/>
                </a:tc>
                <a:tc>
                  <a:txBody>
                    <a:bodyPr/>
                    <a:lstStyle/>
                    <a:p>
                      <a:r>
                        <a:rPr lang="nl-BE" sz="1000" dirty="0"/>
                        <a:t>Medicatie</a:t>
                      </a:r>
                    </a:p>
                  </a:txBody>
                  <a:tcPr/>
                </a:tc>
                <a:tc>
                  <a:txBody>
                    <a:bodyPr/>
                    <a:lstStyle/>
                    <a:p>
                      <a:r>
                        <a:rPr lang="nl-BE" sz="1000" dirty="0" err="1"/>
                        <a:t>Ochtendtoe</a:t>
                      </a:r>
                      <a:r>
                        <a:rPr lang="nl-BE" sz="1000" dirty="0"/>
                        <a:t>-</a:t>
                      </a:r>
                      <a:br>
                        <a:rPr lang="nl-BE" sz="1000" dirty="0"/>
                      </a:br>
                      <a:r>
                        <a:rPr lang="nl-BE" sz="1000" dirty="0"/>
                        <a:t>zichten en </a:t>
                      </a:r>
                      <a:r>
                        <a:rPr lang="nl-BE" sz="1000" dirty="0" err="1"/>
                        <a:t>bustoezichten</a:t>
                      </a:r>
                      <a:endParaRPr lang="nl-BE" sz="1000" dirty="0"/>
                    </a:p>
                  </a:txBody>
                  <a:tcPr/>
                </a:tc>
                <a:tc>
                  <a:txBody>
                    <a:bodyPr/>
                    <a:lstStyle/>
                    <a:p>
                      <a:r>
                        <a:rPr lang="nl-BE" sz="1000" dirty="0"/>
                        <a:t>Desk secretariaat ochtend</a:t>
                      </a:r>
                    </a:p>
                  </a:txBody>
                  <a:tcPr/>
                </a:tc>
                <a:tc>
                  <a:txBody>
                    <a:bodyPr/>
                    <a:lstStyle/>
                    <a:p>
                      <a:r>
                        <a:rPr lang="nl-BE" sz="1000" dirty="0" err="1"/>
                        <a:t>bustoezichten</a:t>
                      </a:r>
                      <a:endParaRPr lang="nl-BE" sz="1000" dirty="0"/>
                    </a:p>
                  </a:txBody>
                  <a:tcPr/>
                </a:tc>
                <a:tc>
                  <a:txBody>
                    <a:bodyPr/>
                    <a:lstStyle/>
                    <a:p>
                      <a:endParaRPr lang="nl-BE" sz="1000" dirty="0"/>
                    </a:p>
                  </a:txBody>
                  <a:tcPr/>
                </a:tc>
                <a:extLst>
                  <a:ext uri="{0D108BD9-81ED-4DB2-BD59-A6C34878D82A}">
                    <a16:rowId xmlns:a16="http://schemas.microsoft.com/office/drawing/2014/main" val="1484387146"/>
                  </a:ext>
                </a:extLst>
              </a:tr>
              <a:tr h="370840">
                <a:tc>
                  <a:txBody>
                    <a:bodyPr/>
                    <a:lstStyle/>
                    <a:p>
                      <a:r>
                        <a:rPr lang="nl-BE" sz="1000" dirty="0"/>
                        <a:t>ICT helpdesk</a:t>
                      </a:r>
                    </a:p>
                  </a:txBody>
                  <a:tcPr/>
                </a:tc>
                <a:tc>
                  <a:txBody>
                    <a:bodyPr/>
                    <a:lstStyle/>
                    <a:p>
                      <a:r>
                        <a:rPr lang="nl-BE" sz="1000" dirty="0"/>
                        <a:t>Spijbeloverleg (met Ilonka en Ann)</a:t>
                      </a:r>
                    </a:p>
                  </a:txBody>
                  <a:tcPr/>
                </a:tc>
                <a:tc>
                  <a:txBody>
                    <a:bodyPr/>
                    <a:lstStyle/>
                    <a:p>
                      <a:r>
                        <a:rPr lang="nl-BE" sz="1000" dirty="0"/>
                        <a:t>Inschrijvingen: rondleiding + documenten + invoeren in de verschillende systemen</a:t>
                      </a:r>
                    </a:p>
                  </a:txBody>
                  <a:tcPr/>
                </a:tc>
                <a:tc>
                  <a:txBody>
                    <a:bodyPr/>
                    <a:lstStyle/>
                    <a:p>
                      <a:r>
                        <a:rPr lang="nl-BE" sz="1000" dirty="0"/>
                        <a:t>Updaten lijsten en nakijken onderwijs vlaanderen</a:t>
                      </a:r>
                    </a:p>
                  </a:txBody>
                  <a:tcPr/>
                </a:tc>
                <a:tc>
                  <a:txBody>
                    <a:bodyPr/>
                    <a:lstStyle/>
                    <a:p>
                      <a:r>
                        <a:rPr lang="nl-BE" sz="1000" dirty="0"/>
                        <a:t>Opvraging attesten VDAB en vakbond</a:t>
                      </a:r>
                    </a:p>
                  </a:txBody>
                  <a:tcPr/>
                </a:tc>
                <a:tc>
                  <a:txBody>
                    <a:bodyPr/>
                    <a:lstStyle/>
                    <a:p>
                      <a:endParaRPr lang="nl-BE" sz="1000" dirty="0"/>
                    </a:p>
                  </a:txBody>
                  <a:tcPr/>
                </a:tc>
                <a:extLst>
                  <a:ext uri="{0D108BD9-81ED-4DB2-BD59-A6C34878D82A}">
                    <a16:rowId xmlns:a16="http://schemas.microsoft.com/office/drawing/2014/main" val="2855118191"/>
                  </a:ext>
                </a:extLst>
              </a:tr>
              <a:tr h="370840">
                <a:tc>
                  <a:txBody>
                    <a:bodyPr/>
                    <a:lstStyle/>
                    <a:p>
                      <a:r>
                        <a:rPr lang="nl-BE" sz="1000" dirty="0"/>
                        <a:t>vervangingen</a:t>
                      </a:r>
                    </a:p>
                  </a:txBody>
                  <a:tcPr/>
                </a:tc>
                <a:tc>
                  <a:txBody>
                    <a:bodyPr/>
                    <a:lstStyle/>
                    <a:p>
                      <a:r>
                        <a:rPr lang="nl-BE" sz="1000" dirty="0"/>
                        <a:t>Verzekeringen leerlingen</a:t>
                      </a:r>
                    </a:p>
                  </a:txBody>
                  <a:tcPr/>
                </a:tc>
                <a:tc>
                  <a:txBody>
                    <a:bodyPr/>
                    <a:lstStyle/>
                    <a:p>
                      <a:r>
                        <a:rPr lang="nl-BE" sz="1000" dirty="0"/>
                        <a:t>afwezigheden</a:t>
                      </a:r>
                    </a:p>
                  </a:txBody>
                  <a:tcPr/>
                </a:tc>
                <a:tc>
                  <a:txBody>
                    <a:bodyPr/>
                    <a:lstStyle/>
                    <a:p>
                      <a:r>
                        <a:rPr lang="nl-BE" sz="1000" dirty="0"/>
                        <a:t>EHBO</a:t>
                      </a:r>
                    </a:p>
                  </a:txBody>
                  <a:tcPr/>
                </a:tc>
                <a:tc>
                  <a:txBody>
                    <a:bodyPr/>
                    <a:lstStyle/>
                    <a:p>
                      <a:r>
                        <a:rPr lang="nl-BE" sz="1000"/>
                        <a:t>Certificering einde schooljaar</a:t>
                      </a:r>
                      <a:endParaRPr lang="nl-BE" sz="1000" dirty="0"/>
                    </a:p>
                  </a:txBody>
                  <a:tcPr/>
                </a:tc>
                <a:tc>
                  <a:txBody>
                    <a:bodyPr/>
                    <a:lstStyle/>
                    <a:p>
                      <a:endParaRPr lang="nl-BE" sz="1000" dirty="0"/>
                    </a:p>
                  </a:txBody>
                  <a:tcPr/>
                </a:tc>
                <a:extLst>
                  <a:ext uri="{0D108BD9-81ED-4DB2-BD59-A6C34878D82A}">
                    <a16:rowId xmlns:a16="http://schemas.microsoft.com/office/drawing/2014/main" val="133788895"/>
                  </a:ext>
                </a:extLst>
              </a:tr>
              <a:tr h="370840">
                <a:tc>
                  <a:txBody>
                    <a:bodyPr/>
                    <a:lstStyle/>
                    <a:p>
                      <a:r>
                        <a:rPr lang="nl-BE" sz="1000" dirty="0"/>
                        <a:t>Opmaken roosters</a:t>
                      </a:r>
                    </a:p>
                  </a:txBody>
                  <a:tcPr/>
                </a:tc>
                <a:tc>
                  <a:txBody>
                    <a:bodyPr/>
                    <a:lstStyle/>
                    <a:p>
                      <a:r>
                        <a:rPr lang="nl-BE" sz="1000" dirty="0"/>
                        <a:t>verificatie</a:t>
                      </a:r>
                    </a:p>
                  </a:txBody>
                  <a:tcPr/>
                </a:tc>
                <a:tc>
                  <a:txBody>
                    <a:bodyPr/>
                    <a:lstStyle/>
                    <a:p>
                      <a:r>
                        <a:rPr lang="nl-BE" sz="1000" dirty="0"/>
                        <a:t>Post versturen</a:t>
                      </a:r>
                    </a:p>
                  </a:txBody>
                  <a:tcPr/>
                </a:tc>
                <a:tc>
                  <a:txBody>
                    <a:bodyPr/>
                    <a:lstStyle/>
                    <a:p>
                      <a:r>
                        <a:rPr lang="nl-BE" sz="1000" dirty="0"/>
                        <a:t>Verificatie</a:t>
                      </a:r>
                    </a:p>
                  </a:txBody>
                  <a:tcPr/>
                </a:tc>
                <a:tc>
                  <a:txBody>
                    <a:bodyPr/>
                    <a:lstStyle/>
                    <a:p>
                      <a:r>
                        <a:rPr lang="nl-BE" sz="1000" dirty="0"/>
                        <a:t>Verificatie</a:t>
                      </a:r>
                    </a:p>
                  </a:txBody>
                  <a:tcPr/>
                </a:tc>
                <a:tc>
                  <a:txBody>
                    <a:bodyPr/>
                    <a:lstStyle/>
                    <a:p>
                      <a:endParaRPr lang="nl-BE" sz="1000" dirty="0"/>
                    </a:p>
                  </a:txBody>
                  <a:tcPr/>
                </a:tc>
                <a:extLst>
                  <a:ext uri="{0D108BD9-81ED-4DB2-BD59-A6C34878D82A}">
                    <a16:rowId xmlns:a16="http://schemas.microsoft.com/office/drawing/2014/main" val="787201273"/>
                  </a:ext>
                </a:extLst>
              </a:tr>
              <a:tr h="370840">
                <a:tc>
                  <a:txBody>
                    <a:bodyPr/>
                    <a:lstStyle/>
                    <a:p>
                      <a:endParaRPr lang="nl-BE" sz="1000" dirty="0"/>
                    </a:p>
                  </a:txBody>
                  <a:tcPr/>
                </a:tc>
                <a:tc>
                  <a:txBody>
                    <a:bodyPr/>
                    <a:lstStyle/>
                    <a:p>
                      <a:endParaRPr lang="nl-BE" sz="1000" dirty="0"/>
                    </a:p>
                  </a:txBody>
                  <a:tcPr/>
                </a:tc>
                <a:tc>
                  <a:txBody>
                    <a:bodyPr/>
                    <a:lstStyle/>
                    <a:p>
                      <a:r>
                        <a:rPr lang="nl-BE" sz="1000" dirty="0"/>
                        <a:t>Tel/mails</a:t>
                      </a:r>
                    </a:p>
                  </a:txBody>
                  <a:tcPr/>
                </a:tc>
                <a:tc>
                  <a:txBody>
                    <a:bodyPr/>
                    <a:lstStyle/>
                    <a:p>
                      <a:r>
                        <a:rPr lang="nl-BE" sz="1000" dirty="0"/>
                        <a:t>Tel/mails</a:t>
                      </a:r>
                    </a:p>
                  </a:txBody>
                  <a:tcPr/>
                </a:tc>
                <a:tc>
                  <a:txBody>
                    <a:bodyPr/>
                    <a:lstStyle/>
                    <a:p>
                      <a:r>
                        <a:rPr lang="nl-BE" sz="1000" dirty="0"/>
                        <a:t>Tel/mails</a:t>
                      </a:r>
                    </a:p>
                  </a:txBody>
                  <a:tcPr/>
                </a:tc>
                <a:tc>
                  <a:txBody>
                    <a:bodyPr/>
                    <a:lstStyle/>
                    <a:p>
                      <a:endParaRPr lang="nl-BE" sz="1000" dirty="0"/>
                    </a:p>
                  </a:txBody>
                  <a:tcPr/>
                </a:tc>
                <a:extLst>
                  <a:ext uri="{0D108BD9-81ED-4DB2-BD59-A6C34878D82A}">
                    <a16:rowId xmlns:a16="http://schemas.microsoft.com/office/drawing/2014/main" val="4161810457"/>
                  </a:ext>
                </a:extLst>
              </a:tr>
              <a:tr h="370840">
                <a:tc>
                  <a:txBody>
                    <a:bodyPr/>
                    <a:lstStyle/>
                    <a:p>
                      <a:endParaRPr lang="nl-BE" sz="1000" dirty="0"/>
                    </a:p>
                  </a:txBody>
                  <a:tcPr/>
                </a:tc>
                <a:tc>
                  <a:txBody>
                    <a:bodyPr/>
                    <a:lstStyle/>
                    <a:p>
                      <a:endParaRPr lang="nl-BE" sz="1000" dirty="0"/>
                    </a:p>
                  </a:txBody>
                  <a:tcPr/>
                </a:tc>
                <a:tc>
                  <a:txBody>
                    <a:bodyPr/>
                    <a:lstStyle/>
                    <a:p>
                      <a:r>
                        <a:rPr lang="nl-BE" sz="1000" dirty="0"/>
                        <a:t>Rapporten afdrukken </a:t>
                      </a:r>
                    </a:p>
                  </a:txBody>
                  <a:tcPr/>
                </a:tc>
                <a:tc>
                  <a:txBody>
                    <a:bodyPr/>
                    <a:lstStyle/>
                    <a:p>
                      <a:r>
                        <a:rPr lang="nl-BE" sz="1000" dirty="0"/>
                        <a:t>Wacht</a:t>
                      </a:r>
                    </a:p>
                  </a:txBody>
                  <a:tcPr/>
                </a:tc>
                <a:tc>
                  <a:txBody>
                    <a:bodyPr/>
                    <a:lstStyle/>
                    <a:p>
                      <a:r>
                        <a:rPr lang="nl-BE" sz="1000" dirty="0"/>
                        <a:t>klasseren</a:t>
                      </a:r>
                    </a:p>
                  </a:txBody>
                  <a:tcPr/>
                </a:tc>
                <a:tc>
                  <a:txBody>
                    <a:bodyPr/>
                    <a:lstStyle/>
                    <a:p>
                      <a:endParaRPr lang="nl-BE" sz="1000" dirty="0"/>
                    </a:p>
                  </a:txBody>
                  <a:tcPr/>
                </a:tc>
                <a:extLst>
                  <a:ext uri="{0D108BD9-81ED-4DB2-BD59-A6C34878D82A}">
                    <a16:rowId xmlns:a16="http://schemas.microsoft.com/office/drawing/2014/main" val="3854753761"/>
                  </a:ext>
                </a:extLst>
              </a:tr>
              <a:tr h="370840">
                <a:tc>
                  <a:txBody>
                    <a:bodyPr/>
                    <a:lstStyle/>
                    <a:p>
                      <a:endParaRPr lang="nl-BE" sz="1000" dirty="0"/>
                    </a:p>
                  </a:txBody>
                  <a:tcPr/>
                </a:tc>
                <a:tc>
                  <a:txBody>
                    <a:bodyPr/>
                    <a:lstStyle/>
                    <a:p>
                      <a:endParaRPr lang="nl-BE" sz="1000" dirty="0"/>
                    </a:p>
                  </a:txBody>
                  <a:tcPr/>
                </a:tc>
                <a:tc>
                  <a:txBody>
                    <a:bodyPr/>
                    <a:lstStyle/>
                    <a:p>
                      <a:r>
                        <a:rPr lang="nl-BE" sz="1000" dirty="0"/>
                        <a:t>Dossiers opvragen bij </a:t>
                      </a:r>
                      <a:r>
                        <a:rPr lang="nl-BE" sz="1000" dirty="0" err="1"/>
                        <a:t>CLB’s</a:t>
                      </a:r>
                      <a:endParaRPr lang="nl-BE" sz="1000" dirty="0"/>
                    </a:p>
                  </a:txBody>
                  <a:tcPr/>
                </a:tc>
                <a:tc>
                  <a:txBody>
                    <a:bodyPr/>
                    <a:lstStyle/>
                    <a:p>
                      <a:r>
                        <a:rPr lang="nl-BE" sz="1000" dirty="0"/>
                        <a:t>klasseren</a:t>
                      </a:r>
                    </a:p>
                  </a:txBody>
                  <a:tcPr/>
                </a:tc>
                <a:tc>
                  <a:txBody>
                    <a:bodyPr/>
                    <a:lstStyle/>
                    <a:p>
                      <a:r>
                        <a:rPr lang="nl-BE" sz="1000" dirty="0"/>
                        <a:t>brieven aan ouders</a:t>
                      </a:r>
                    </a:p>
                  </a:txBody>
                  <a:tcPr/>
                </a:tc>
                <a:tc>
                  <a:txBody>
                    <a:bodyPr/>
                    <a:lstStyle/>
                    <a:p>
                      <a:endParaRPr lang="nl-BE" sz="1000" dirty="0"/>
                    </a:p>
                  </a:txBody>
                  <a:tcPr/>
                </a:tc>
                <a:extLst>
                  <a:ext uri="{0D108BD9-81ED-4DB2-BD59-A6C34878D82A}">
                    <a16:rowId xmlns:a16="http://schemas.microsoft.com/office/drawing/2014/main" val="1705003152"/>
                  </a:ext>
                </a:extLst>
              </a:tr>
              <a:tr h="370840">
                <a:tc>
                  <a:txBody>
                    <a:bodyPr/>
                    <a:lstStyle/>
                    <a:p>
                      <a:endParaRPr lang="nl-BE" sz="1000" dirty="0"/>
                    </a:p>
                  </a:txBody>
                  <a:tcPr/>
                </a:tc>
                <a:tc>
                  <a:txBody>
                    <a:bodyPr/>
                    <a:lstStyle/>
                    <a:p>
                      <a:endParaRPr lang="nl-BE" sz="1000" dirty="0"/>
                    </a:p>
                  </a:txBody>
                  <a:tcPr/>
                </a:tc>
                <a:tc>
                  <a:txBody>
                    <a:bodyPr/>
                    <a:lstStyle/>
                    <a:p>
                      <a:r>
                        <a:rPr lang="nl-BE" sz="1000" dirty="0"/>
                        <a:t>Opvraging attesten</a:t>
                      </a:r>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extLst>
                  <a:ext uri="{0D108BD9-81ED-4DB2-BD59-A6C34878D82A}">
                    <a16:rowId xmlns:a16="http://schemas.microsoft.com/office/drawing/2014/main" val="1548556342"/>
                  </a:ext>
                </a:extLst>
              </a:tr>
              <a:tr h="370840">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extLst>
                  <a:ext uri="{0D108BD9-81ED-4DB2-BD59-A6C34878D82A}">
                    <a16:rowId xmlns:a16="http://schemas.microsoft.com/office/drawing/2014/main" val="2309161791"/>
                  </a:ext>
                </a:extLst>
              </a:tr>
              <a:tr h="370840">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extLst>
                  <a:ext uri="{0D108BD9-81ED-4DB2-BD59-A6C34878D82A}">
                    <a16:rowId xmlns:a16="http://schemas.microsoft.com/office/drawing/2014/main" val="2116381055"/>
                  </a:ext>
                </a:extLst>
              </a:tr>
              <a:tr h="370840">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tc>
                  <a:txBody>
                    <a:bodyPr/>
                    <a:lstStyle/>
                    <a:p>
                      <a:endParaRPr lang="nl-BE" sz="1000" dirty="0"/>
                    </a:p>
                  </a:txBody>
                  <a:tcPr/>
                </a:tc>
                <a:extLst>
                  <a:ext uri="{0D108BD9-81ED-4DB2-BD59-A6C34878D82A}">
                    <a16:rowId xmlns:a16="http://schemas.microsoft.com/office/drawing/2014/main" val="2542305629"/>
                  </a:ext>
                </a:extLst>
              </a:tr>
            </a:tbl>
          </a:graphicData>
        </a:graphic>
      </p:graphicFrame>
      <p:pic>
        <p:nvPicPr>
          <p:cNvPr id="8194" name="Picture 2" descr="Kan een afbeelding zijn van 2 mensen en lachende mensen">
            <a:extLst>
              <a:ext uri="{FF2B5EF4-FFF2-40B4-BE49-F238E27FC236}">
                <a16:creationId xmlns:a16="http://schemas.microsoft.com/office/drawing/2014/main" id="{B24112D6-F4CF-481D-8942-8E9717AED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48" t="961" r="43131" b="78258"/>
          <a:stretch/>
        </p:blipFill>
        <p:spPr bwMode="auto">
          <a:xfrm>
            <a:off x="375079" y="583943"/>
            <a:ext cx="1840899" cy="14251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an een afbeelding zijn van 1 persoon, bloem en buitenshuis">
            <a:extLst>
              <a:ext uri="{FF2B5EF4-FFF2-40B4-BE49-F238E27FC236}">
                <a16:creationId xmlns:a16="http://schemas.microsoft.com/office/drawing/2014/main" id="{DD6D917A-058E-4A03-9AF3-9C696E3523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85" t="23784" r="26853" b="37177"/>
          <a:stretch/>
        </p:blipFill>
        <p:spPr bwMode="auto">
          <a:xfrm>
            <a:off x="2215977" y="583942"/>
            <a:ext cx="1840899" cy="141249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an een afbeelding zijn van 2 mensen, staande mensen en buitenshuis">
            <a:extLst>
              <a:ext uri="{FF2B5EF4-FFF2-40B4-BE49-F238E27FC236}">
                <a16:creationId xmlns:a16="http://schemas.microsoft.com/office/drawing/2014/main" id="{FC371C9E-F7C7-4E82-BBCE-D4D542956A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83" t="21021" r="56847" b="51832"/>
          <a:stretch/>
        </p:blipFill>
        <p:spPr bwMode="auto">
          <a:xfrm>
            <a:off x="4056876" y="571909"/>
            <a:ext cx="1840899" cy="143718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Kan een afbeelding zijn van Lore De Borger en glimlachen">
            <a:extLst>
              <a:ext uri="{FF2B5EF4-FFF2-40B4-BE49-F238E27FC236}">
                <a16:creationId xmlns:a16="http://schemas.microsoft.com/office/drawing/2014/main" id="{CB84B24B-0C6B-4827-A732-F3A5518CD8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604" t="10238" r="13784" b="34895"/>
          <a:stretch/>
        </p:blipFill>
        <p:spPr bwMode="auto">
          <a:xfrm>
            <a:off x="5890053" y="550084"/>
            <a:ext cx="1840899" cy="144635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Kan een afbeelding zijn van 2 mensen en lachende mensen">
            <a:extLst>
              <a:ext uri="{FF2B5EF4-FFF2-40B4-BE49-F238E27FC236}">
                <a16:creationId xmlns:a16="http://schemas.microsoft.com/office/drawing/2014/main" id="{40ED967F-BAE6-4EF9-9FA9-BD72F4D150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270" t="21913" r="64054" b="48255"/>
          <a:stretch/>
        </p:blipFill>
        <p:spPr bwMode="auto">
          <a:xfrm>
            <a:off x="7738673" y="583941"/>
            <a:ext cx="1840899" cy="1425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0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BDCB9F6-BA88-4398-A157-0EB3EAB4F881}"/>
              </a:ext>
            </a:extLst>
          </p:cNvPr>
          <p:cNvSpPr>
            <a:spLocks noGrp="1"/>
          </p:cNvSpPr>
          <p:nvPr>
            <p:ph type="title"/>
          </p:nvPr>
        </p:nvSpPr>
        <p:spPr>
          <a:xfrm>
            <a:off x="672280" y="944752"/>
            <a:ext cx="3259016" cy="1462692"/>
          </a:xfrm>
        </p:spPr>
        <p:txBody>
          <a:bodyPr>
            <a:normAutofit/>
          </a:bodyPr>
          <a:lstStyle/>
          <a:p>
            <a:r>
              <a:rPr lang="nl-BE" dirty="0">
                <a:solidFill>
                  <a:srgbClr val="FFFFFF"/>
                </a:solidFill>
              </a:rPr>
              <a:t>Lokaal 10 </a:t>
            </a:r>
            <a:br>
              <a:rPr lang="nl-BE" dirty="0">
                <a:solidFill>
                  <a:srgbClr val="FFFFFF"/>
                </a:solidFill>
              </a:rPr>
            </a:br>
            <a:r>
              <a:rPr lang="nl-BE" dirty="0">
                <a:solidFill>
                  <a:srgbClr val="FFFFFF"/>
                </a:solidFill>
              </a:rPr>
              <a:t>CLB</a:t>
            </a:r>
          </a:p>
        </p:txBody>
      </p:sp>
      <p:sp>
        <p:nvSpPr>
          <p:cNvPr id="95" name="Rectangle 9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9" name="Rectangle 9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46" name="Content Placeholder 1029">
            <a:extLst>
              <a:ext uri="{FF2B5EF4-FFF2-40B4-BE49-F238E27FC236}">
                <a16:creationId xmlns:a16="http://schemas.microsoft.com/office/drawing/2014/main" id="{96C27604-409E-456C-A5CE-A06A82D23307}"/>
              </a:ext>
            </a:extLst>
          </p:cNvPr>
          <p:cNvSpPr>
            <a:spLocks noGrp="1"/>
          </p:cNvSpPr>
          <p:nvPr>
            <p:ph idx="1"/>
          </p:nvPr>
        </p:nvSpPr>
        <p:spPr>
          <a:xfrm>
            <a:off x="671513" y="2536031"/>
            <a:ext cx="3123783" cy="3671936"/>
          </a:xfrm>
        </p:spPr>
        <p:txBody>
          <a:bodyPr anchor="t">
            <a:normAutofit lnSpcReduction="10000"/>
          </a:bodyPr>
          <a:lstStyle/>
          <a:p>
            <a:r>
              <a:rPr lang="en-US" dirty="0">
                <a:solidFill>
                  <a:srgbClr val="FFFFFF"/>
                </a:solidFill>
              </a:rPr>
              <a:t>Van Links </a:t>
            </a:r>
            <a:r>
              <a:rPr lang="en-US" dirty="0" err="1">
                <a:solidFill>
                  <a:srgbClr val="FFFFFF"/>
                </a:solidFill>
              </a:rPr>
              <a:t>naar</a:t>
            </a:r>
            <a:r>
              <a:rPr lang="en-US" dirty="0">
                <a:solidFill>
                  <a:srgbClr val="FFFFFF"/>
                </a:solidFill>
              </a:rPr>
              <a:t> </a:t>
            </a:r>
            <a:r>
              <a:rPr lang="en-US" dirty="0" err="1">
                <a:solidFill>
                  <a:srgbClr val="FFFFFF"/>
                </a:solidFill>
              </a:rPr>
              <a:t>rechts</a:t>
            </a:r>
            <a:r>
              <a:rPr lang="en-US" dirty="0">
                <a:solidFill>
                  <a:srgbClr val="FFFFFF"/>
                </a:solidFill>
              </a:rPr>
              <a:t>: </a:t>
            </a:r>
          </a:p>
          <a:p>
            <a:pPr lvl="1"/>
            <a:r>
              <a:rPr lang="en-US" dirty="0">
                <a:solidFill>
                  <a:srgbClr val="FFFFFF"/>
                </a:solidFill>
              </a:rPr>
              <a:t>Karen De </a:t>
            </a:r>
            <a:r>
              <a:rPr lang="en-US" dirty="0" err="1">
                <a:solidFill>
                  <a:srgbClr val="FFFFFF"/>
                </a:solidFill>
              </a:rPr>
              <a:t>Kempeneer</a:t>
            </a:r>
            <a:r>
              <a:rPr lang="en-US" dirty="0">
                <a:solidFill>
                  <a:srgbClr val="FFFFFF"/>
                </a:solidFill>
              </a:rPr>
              <a:t>: </a:t>
            </a:r>
          </a:p>
          <a:p>
            <a:pPr lvl="2"/>
            <a:r>
              <a:rPr lang="en-US" dirty="0">
                <a:solidFill>
                  <a:srgbClr val="FFFFFF"/>
                </a:solidFill>
              </a:rPr>
              <a:t>CLB </a:t>
            </a:r>
            <a:r>
              <a:rPr lang="en-US" dirty="0" err="1">
                <a:solidFill>
                  <a:srgbClr val="FFFFFF"/>
                </a:solidFill>
              </a:rPr>
              <a:t>medeweker</a:t>
            </a:r>
            <a:endParaRPr lang="en-US" dirty="0">
              <a:solidFill>
                <a:srgbClr val="FFFFFF"/>
              </a:solidFill>
            </a:endParaRPr>
          </a:p>
          <a:p>
            <a:pPr lvl="1"/>
            <a:r>
              <a:rPr lang="en-US" dirty="0" err="1">
                <a:solidFill>
                  <a:srgbClr val="FFFFFF"/>
                </a:solidFill>
              </a:rPr>
              <a:t>Karlien</a:t>
            </a:r>
            <a:r>
              <a:rPr lang="en-US" dirty="0">
                <a:solidFill>
                  <a:srgbClr val="FFFFFF"/>
                </a:solidFill>
              </a:rPr>
              <a:t> </a:t>
            </a:r>
            <a:r>
              <a:rPr lang="en-US" dirty="0" err="1">
                <a:solidFill>
                  <a:srgbClr val="FFFFFF"/>
                </a:solidFill>
              </a:rPr>
              <a:t>Lambrechts</a:t>
            </a:r>
            <a:r>
              <a:rPr lang="en-US" dirty="0">
                <a:solidFill>
                  <a:srgbClr val="FFFFFF"/>
                </a:solidFill>
              </a:rPr>
              <a:t>: </a:t>
            </a:r>
          </a:p>
          <a:p>
            <a:pPr lvl="2"/>
            <a:r>
              <a:rPr lang="en-US" dirty="0">
                <a:solidFill>
                  <a:srgbClr val="FFFFFF"/>
                </a:solidFill>
              </a:rPr>
              <a:t>CLB </a:t>
            </a:r>
            <a:r>
              <a:rPr lang="en-US" dirty="0" err="1">
                <a:solidFill>
                  <a:srgbClr val="FFFFFF"/>
                </a:solidFill>
              </a:rPr>
              <a:t>medewerker</a:t>
            </a:r>
            <a:endParaRPr lang="en-US" dirty="0">
              <a:solidFill>
                <a:srgbClr val="FFFFFF"/>
              </a:solidFill>
            </a:endParaRPr>
          </a:p>
          <a:p>
            <a:pPr lvl="1"/>
            <a:r>
              <a:rPr lang="en-US" dirty="0" err="1">
                <a:solidFill>
                  <a:srgbClr val="FFFFFF"/>
                </a:solidFill>
              </a:rPr>
              <a:t>Ilonka</a:t>
            </a:r>
            <a:r>
              <a:rPr lang="en-US" dirty="0">
                <a:solidFill>
                  <a:srgbClr val="FFFFFF"/>
                </a:solidFill>
              </a:rPr>
              <a:t> Meyers:</a:t>
            </a:r>
          </a:p>
          <a:p>
            <a:pPr lvl="2"/>
            <a:r>
              <a:rPr lang="en-US" dirty="0" err="1">
                <a:solidFill>
                  <a:srgbClr val="FFFFFF"/>
                </a:solidFill>
              </a:rPr>
              <a:t>Leerlingbegeleider</a:t>
            </a:r>
            <a:r>
              <a:rPr lang="en-US" dirty="0">
                <a:solidFill>
                  <a:srgbClr val="FFFFFF"/>
                </a:solidFill>
              </a:rPr>
              <a:t> </a:t>
            </a:r>
          </a:p>
          <a:p>
            <a:pPr lvl="1"/>
            <a:r>
              <a:rPr lang="en-US" dirty="0">
                <a:solidFill>
                  <a:srgbClr val="FFFFFF"/>
                </a:solidFill>
              </a:rPr>
              <a:t>Ann Van </a:t>
            </a:r>
            <a:r>
              <a:rPr lang="en-US" dirty="0" err="1">
                <a:solidFill>
                  <a:srgbClr val="FFFFFF"/>
                </a:solidFill>
              </a:rPr>
              <a:t>Neyghem</a:t>
            </a:r>
            <a:r>
              <a:rPr lang="en-US" dirty="0">
                <a:solidFill>
                  <a:srgbClr val="FFFFFF"/>
                </a:solidFill>
              </a:rPr>
              <a:t>:</a:t>
            </a:r>
          </a:p>
          <a:p>
            <a:pPr lvl="2"/>
            <a:r>
              <a:rPr lang="en-US" dirty="0" err="1">
                <a:solidFill>
                  <a:srgbClr val="FFFFFF"/>
                </a:solidFill>
              </a:rPr>
              <a:t>Orthopedagoog</a:t>
            </a:r>
            <a:r>
              <a:rPr lang="en-US" dirty="0">
                <a:solidFill>
                  <a:srgbClr val="FFFFFF"/>
                </a:solidFill>
              </a:rPr>
              <a:t> </a:t>
            </a:r>
          </a:p>
          <a:p>
            <a:pPr lvl="1"/>
            <a:r>
              <a:rPr lang="en-US" dirty="0" err="1">
                <a:solidFill>
                  <a:srgbClr val="FFFFFF"/>
                </a:solidFill>
              </a:rPr>
              <a:t>Jolien</a:t>
            </a:r>
            <a:r>
              <a:rPr lang="en-US" dirty="0">
                <a:solidFill>
                  <a:srgbClr val="FFFFFF"/>
                </a:solidFill>
              </a:rPr>
              <a:t> </a:t>
            </a:r>
            <a:r>
              <a:rPr lang="en-US" dirty="0" err="1">
                <a:solidFill>
                  <a:srgbClr val="FFFFFF"/>
                </a:solidFill>
              </a:rPr>
              <a:t>Roef</a:t>
            </a:r>
            <a:r>
              <a:rPr lang="en-US" dirty="0">
                <a:solidFill>
                  <a:srgbClr val="FFFFFF"/>
                </a:solidFill>
              </a:rPr>
              <a:t> </a:t>
            </a:r>
          </a:p>
          <a:p>
            <a:pPr lvl="2"/>
            <a:r>
              <a:rPr lang="en-US" dirty="0" err="1">
                <a:solidFill>
                  <a:srgbClr val="FFFFFF"/>
                </a:solidFill>
              </a:rPr>
              <a:t>directie</a:t>
            </a:r>
            <a:endParaRPr lang="en-US" dirty="0">
              <a:solidFill>
                <a:srgbClr val="FFFFFF"/>
              </a:solidFill>
            </a:endParaRPr>
          </a:p>
        </p:txBody>
      </p:sp>
      <p:pic>
        <p:nvPicPr>
          <p:cNvPr id="1028" name="Picture 4" descr="Geen beschrijving beschikbaar.">
            <a:extLst>
              <a:ext uri="{FF2B5EF4-FFF2-40B4-BE49-F238E27FC236}">
                <a16:creationId xmlns:a16="http://schemas.microsoft.com/office/drawing/2014/main" id="{0333665B-733F-4DA0-A1D1-7D1693F2B8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 r="1851" b="1"/>
          <a:stretch/>
        </p:blipFill>
        <p:spPr bwMode="auto">
          <a:xfrm>
            <a:off x="4241830" y="601200"/>
            <a:ext cx="7503636" cy="578936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tekst, persoon, elektronica, scherm&#10;&#10;Automatisch gegenereerde beschrijving">
            <a:extLst>
              <a:ext uri="{FF2B5EF4-FFF2-40B4-BE49-F238E27FC236}">
                <a16:creationId xmlns:a16="http://schemas.microsoft.com/office/drawing/2014/main" id="{2F9B121B-DA35-43EA-92C7-A2127E43A7F9}"/>
              </a:ext>
            </a:extLst>
          </p:cNvPr>
          <p:cNvPicPr>
            <a:picLocks noChangeAspect="1"/>
          </p:cNvPicPr>
          <p:nvPr/>
        </p:nvPicPr>
        <p:blipFill rotWithShape="1">
          <a:blip r:embed="rId3"/>
          <a:srcRect l="20455" t="16701" r="67140" b="9369"/>
          <a:stretch/>
        </p:blipFill>
        <p:spPr>
          <a:xfrm>
            <a:off x="3514496" y="1330685"/>
            <a:ext cx="1512425" cy="5070115"/>
          </a:xfrm>
          <a:prstGeom prst="rect">
            <a:avLst/>
          </a:prstGeom>
        </p:spPr>
      </p:pic>
    </p:spTree>
    <p:extLst>
      <p:ext uri="{BB962C8B-B14F-4D97-AF65-F5344CB8AC3E}">
        <p14:creationId xmlns:p14="http://schemas.microsoft.com/office/powerpoint/2010/main" val="5888693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Kronkelende weg door de heuvels en een vallei bij zonsondergang">
            <a:extLst>
              <a:ext uri="{FF2B5EF4-FFF2-40B4-BE49-F238E27FC236}">
                <a16:creationId xmlns:a16="http://schemas.microsoft.com/office/drawing/2014/main" id="{A10CA752-0146-4B31-AAB3-B970F60F4D34}"/>
              </a:ext>
            </a:extLst>
          </p:cNvPr>
          <p:cNvPicPr>
            <a:picLocks noChangeAspect="1"/>
          </p:cNvPicPr>
          <p:nvPr/>
        </p:nvPicPr>
        <p:blipFill rotWithShape="1">
          <a:blip r:embed="rId2"/>
          <a:srcRect l="4578" r="25199"/>
          <a:stretch/>
        </p:blipFill>
        <p:spPr>
          <a:xfrm>
            <a:off x="3" y="-31"/>
            <a:ext cx="12191997" cy="6858022"/>
          </a:xfrm>
          <a:prstGeom prst="rect">
            <a:avLst/>
          </a:prstGeom>
        </p:spPr>
      </p:pic>
      <p:sp>
        <p:nvSpPr>
          <p:cNvPr id="17" name="Rectangle 1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96D2085-1505-4EFA-93D4-87D01F56CC9D}"/>
              </a:ext>
            </a:extLst>
          </p:cNvPr>
          <p:cNvSpPr>
            <a:spLocks noGrp="1"/>
          </p:cNvSpPr>
          <p:nvPr>
            <p:ph type="title"/>
          </p:nvPr>
        </p:nvSpPr>
        <p:spPr>
          <a:xfrm>
            <a:off x="6096006" y="643467"/>
            <a:ext cx="5452529" cy="3569242"/>
          </a:xfrm>
        </p:spPr>
        <p:txBody>
          <a:bodyPr vert="horz" lIns="91440" tIns="45720" rIns="91440" bIns="45720" rtlCol="0" anchor="t">
            <a:normAutofit/>
          </a:bodyPr>
          <a:lstStyle/>
          <a:p>
            <a:pPr algn="r"/>
            <a:r>
              <a:rPr lang="en-US" sz="4800" dirty="0" err="1">
                <a:solidFill>
                  <a:schemeClr val="bg1"/>
                </a:solidFill>
              </a:rPr>
              <a:t>Lokaal</a:t>
            </a:r>
            <a:r>
              <a:rPr lang="en-US" sz="4800" dirty="0">
                <a:solidFill>
                  <a:schemeClr val="bg1"/>
                </a:solidFill>
              </a:rPr>
              <a:t> 10</a:t>
            </a:r>
          </a:p>
        </p:txBody>
      </p:sp>
      <p:sp>
        <p:nvSpPr>
          <p:cNvPr id="4" name="Tekstvak 3">
            <a:extLst>
              <a:ext uri="{FF2B5EF4-FFF2-40B4-BE49-F238E27FC236}">
                <a16:creationId xmlns:a16="http://schemas.microsoft.com/office/drawing/2014/main" id="{B554A907-E406-4B84-844A-9B47CE7C35F3}"/>
              </a:ext>
            </a:extLst>
          </p:cNvPr>
          <p:cNvSpPr txBox="1"/>
          <p:nvPr/>
        </p:nvSpPr>
        <p:spPr>
          <a:xfrm>
            <a:off x="128810" y="195284"/>
            <a:ext cx="4867564" cy="3139321"/>
          </a:xfrm>
          <a:prstGeom prst="rect">
            <a:avLst/>
          </a:prstGeom>
          <a:noFill/>
        </p:spPr>
        <p:txBody>
          <a:bodyPr wrap="square" rtlCol="0">
            <a:spAutoFit/>
          </a:bodyPr>
          <a:lstStyle/>
          <a:p>
            <a:pPr marL="285750" indent="-285750">
              <a:buFontTx/>
              <a:buChar char="-"/>
            </a:pPr>
            <a:r>
              <a:rPr lang="nl-BE" dirty="0">
                <a:solidFill>
                  <a:schemeClr val="bg1"/>
                </a:solidFill>
              </a:rPr>
              <a:t>Ondersteunen het routeverhaal</a:t>
            </a:r>
          </a:p>
          <a:p>
            <a:pPr marL="285750" indent="-285750">
              <a:buFontTx/>
              <a:buChar char="-"/>
            </a:pPr>
            <a:r>
              <a:rPr lang="nl-BE" dirty="0">
                <a:solidFill>
                  <a:schemeClr val="bg1"/>
                </a:solidFill>
              </a:rPr>
              <a:t>Houden de trajecten van de leerlingen mee vast doorheen de jaren</a:t>
            </a:r>
          </a:p>
          <a:p>
            <a:pPr marL="285750" indent="-285750">
              <a:buFontTx/>
              <a:buChar char="-"/>
            </a:pPr>
            <a:r>
              <a:rPr lang="nl-BE" dirty="0">
                <a:solidFill>
                  <a:schemeClr val="bg1"/>
                </a:solidFill>
              </a:rPr>
              <a:t>Organiseren de oudergesprekken en ondersteunen de moeilijke gesprekken</a:t>
            </a:r>
          </a:p>
          <a:p>
            <a:pPr marL="285750" indent="-285750">
              <a:buFontTx/>
              <a:buChar char="-"/>
            </a:pPr>
            <a:r>
              <a:rPr lang="nl-BE" dirty="0">
                <a:solidFill>
                  <a:schemeClr val="bg1"/>
                </a:solidFill>
              </a:rPr>
              <a:t>Zetten expertise rond gedrag en crisissen steeds in </a:t>
            </a:r>
          </a:p>
          <a:p>
            <a:pPr marL="285750" indent="-285750">
              <a:buFontTx/>
              <a:buChar char="-"/>
            </a:pPr>
            <a:r>
              <a:rPr lang="nl-BE" dirty="0">
                <a:solidFill>
                  <a:schemeClr val="bg1"/>
                </a:solidFill>
              </a:rPr>
              <a:t>Plaats om te ventileren voor leerlingen en leerkrachten </a:t>
            </a:r>
          </a:p>
          <a:p>
            <a:pPr marL="285750" indent="-285750">
              <a:buFontTx/>
              <a:buChar char="-"/>
            </a:pPr>
            <a:r>
              <a:rPr lang="nl-BE" dirty="0">
                <a:solidFill>
                  <a:schemeClr val="bg1"/>
                </a:solidFill>
              </a:rPr>
              <a:t>Hulp nodig of ondersteuning nodig? Geef het aan!</a:t>
            </a:r>
          </a:p>
        </p:txBody>
      </p:sp>
      <p:sp>
        <p:nvSpPr>
          <p:cNvPr id="6" name="Tekstvak 5">
            <a:extLst>
              <a:ext uri="{FF2B5EF4-FFF2-40B4-BE49-F238E27FC236}">
                <a16:creationId xmlns:a16="http://schemas.microsoft.com/office/drawing/2014/main" id="{4ABA38FF-DD9D-4F14-8152-18435A24E675}"/>
              </a:ext>
            </a:extLst>
          </p:cNvPr>
          <p:cNvSpPr txBox="1"/>
          <p:nvPr/>
        </p:nvSpPr>
        <p:spPr>
          <a:xfrm>
            <a:off x="7945150" y="3921211"/>
            <a:ext cx="3800316" cy="1477328"/>
          </a:xfrm>
          <a:prstGeom prst="rect">
            <a:avLst/>
          </a:prstGeom>
          <a:noFill/>
        </p:spPr>
        <p:txBody>
          <a:bodyPr wrap="square" rtlCol="0">
            <a:spAutoFit/>
          </a:bodyPr>
          <a:lstStyle/>
          <a:p>
            <a:r>
              <a:rPr lang="nl-BE" dirty="0">
                <a:solidFill>
                  <a:schemeClr val="bg1"/>
                </a:solidFill>
              </a:rPr>
              <a:t>Geweldloos verzet </a:t>
            </a:r>
          </a:p>
          <a:p>
            <a:r>
              <a:rPr lang="nl-BE" dirty="0" err="1">
                <a:solidFill>
                  <a:schemeClr val="bg1"/>
                </a:solidFill>
              </a:rPr>
              <a:t>Circle</a:t>
            </a:r>
            <a:r>
              <a:rPr lang="nl-BE" dirty="0">
                <a:solidFill>
                  <a:schemeClr val="bg1"/>
                </a:solidFill>
              </a:rPr>
              <a:t> of courage </a:t>
            </a:r>
          </a:p>
          <a:p>
            <a:r>
              <a:rPr lang="nl-BE" dirty="0">
                <a:solidFill>
                  <a:schemeClr val="bg1"/>
                </a:solidFill>
              </a:rPr>
              <a:t>LSCI</a:t>
            </a:r>
          </a:p>
          <a:p>
            <a:r>
              <a:rPr lang="nl-BE" dirty="0">
                <a:solidFill>
                  <a:schemeClr val="bg1"/>
                </a:solidFill>
              </a:rPr>
              <a:t>vierladenmodel</a:t>
            </a:r>
          </a:p>
          <a:p>
            <a:endParaRPr lang="nl-BE" dirty="0">
              <a:solidFill>
                <a:schemeClr val="bg1"/>
              </a:solidFill>
            </a:endParaRPr>
          </a:p>
        </p:txBody>
      </p:sp>
    </p:spTree>
    <p:extLst>
      <p:ext uri="{BB962C8B-B14F-4D97-AF65-F5344CB8AC3E}">
        <p14:creationId xmlns:p14="http://schemas.microsoft.com/office/powerpoint/2010/main" val="360810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59B39-4A09-498C-88B6-A756302ABC39}"/>
              </a:ext>
            </a:extLst>
          </p:cNvPr>
          <p:cNvSpPr>
            <a:spLocks noGrp="1"/>
          </p:cNvSpPr>
          <p:nvPr>
            <p:ph type="title"/>
          </p:nvPr>
        </p:nvSpPr>
        <p:spPr/>
        <p:txBody>
          <a:bodyPr/>
          <a:lstStyle/>
          <a:p>
            <a:r>
              <a:rPr lang="nl-BE" dirty="0"/>
              <a:t>Het vierladenmodel</a:t>
            </a:r>
          </a:p>
        </p:txBody>
      </p:sp>
      <p:pic>
        <p:nvPicPr>
          <p:cNvPr id="2050" name="Picture 2" descr="Nieuwe autoriteit | Het Talent">
            <a:extLst>
              <a:ext uri="{FF2B5EF4-FFF2-40B4-BE49-F238E27FC236}">
                <a16:creationId xmlns:a16="http://schemas.microsoft.com/office/drawing/2014/main" id="{C9F04F23-2D9C-4748-9B01-BD4FC149A1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174" y="2697741"/>
            <a:ext cx="4536967" cy="242844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F35B7444-4BB5-4CAB-828E-1909821DD2B9}"/>
              </a:ext>
            </a:extLst>
          </p:cNvPr>
          <p:cNvSpPr txBox="1"/>
          <p:nvPr/>
        </p:nvSpPr>
        <p:spPr>
          <a:xfrm>
            <a:off x="6881091" y="2262909"/>
            <a:ext cx="4729717" cy="923330"/>
          </a:xfrm>
          <a:prstGeom prst="rect">
            <a:avLst/>
          </a:prstGeom>
          <a:noFill/>
        </p:spPr>
        <p:txBody>
          <a:bodyPr wrap="square" rtlCol="0">
            <a:spAutoFit/>
          </a:bodyPr>
          <a:lstStyle/>
          <a:p>
            <a:r>
              <a:rPr lang="nl-BE" dirty="0"/>
              <a:t>Kan je terug vinden in de database: voor de leerlingen tot route 3 werken we met de feitenmatrix. Beheer: Ilonka</a:t>
            </a:r>
          </a:p>
        </p:txBody>
      </p:sp>
      <p:pic>
        <p:nvPicPr>
          <p:cNvPr id="6" name="Afbeelding 5">
            <a:extLst>
              <a:ext uri="{FF2B5EF4-FFF2-40B4-BE49-F238E27FC236}">
                <a16:creationId xmlns:a16="http://schemas.microsoft.com/office/drawing/2014/main" id="{15100A60-B85A-48DD-A0CD-DC1C2811AFC8}"/>
              </a:ext>
            </a:extLst>
          </p:cNvPr>
          <p:cNvPicPr>
            <a:picLocks noChangeAspect="1"/>
          </p:cNvPicPr>
          <p:nvPr/>
        </p:nvPicPr>
        <p:blipFill rotWithShape="1">
          <a:blip r:embed="rId3"/>
          <a:srcRect l="24698" t="35286" r="25909" b="37240"/>
          <a:stretch/>
        </p:blipFill>
        <p:spPr>
          <a:xfrm>
            <a:off x="6731950" y="3320057"/>
            <a:ext cx="5027998" cy="1573177"/>
          </a:xfrm>
          <a:prstGeom prst="rect">
            <a:avLst/>
          </a:prstGeom>
        </p:spPr>
      </p:pic>
      <p:sp>
        <p:nvSpPr>
          <p:cNvPr id="7" name="Tekstvak 6">
            <a:extLst>
              <a:ext uri="{FF2B5EF4-FFF2-40B4-BE49-F238E27FC236}">
                <a16:creationId xmlns:a16="http://schemas.microsoft.com/office/drawing/2014/main" id="{7C83F028-A4C6-426F-9DDC-E5D575C28860}"/>
              </a:ext>
            </a:extLst>
          </p:cNvPr>
          <p:cNvSpPr txBox="1"/>
          <p:nvPr/>
        </p:nvSpPr>
        <p:spPr>
          <a:xfrm>
            <a:off x="6881090" y="5421745"/>
            <a:ext cx="4498109" cy="1200329"/>
          </a:xfrm>
          <a:prstGeom prst="rect">
            <a:avLst/>
          </a:prstGeom>
          <a:noFill/>
        </p:spPr>
        <p:txBody>
          <a:bodyPr wrap="square" rtlCol="0">
            <a:spAutoFit/>
          </a:bodyPr>
          <a:lstStyle/>
          <a:p>
            <a:r>
              <a:rPr lang="nl-BE" dirty="0"/>
              <a:t>Vanaf route 4 werken we met een feitenanalyse: lokaal 10 brengt de feiten in kaart en aan de hand van een overleg wordt een sanctie bepaald</a:t>
            </a:r>
          </a:p>
        </p:txBody>
      </p:sp>
    </p:spTree>
    <p:extLst>
      <p:ext uri="{BB962C8B-B14F-4D97-AF65-F5344CB8AC3E}">
        <p14:creationId xmlns:p14="http://schemas.microsoft.com/office/powerpoint/2010/main" val="37523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1FB0C-A61D-4E28-B0D1-B49F228A393D}"/>
              </a:ext>
            </a:extLst>
          </p:cNvPr>
          <p:cNvSpPr>
            <a:spLocks noGrp="1"/>
          </p:cNvSpPr>
          <p:nvPr>
            <p:ph type="title"/>
          </p:nvPr>
        </p:nvSpPr>
        <p:spPr/>
        <p:txBody>
          <a:bodyPr/>
          <a:lstStyle/>
          <a:p>
            <a:r>
              <a:rPr lang="nl-BE" dirty="0"/>
              <a:t>Nieuw!</a:t>
            </a:r>
          </a:p>
        </p:txBody>
      </p:sp>
      <p:sp>
        <p:nvSpPr>
          <p:cNvPr id="3" name="Tijdelijke aanduiding voor inhoud 2">
            <a:extLst>
              <a:ext uri="{FF2B5EF4-FFF2-40B4-BE49-F238E27FC236}">
                <a16:creationId xmlns:a16="http://schemas.microsoft.com/office/drawing/2014/main" id="{4021AA21-833C-4601-88EA-977ADC4AB76F}"/>
              </a:ext>
            </a:extLst>
          </p:cNvPr>
          <p:cNvSpPr>
            <a:spLocks noGrp="1"/>
          </p:cNvSpPr>
          <p:nvPr>
            <p:ph idx="1"/>
          </p:nvPr>
        </p:nvSpPr>
        <p:spPr/>
        <p:txBody>
          <a:bodyPr/>
          <a:lstStyle/>
          <a:p>
            <a:r>
              <a:rPr lang="nl-BE" dirty="0"/>
              <a:t>De mogelijkheid tot strafstudie: </a:t>
            </a:r>
          </a:p>
          <a:p>
            <a:pPr lvl="1"/>
            <a:r>
              <a:rPr lang="nl-BE" dirty="0"/>
              <a:t>Voor OV4: vrijdag tussen 12.50 en 14.30: leerlingen moeten zelf instaan voor het vervoer naar huis</a:t>
            </a:r>
          </a:p>
          <a:p>
            <a:pPr lvl="1"/>
            <a:r>
              <a:rPr lang="nl-BE" dirty="0"/>
              <a:t>Voor OV43: op de uren klassenraad (zie nieuw systeem klassenraad)</a:t>
            </a:r>
          </a:p>
          <a:p>
            <a:pPr lvl="1"/>
            <a:endParaRPr lang="nl-BE" dirty="0"/>
          </a:p>
          <a:p>
            <a:pPr marL="324000" lvl="1" indent="0">
              <a:buNone/>
            </a:pPr>
            <a:r>
              <a:rPr lang="nl-BE" dirty="0"/>
              <a:t>Stemming: locatie voor de strafstudie</a:t>
            </a:r>
          </a:p>
        </p:txBody>
      </p:sp>
    </p:spTree>
    <p:extLst>
      <p:ext uri="{BB962C8B-B14F-4D97-AF65-F5344CB8AC3E}">
        <p14:creationId xmlns:p14="http://schemas.microsoft.com/office/powerpoint/2010/main" val="5890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6C182-7375-4C14-BAD5-B286B9F3CDE0}"/>
              </a:ext>
            </a:extLst>
          </p:cNvPr>
          <p:cNvSpPr>
            <a:spLocks noGrp="1"/>
          </p:cNvSpPr>
          <p:nvPr>
            <p:ph type="title"/>
          </p:nvPr>
        </p:nvSpPr>
        <p:spPr/>
        <p:txBody>
          <a:bodyPr/>
          <a:lstStyle/>
          <a:p>
            <a:r>
              <a:rPr lang="nl-BE" dirty="0"/>
              <a:t>B.E.U.</a:t>
            </a:r>
          </a:p>
        </p:txBody>
      </p:sp>
      <p:pic>
        <p:nvPicPr>
          <p:cNvPr id="5" name="Tijdelijke aanduiding voor inhoud 4">
            <a:extLst>
              <a:ext uri="{FF2B5EF4-FFF2-40B4-BE49-F238E27FC236}">
                <a16:creationId xmlns:a16="http://schemas.microsoft.com/office/drawing/2014/main" id="{0A5C732C-6568-40FD-A478-141D808393B9}"/>
              </a:ext>
            </a:extLst>
          </p:cNvPr>
          <p:cNvPicPr>
            <a:picLocks noGrp="1" noChangeAspect="1"/>
          </p:cNvPicPr>
          <p:nvPr>
            <p:ph idx="1"/>
          </p:nvPr>
        </p:nvPicPr>
        <p:blipFill rotWithShape="1">
          <a:blip r:embed="rId2"/>
          <a:srcRect l="35988" t="19950" r="38848" b="41414"/>
          <a:stretch/>
        </p:blipFill>
        <p:spPr>
          <a:xfrm>
            <a:off x="331810" y="2235199"/>
            <a:ext cx="4876798" cy="4211782"/>
          </a:xfrm>
        </p:spPr>
      </p:pic>
      <p:sp>
        <p:nvSpPr>
          <p:cNvPr id="11" name="Tekstvak 10">
            <a:extLst>
              <a:ext uri="{FF2B5EF4-FFF2-40B4-BE49-F238E27FC236}">
                <a16:creationId xmlns:a16="http://schemas.microsoft.com/office/drawing/2014/main" id="{3CA4DDDF-3382-4D7C-94CC-973BBBA48BFA}"/>
              </a:ext>
            </a:extLst>
          </p:cNvPr>
          <p:cNvSpPr txBox="1"/>
          <p:nvPr/>
        </p:nvSpPr>
        <p:spPr>
          <a:xfrm>
            <a:off x="5412260" y="4692655"/>
            <a:ext cx="6096000" cy="1754326"/>
          </a:xfrm>
          <a:prstGeom prst="rect">
            <a:avLst/>
          </a:prstGeom>
          <a:noFill/>
        </p:spPr>
        <p:txBody>
          <a:bodyPr wrap="square">
            <a:spAutoFit/>
          </a:bodyPr>
          <a:lstStyle/>
          <a:p>
            <a:r>
              <a:rPr lang="nl-BE" sz="1800" dirty="0">
                <a:ln>
                  <a:noFill/>
                </a:ln>
                <a:effectLst>
                  <a:outerShdw blurRad="38100" dist="25400" dir="5400000" algn="ctr">
                    <a:srgbClr val="6E747A">
                      <a:alpha val="43000"/>
                    </a:srgbClr>
                  </a:outerShdw>
                </a:effectLst>
                <a:latin typeface="Verdana" panose="020B0604030504040204" pitchFamily="34" charset="0"/>
                <a:ea typeface="Times New Roman" panose="02020603050405020304" pitchFamily="18" charset="0"/>
                <a:cs typeface="Times New Roman" panose="02020603050405020304" pitchFamily="18" charset="0"/>
              </a:rPr>
              <a:t>Preventief inzetten op verbinding en welbevinden, afstappen van het geboden groepswerkplan, kleine stappen kunnen zetten om te kunnen her integreren in een voltijds klas-programma met de nodige vaardigheden, ontwikkelt vanuit de leerling zelf. </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4" name="Picture 2" descr="Danny">
            <a:extLst>
              <a:ext uri="{FF2B5EF4-FFF2-40B4-BE49-F238E27FC236}">
                <a16:creationId xmlns:a16="http://schemas.microsoft.com/office/drawing/2014/main" id="{D479A627-CC02-4DA8-80A7-9E8099109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376" y="904010"/>
            <a:ext cx="2346036" cy="322580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F83F050D-EA2D-4EB3-B65B-30B5402ACCD4}"/>
              </a:ext>
            </a:extLst>
          </p:cNvPr>
          <p:cNvSpPr txBox="1"/>
          <p:nvPr/>
        </p:nvSpPr>
        <p:spPr>
          <a:xfrm>
            <a:off x="8394357" y="904010"/>
            <a:ext cx="1891957" cy="369332"/>
          </a:xfrm>
          <a:prstGeom prst="rect">
            <a:avLst/>
          </a:prstGeom>
          <a:noFill/>
        </p:spPr>
        <p:txBody>
          <a:bodyPr wrap="square" rtlCol="0">
            <a:spAutoFit/>
          </a:bodyPr>
          <a:lstStyle/>
          <a:p>
            <a:r>
              <a:rPr lang="nl-BE" dirty="0"/>
              <a:t>Meneer Danny</a:t>
            </a:r>
          </a:p>
        </p:txBody>
      </p:sp>
      <p:pic>
        <p:nvPicPr>
          <p:cNvPr id="14" name="Afbeelding 13" descr="Afbeelding met tekst, monitor, scherm, schermafbeelding&#10;&#10;Automatisch gegenereerde beschrijving">
            <a:extLst>
              <a:ext uri="{FF2B5EF4-FFF2-40B4-BE49-F238E27FC236}">
                <a16:creationId xmlns:a16="http://schemas.microsoft.com/office/drawing/2014/main" id="{8533D869-ADC9-43CD-B1AD-8B019089438A}"/>
              </a:ext>
            </a:extLst>
          </p:cNvPr>
          <p:cNvPicPr>
            <a:picLocks noChangeAspect="1"/>
          </p:cNvPicPr>
          <p:nvPr/>
        </p:nvPicPr>
        <p:blipFill rotWithShape="1">
          <a:blip r:embed="rId4"/>
          <a:srcRect l="36439" t="19933" r="55455" b="24174"/>
          <a:stretch/>
        </p:blipFill>
        <p:spPr>
          <a:xfrm>
            <a:off x="11174502" y="702156"/>
            <a:ext cx="988291" cy="3833091"/>
          </a:xfrm>
          <a:prstGeom prst="rect">
            <a:avLst/>
          </a:prstGeom>
        </p:spPr>
      </p:pic>
      <p:sp>
        <p:nvSpPr>
          <p:cNvPr id="15" name="Tekstvak 14">
            <a:extLst>
              <a:ext uri="{FF2B5EF4-FFF2-40B4-BE49-F238E27FC236}">
                <a16:creationId xmlns:a16="http://schemas.microsoft.com/office/drawing/2014/main" id="{AA386036-F079-408D-AD8B-4D009535DD4D}"/>
              </a:ext>
            </a:extLst>
          </p:cNvPr>
          <p:cNvSpPr txBox="1"/>
          <p:nvPr/>
        </p:nvSpPr>
        <p:spPr>
          <a:xfrm>
            <a:off x="9340335" y="2650836"/>
            <a:ext cx="1834167" cy="923330"/>
          </a:xfrm>
          <a:prstGeom prst="rect">
            <a:avLst/>
          </a:prstGeom>
          <a:noFill/>
        </p:spPr>
        <p:txBody>
          <a:bodyPr wrap="square" rtlCol="0">
            <a:spAutoFit/>
          </a:bodyPr>
          <a:lstStyle/>
          <a:p>
            <a:r>
              <a:rPr lang="nl-BE" dirty="0"/>
              <a:t>Katrien zal Danny ondersteunen!</a:t>
            </a:r>
          </a:p>
        </p:txBody>
      </p:sp>
    </p:spTree>
    <p:extLst>
      <p:ext uri="{BB962C8B-B14F-4D97-AF65-F5344CB8AC3E}">
        <p14:creationId xmlns:p14="http://schemas.microsoft.com/office/powerpoint/2010/main" val="64597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AEF15-B05F-44B0-8858-885624CF3561}"/>
              </a:ext>
            </a:extLst>
          </p:cNvPr>
          <p:cNvSpPr>
            <a:spLocks noGrp="1"/>
          </p:cNvSpPr>
          <p:nvPr>
            <p:ph type="title"/>
          </p:nvPr>
        </p:nvSpPr>
        <p:spPr/>
        <p:txBody>
          <a:bodyPr/>
          <a:lstStyle/>
          <a:p>
            <a:r>
              <a:rPr lang="nl-BE" dirty="0"/>
              <a:t>Het profiel van Danny?</a:t>
            </a:r>
          </a:p>
        </p:txBody>
      </p:sp>
      <p:sp>
        <p:nvSpPr>
          <p:cNvPr id="4" name="Tijdelijke aanduiding voor inhoud 3">
            <a:extLst>
              <a:ext uri="{FF2B5EF4-FFF2-40B4-BE49-F238E27FC236}">
                <a16:creationId xmlns:a16="http://schemas.microsoft.com/office/drawing/2014/main" id="{6DCB551A-C257-4D54-9985-518081DE9566}"/>
              </a:ext>
            </a:extLst>
          </p:cNvPr>
          <p:cNvSpPr txBox="1">
            <a:spLocks noGrp="1"/>
          </p:cNvSpPr>
          <p:nvPr>
            <p:ph idx="1"/>
          </p:nvPr>
        </p:nvSpPr>
        <p:spPr>
          <a:xfrm>
            <a:off x="778734" y="2259184"/>
            <a:ext cx="11029950" cy="3633787"/>
          </a:xfrm>
          <a:prstGeom prst="rect">
            <a:avLst/>
          </a:prstGeom>
          <a:noFill/>
        </p:spPr>
        <p:txBody>
          <a:bodyPr wrap="square">
            <a:spAutoFit/>
          </a:bodyPr>
          <a:lstStyle/>
          <a:p>
            <a:pPr>
              <a:lnSpc>
                <a:spcPct val="115000"/>
              </a:lnSpc>
              <a:spcBef>
                <a:spcPts val="1000"/>
              </a:spcBef>
              <a:spcAft>
                <a:spcPts val="1000"/>
              </a:spcAft>
            </a:pPr>
            <a:r>
              <a:rPr lang="nl-BE" sz="1800" dirty="0">
                <a:ln>
                  <a:noFill/>
                </a:ln>
                <a:effectLst>
                  <a:outerShdw blurRad="38100" dist="25400" dir="5400000" algn="ctr">
                    <a:srgbClr val="6E747A">
                      <a:alpha val="43000"/>
                    </a:srgbClr>
                  </a:outerShdw>
                </a:effectLst>
                <a:latin typeface="Verdana" panose="020B0604030504040204" pitchFamily="34" charset="0"/>
                <a:ea typeface="Times New Roman" panose="02020603050405020304" pitchFamily="18" charset="0"/>
                <a:cs typeface="Times New Roman" panose="02020603050405020304" pitchFamily="18" charset="0"/>
              </a:rPr>
              <a:t>Een B.E.U. zorgleerkracht is een leerkracht die: </a:t>
            </a:r>
            <a:endParaRPr lang="nl-B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buFont typeface="Calibri" panose="020F0502020204030204" pitchFamily="34" charset="0"/>
              <a:buChar char="-"/>
            </a:pPr>
            <a:r>
              <a:rPr lang="nl-BE" sz="1800" dirty="0">
                <a:ln>
                  <a:noFill/>
                </a:ln>
                <a:effectLst>
                  <a:outerShdw blurRad="38100" dist="25400" dir="5400000" algn="ctr">
                    <a:srgbClr val="6E747A">
                      <a:alpha val="43000"/>
                    </a:srgbClr>
                  </a:outerShdw>
                </a:effectLst>
                <a:latin typeface="Verdana" panose="020B0604030504040204" pitchFamily="34" charset="0"/>
                <a:ea typeface="Times New Roman" panose="02020603050405020304" pitchFamily="18" charset="0"/>
                <a:cs typeface="Calibri" panose="020F0502020204030204" pitchFamily="34" charset="0"/>
              </a:rPr>
              <a:t>de leerling belangrijk vindt </a:t>
            </a:r>
            <a:endParaRPr lang="nl-B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buFont typeface="Calibri" panose="020F0502020204030204" pitchFamily="34" charset="0"/>
              <a:buChar char="-"/>
            </a:pPr>
            <a:r>
              <a:rPr lang="nl-BE" sz="1800" dirty="0">
                <a:ln>
                  <a:noFill/>
                </a:ln>
                <a:effectLst>
                  <a:outerShdw blurRad="38100" dist="25400" dir="5400000" algn="ctr">
                    <a:srgbClr val="6E747A">
                      <a:alpha val="43000"/>
                    </a:srgbClr>
                  </a:outerShdw>
                </a:effectLst>
                <a:latin typeface="Verdana" panose="020B0604030504040204" pitchFamily="34" charset="0"/>
                <a:ea typeface="Times New Roman" panose="02020603050405020304" pitchFamily="18" charset="0"/>
                <a:cs typeface="Calibri" panose="020F0502020204030204" pitchFamily="34" charset="0"/>
              </a:rPr>
              <a:t>alles wil geven om de leerling zijn schoolloopbaan niet te laten vergooien </a:t>
            </a:r>
            <a:endParaRPr lang="nl-B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buFont typeface="Calibri" panose="020F0502020204030204" pitchFamily="34" charset="0"/>
              <a:buChar char="-"/>
            </a:pPr>
            <a:r>
              <a:rPr lang="nl-BE" sz="1800" dirty="0">
                <a:ln>
                  <a:noFill/>
                </a:ln>
                <a:effectLst>
                  <a:outerShdw blurRad="38100" dist="25400" dir="5400000" algn="ctr">
                    <a:srgbClr val="6E747A">
                      <a:alpha val="43000"/>
                    </a:srgbClr>
                  </a:outerShdw>
                </a:effectLst>
                <a:latin typeface="Verdana" panose="020B0604030504040204" pitchFamily="34" charset="0"/>
                <a:ea typeface="Times New Roman" panose="02020603050405020304" pitchFamily="18" charset="0"/>
                <a:cs typeface="Calibri" panose="020F0502020204030204" pitchFamily="34" charset="0"/>
              </a:rPr>
              <a:t>bereidt is individueel af te stemmen op de leerling </a:t>
            </a:r>
            <a:endParaRPr lang="nl-B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buFont typeface="Calibri" panose="020F0502020204030204" pitchFamily="34" charset="0"/>
              <a:buChar char="-"/>
            </a:pPr>
            <a:r>
              <a:rPr lang="nl-BE" sz="1800" dirty="0">
                <a:ln>
                  <a:noFill/>
                </a:ln>
                <a:effectLst>
                  <a:outerShdw blurRad="38100" dist="25400" dir="5400000" algn="ctr">
                    <a:srgbClr val="6E747A">
                      <a:alpha val="43000"/>
                    </a:srgbClr>
                  </a:outerShdw>
                </a:effectLst>
                <a:latin typeface="Verdana" panose="020B0604030504040204" pitchFamily="34" charset="0"/>
                <a:ea typeface="Times New Roman" panose="02020603050405020304" pitchFamily="18" charset="0"/>
                <a:cs typeface="Calibri" panose="020F0502020204030204" pitchFamily="34" charset="0"/>
              </a:rPr>
              <a:t>naast les geven begeleiding belangrijk vindt </a:t>
            </a:r>
            <a:endParaRPr lang="nl-B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buFont typeface="Calibri" panose="020F0502020204030204" pitchFamily="34" charset="0"/>
              <a:buChar char="-"/>
            </a:pPr>
            <a:r>
              <a:rPr lang="nl-BE" sz="1800" dirty="0">
                <a:ln>
                  <a:noFill/>
                </a:ln>
                <a:effectLst>
                  <a:outerShdw blurRad="38100" dist="25400" dir="5400000" algn="ctr">
                    <a:srgbClr val="6E747A">
                      <a:alpha val="43000"/>
                    </a:srgbClr>
                  </a:outerShdw>
                </a:effectLst>
                <a:latin typeface="Verdana" panose="020B0604030504040204" pitchFamily="34" charset="0"/>
                <a:ea typeface="Times New Roman" panose="02020603050405020304" pitchFamily="18" charset="0"/>
                <a:cs typeface="Calibri" panose="020F0502020204030204" pitchFamily="34" charset="0"/>
              </a:rPr>
              <a:t>in gaat op de noden van de leerling </a:t>
            </a:r>
            <a:endParaRPr lang="nl-BE"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nl-BE" sz="1800" dirty="0">
                <a:ln>
                  <a:noFill/>
                </a:ln>
                <a:effectLst>
                  <a:outerShdw blurRad="38100" dist="25400" dir="5400000" algn="ctr">
                    <a:srgbClr val="6E747A">
                      <a:alpha val="43000"/>
                    </a:srgbClr>
                  </a:outerShdw>
                </a:effectLst>
                <a:latin typeface="Verdana" panose="020B0604030504040204" pitchFamily="34" charset="0"/>
                <a:ea typeface="Times New Roman" panose="02020603050405020304" pitchFamily="18" charset="0"/>
                <a:cs typeface="Calibri" panose="020F0502020204030204" pitchFamily="34" charset="0"/>
              </a:rPr>
              <a:t>zachtheid in zich heeft maar ook grenzen kan aangeven</a:t>
            </a:r>
            <a:endParaRPr lang="nl-BE"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2664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2E738-E7AA-4685-993C-40C70231C108}"/>
              </a:ext>
            </a:extLst>
          </p:cNvPr>
          <p:cNvSpPr>
            <a:spLocks noGrp="1"/>
          </p:cNvSpPr>
          <p:nvPr>
            <p:ph type="title"/>
          </p:nvPr>
        </p:nvSpPr>
        <p:spPr/>
        <p:txBody>
          <a:bodyPr/>
          <a:lstStyle/>
          <a:p>
            <a:r>
              <a:rPr lang="nl-BE" dirty="0"/>
              <a:t>B.E.U.</a:t>
            </a:r>
          </a:p>
        </p:txBody>
      </p:sp>
      <p:pic>
        <p:nvPicPr>
          <p:cNvPr id="4098" name="Picture 2" descr="Wat zijn hogeremachtswortels? - Mr. Chadd Academy">
            <a:extLst>
              <a:ext uri="{FF2B5EF4-FFF2-40B4-BE49-F238E27FC236}">
                <a16:creationId xmlns:a16="http://schemas.microsoft.com/office/drawing/2014/main" id="{026A7578-FCF0-4D74-B84A-D848C3A995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8000" y="2425088"/>
            <a:ext cx="2542037" cy="254203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F06351E-4545-4849-81BB-7E2EE27079FA}"/>
              </a:ext>
            </a:extLst>
          </p:cNvPr>
          <p:cNvSpPr txBox="1"/>
          <p:nvPr/>
        </p:nvSpPr>
        <p:spPr>
          <a:xfrm>
            <a:off x="4424218" y="2937164"/>
            <a:ext cx="7186590" cy="1477328"/>
          </a:xfrm>
          <a:prstGeom prst="rect">
            <a:avLst/>
          </a:prstGeom>
          <a:noFill/>
        </p:spPr>
        <p:txBody>
          <a:bodyPr wrap="square" rtlCol="0">
            <a:spAutoFit/>
          </a:bodyPr>
          <a:lstStyle/>
          <a:p>
            <a:r>
              <a:rPr lang="nl-BE" dirty="0"/>
              <a:t>Afstappen van het groepswerkplan: alternatief aan de slag: </a:t>
            </a:r>
          </a:p>
          <a:p>
            <a:r>
              <a:rPr lang="nl-BE" dirty="0"/>
              <a:t>	spiegelen van gedrag </a:t>
            </a:r>
          </a:p>
          <a:p>
            <a:r>
              <a:rPr lang="nl-BE" dirty="0"/>
              <a:t>	ruimte bieden om tot de kern te komen </a:t>
            </a:r>
          </a:p>
          <a:p>
            <a:r>
              <a:rPr lang="nl-BE" dirty="0"/>
              <a:t>	veel ruimte voor de weerstand</a:t>
            </a:r>
          </a:p>
          <a:p>
            <a:endParaRPr lang="nl-BE" dirty="0"/>
          </a:p>
        </p:txBody>
      </p:sp>
    </p:spTree>
    <p:extLst>
      <p:ext uri="{BB962C8B-B14F-4D97-AF65-F5344CB8AC3E}">
        <p14:creationId xmlns:p14="http://schemas.microsoft.com/office/powerpoint/2010/main" val="146538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D8517-8293-4AD5-804C-5F9B50598680}"/>
              </a:ext>
            </a:extLst>
          </p:cNvPr>
          <p:cNvSpPr>
            <a:spLocks noGrp="1"/>
          </p:cNvSpPr>
          <p:nvPr>
            <p:ph type="title"/>
          </p:nvPr>
        </p:nvSpPr>
        <p:spPr/>
        <p:txBody>
          <a:bodyPr/>
          <a:lstStyle/>
          <a:p>
            <a:r>
              <a:rPr lang="nl-BE" dirty="0"/>
              <a:t>Nieuw: </a:t>
            </a:r>
            <a:r>
              <a:rPr lang="nl-BE" dirty="0" err="1"/>
              <a:t>the</a:t>
            </a:r>
            <a:r>
              <a:rPr lang="nl-BE" dirty="0"/>
              <a:t> escape room </a:t>
            </a:r>
          </a:p>
        </p:txBody>
      </p:sp>
      <p:pic>
        <p:nvPicPr>
          <p:cNvPr id="4" name="Tijdelijke aanduiding voor inhoud 3" descr="Afbeelding met tekst, monitor, scherm, schermafbeelding&#10;&#10;Automatisch gegenereerde beschrijving">
            <a:extLst>
              <a:ext uri="{FF2B5EF4-FFF2-40B4-BE49-F238E27FC236}">
                <a16:creationId xmlns:a16="http://schemas.microsoft.com/office/drawing/2014/main" id="{1393A45F-3C4C-4BA6-836A-B6B0AA5F84B9}"/>
              </a:ext>
            </a:extLst>
          </p:cNvPr>
          <p:cNvPicPr>
            <a:picLocks noGrp="1" noChangeAspect="1"/>
          </p:cNvPicPr>
          <p:nvPr>
            <p:ph idx="1"/>
          </p:nvPr>
        </p:nvPicPr>
        <p:blipFill rotWithShape="1">
          <a:blip r:embed="rId2"/>
          <a:srcRect l="36439" t="19933" r="55455" b="24174"/>
          <a:stretch/>
        </p:blipFill>
        <p:spPr>
          <a:xfrm>
            <a:off x="1831412" y="1931267"/>
            <a:ext cx="936884" cy="3633787"/>
          </a:xfrm>
          <a:prstGeom prst="rect">
            <a:avLst/>
          </a:prstGeom>
        </p:spPr>
      </p:pic>
      <p:pic>
        <p:nvPicPr>
          <p:cNvPr id="5122" name="Picture 2" descr="Garfield is een jongen, toch? Hoe het geslacht van een strip... - Het  Nieuwsblad Mobile">
            <a:extLst>
              <a:ext uri="{FF2B5EF4-FFF2-40B4-BE49-F238E27FC236}">
                <a16:creationId xmlns:a16="http://schemas.microsoft.com/office/drawing/2014/main" id="{7DC71FC2-1E6B-4BC5-8805-EBAB435B2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900" y="2593542"/>
            <a:ext cx="38100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an een afbeelding zijn van 1 persoon, staan, buitenshuis en boom">
            <a:extLst>
              <a:ext uri="{FF2B5EF4-FFF2-40B4-BE49-F238E27FC236}">
                <a16:creationId xmlns:a16="http://schemas.microsoft.com/office/drawing/2014/main" id="{D4C4B503-596D-46EB-BFCC-3E511E1DC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082" y="1931267"/>
            <a:ext cx="3486726" cy="348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3340"/>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3D3522"/>
      </a:dk2>
      <a:lt2>
        <a:srgbClr val="E2E8E7"/>
      </a:lt2>
      <a:accent1>
        <a:srgbClr val="D08C99"/>
      </a:accent1>
      <a:accent2>
        <a:srgbClr val="C68673"/>
      </a:accent2>
      <a:accent3>
        <a:srgbClr val="BCA06E"/>
      </a:accent3>
      <a:accent4>
        <a:srgbClr val="A4A962"/>
      </a:accent4>
      <a:accent5>
        <a:srgbClr val="92AD74"/>
      </a:accent5>
      <a:accent6>
        <a:srgbClr val="70B468"/>
      </a:accent6>
      <a:hlink>
        <a:srgbClr val="568E84"/>
      </a:hlink>
      <a:folHlink>
        <a:srgbClr val="7F7F7F"/>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199</TotalTime>
  <Words>622</Words>
  <Application>Microsoft Macintosh PowerPoint</Application>
  <PresentationFormat>Breedbeeld</PresentationFormat>
  <Paragraphs>98</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Calibri</vt:lpstr>
      <vt:lpstr>Univers</vt:lpstr>
      <vt:lpstr>Univers Condensed</vt:lpstr>
      <vt:lpstr>Verdana</vt:lpstr>
      <vt:lpstr>Wingdings 2</vt:lpstr>
      <vt:lpstr>DividendVTI</vt:lpstr>
      <vt:lpstr>Ondersteuning in RCB</vt:lpstr>
      <vt:lpstr>Lokaal 10  CLB</vt:lpstr>
      <vt:lpstr>Lokaal 10</vt:lpstr>
      <vt:lpstr>Het vierladenmodel</vt:lpstr>
      <vt:lpstr>Nieuw!</vt:lpstr>
      <vt:lpstr>B.E.U.</vt:lpstr>
      <vt:lpstr>Het profiel van Danny?</vt:lpstr>
      <vt:lpstr>B.E.U.</vt:lpstr>
      <vt:lpstr>Nieuw: the escape room </vt:lpstr>
      <vt:lpstr>Escape room</vt:lpstr>
      <vt:lpstr>Escape room</vt:lpstr>
      <vt:lpstr>TAC: lokaal 9</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Ondersteuning in RCB</dc:title>
  <dc:creator>Annick De Visscher</dc:creator>
  <cp:lastModifiedBy>Jolien Roef</cp:lastModifiedBy>
  <cp:revision>4</cp:revision>
  <dcterms:created xsi:type="dcterms:W3CDTF">2021-08-24T16:40:20Z</dcterms:created>
  <dcterms:modified xsi:type="dcterms:W3CDTF">2021-12-07T10:54:27Z</dcterms:modified>
</cp:coreProperties>
</file>