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61" r:id="rId4"/>
    <p:sldId id="258" r:id="rId5"/>
    <p:sldId id="259" r:id="rId6"/>
    <p:sldId id="257" r:id="rId7"/>
    <p:sldId id="260" r:id="rId8"/>
    <p:sldId id="262" r:id="rId9"/>
    <p:sldId id="263" r:id="rId10"/>
    <p:sldId id="265" r:id="rId11"/>
    <p:sldId id="269" r:id="rId12"/>
    <p:sldId id="267" r:id="rId13"/>
    <p:sldId id="266" r:id="rId14"/>
    <p:sldId id="268" r:id="rId15"/>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1"/>
    <p:restoredTop sz="94674"/>
  </p:normalViewPr>
  <p:slideViewPr>
    <p:cSldViewPr snapToGrid="0" snapToObjects="1">
      <p:cViewPr varScale="1">
        <p:scale>
          <a:sx n="76" d="100"/>
          <a:sy n="76" d="100"/>
        </p:scale>
        <p:origin x="216"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36C82F-2970-EA44-AFEC-2E2CB1F21F3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D16B441F-A844-8342-9EB9-61F0E694D2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282E317F-B860-2445-AB5D-591F0A7C0E6B}"/>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5" name="Tijdelijke aanduiding voor voettekst 4">
            <a:extLst>
              <a:ext uri="{FF2B5EF4-FFF2-40B4-BE49-F238E27FC236}">
                <a16:creationId xmlns:a16="http://schemas.microsoft.com/office/drawing/2014/main" id="{D26AB059-A121-C147-86E4-22D8A633367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8F289BFF-7F9F-4541-B7F1-179553FB3D67}"/>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2170244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E68BF7-5004-FB41-BAEC-5F6A2FA8588F}"/>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380FD7BE-D8C3-CB44-B9A5-FB3009528D3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BB8729CF-8F9B-974F-ADD4-74BC1CEEC602}"/>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5" name="Tijdelijke aanduiding voor voettekst 4">
            <a:extLst>
              <a:ext uri="{FF2B5EF4-FFF2-40B4-BE49-F238E27FC236}">
                <a16:creationId xmlns:a16="http://schemas.microsoft.com/office/drawing/2014/main" id="{9909D6DC-EFB3-6D46-9AA3-20867380DEF8}"/>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5A5E9623-97FB-0F4A-89D4-61E7D8C93AB4}"/>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75719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0874435-FA3A-BF42-A125-1AE8AB8A87FA}"/>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E797CBAE-E767-4A4B-9445-E83E9EB42F9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A8E90F10-D316-9944-8795-336550C22C94}"/>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5" name="Tijdelijke aanduiding voor voettekst 4">
            <a:extLst>
              <a:ext uri="{FF2B5EF4-FFF2-40B4-BE49-F238E27FC236}">
                <a16:creationId xmlns:a16="http://schemas.microsoft.com/office/drawing/2014/main" id="{792E33E3-4A16-F744-873F-50D88342F5F0}"/>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CCB8EFAC-3298-AF4D-B86A-04FABB6AA744}"/>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4118620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E10FF0-7AE1-CE49-AFE4-8B8A05A5959C}"/>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512B5849-529A-0544-B880-AAB13412CE4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31364AC2-B214-2D42-A73E-DEF47BA35A64}"/>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5" name="Tijdelijke aanduiding voor voettekst 4">
            <a:extLst>
              <a:ext uri="{FF2B5EF4-FFF2-40B4-BE49-F238E27FC236}">
                <a16:creationId xmlns:a16="http://schemas.microsoft.com/office/drawing/2014/main" id="{90993D75-6D07-B94A-8070-D9D2EAF13F48}"/>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1D80010C-617C-6F4F-8650-31EB46BD45FC}"/>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1038929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137576-D33C-6943-8734-D31680359EA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0A7ED602-FFBE-8941-8D98-E00627BE5D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E1BC15D-8635-2440-91ED-9E808ABA618B}"/>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5" name="Tijdelijke aanduiding voor voettekst 4">
            <a:extLst>
              <a:ext uri="{FF2B5EF4-FFF2-40B4-BE49-F238E27FC236}">
                <a16:creationId xmlns:a16="http://schemas.microsoft.com/office/drawing/2014/main" id="{21839678-775B-EE47-9CD6-523594FE085A}"/>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05ED8144-2DB8-8147-BCDB-A56014F7A8B0}"/>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1126862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A3E7F3-7EEF-0A40-A9A6-BF95250EF806}"/>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ADF7663B-4AC6-B246-B0C9-667EE2DAB35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29F8558F-3A92-544F-931B-A9154DDE514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A736FF12-4FB7-C74C-98D9-2115DF502F86}"/>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6" name="Tijdelijke aanduiding voor voettekst 5">
            <a:extLst>
              <a:ext uri="{FF2B5EF4-FFF2-40B4-BE49-F238E27FC236}">
                <a16:creationId xmlns:a16="http://schemas.microsoft.com/office/drawing/2014/main" id="{9552EDD9-BAE4-694A-BA3E-11389405DCEF}"/>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CDD82635-6CAD-3047-BA3F-E3BE3D921E1E}"/>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2462421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6F75C4-00EA-D048-A423-B15F3AC2DA99}"/>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8B8449BE-6477-6A45-BA75-753594656B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0CE006F5-6778-804D-B34A-EDFA08C95B2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F5CDF0B6-6EF0-254A-BE0C-BCDFFEA8D4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28DCBFB-CA2E-4043-B595-7F992C71867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49D9D3BA-F796-284F-B313-C313001459FC}"/>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8" name="Tijdelijke aanduiding voor voettekst 7">
            <a:extLst>
              <a:ext uri="{FF2B5EF4-FFF2-40B4-BE49-F238E27FC236}">
                <a16:creationId xmlns:a16="http://schemas.microsoft.com/office/drawing/2014/main" id="{1A82475A-F2E2-1F42-8115-FA829D59A17B}"/>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74037188-6DA6-C448-83FC-B954F8A5DF77}"/>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4018502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0E2990-194E-024E-BA45-AC267EB5D71D}"/>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ADDB90FD-1E2D-B04B-A879-6C89451658D3}"/>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4" name="Tijdelijke aanduiding voor voettekst 3">
            <a:extLst>
              <a:ext uri="{FF2B5EF4-FFF2-40B4-BE49-F238E27FC236}">
                <a16:creationId xmlns:a16="http://schemas.microsoft.com/office/drawing/2014/main" id="{AB5D9904-B1EE-0040-8489-807F2F10710F}"/>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B0D4E2E6-9FB4-164D-9265-2F083A712FBF}"/>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3141246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3605126-1499-F641-8CDF-72B074766718}"/>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3" name="Tijdelijke aanduiding voor voettekst 2">
            <a:extLst>
              <a:ext uri="{FF2B5EF4-FFF2-40B4-BE49-F238E27FC236}">
                <a16:creationId xmlns:a16="http://schemas.microsoft.com/office/drawing/2014/main" id="{7640550F-1648-A840-B3F9-90AAFECBB024}"/>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07E929DD-7654-CC4F-8910-95AD245493A9}"/>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3531917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64F6C2-0544-5E4A-8558-E4D982F82AE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70E43648-AB14-6B46-B809-A68B479827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52525A40-D422-0D42-97DE-A28DA4498D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0CB8E1F-E602-2B41-82F2-A4EF143D9EEA}"/>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6" name="Tijdelijke aanduiding voor voettekst 5">
            <a:extLst>
              <a:ext uri="{FF2B5EF4-FFF2-40B4-BE49-F238E27FC236}">
                <a16:creationId xmlns:a16="http://schemas.microsoft.com/office/drawing/2014/main" id="{6652D295-FE40-B44F-854C-7A43E8B6CE62}"/>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58FC1F12-788F-D646-9B9A-89FA453C5B9F}"/>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50853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91E48B-482A-3E43-9E5F-9DF1680132B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E5BCEF2E-A79C-9348-BF91-F34792482F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D8528A00-BBA2-0649-8136-2E0CED219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A1D7613-B130-9E4A-89E7-C49EF5F27044}"/>
              </a:ext>
            </a:extLst>
          </p:cNvPr>
          <p:cNvSpPr>
            <a:spLocks noGrp="1"/>
          </p:cNvSpPr>
          <p:nvPr>
            <p:ph type="dt" sz="half" idx="10"/>
          </p:nvPr>
        </p:nvSpPr>
        <p:spPr/>
        <p:txBody>
          <a:bodyPr/>
          <a:lstStyle/>
          <a:p>
            <a:fld id="{2E11DEC0-B7FA-8346-B8D8-2BE93C998714}" type="datetimeFigureOut">
              <a:rPr lang="nl-BE" smtClean="0"/>
              <a:t>27/10/20</a:t>
            </a:fld>
            <a:endParaRPr lang="nl-BE"/>
          </a:p>
        </p:txBody>
      </p:sp>
      <p:sp>
        <p:nvSpPr>
          <p:cNvPr id="6" name="Tijdelijke aanduiding voor voettekst 5">
            <a:extLst>
              <a:ext uri="{FF2B5EF4-FFF2-40B4-BE49-F238E27FC236}">
                <a16:creationId xmlns:a16="http://schemas.microsoft.com/office/drawing/2014/main" id="{FCCBB1CE-BFDC-0343-AE3F-CE38BD1892A9}"/>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65DD3778-5C94-6644-9AC8-AACE3EDE8794}"/>
              </a:ext>
            </a:extLst>
          </p:cNvPr>
          <p:cNvSpPr>
            <a:spLocks noGrp="1"/>
          </p:cNvSpPr>
          <p:nvPr>
            <p:ph type="sldNum" sz="quarter" idx="12"/>
          </p:nvPr>
        </p:nvSpPr>
        <p:spPr/>
        <p:txBody>
          <a:bodyPr/>
          <a:lstStyle/>
          <a:p>
            <a:fld id="{3157A5D1-80CB-064F-A274-DFDC19118D22}" type="slidenum">
              <a:rPr lang="nl-BE" smtClean="0"/>
              <a:t>‹nr.›</a:t>
            </a:fld>
            <a:endParaRPr lang="nl-BE"/>
          </a:p>
        </p:txBody>
      </p:sp>
    </p:spTree>
    <p:extLst>
      <p:ext uri="{BB962C8B-B14F-4D97-AF65-F5344CB8AC3E}">
        <p14:creationId xmlns:p14="http://schemas.microsoft.com/office/powerpoint/2010/main" val="3200659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A53DBBF-5A16-E144-AAE8-4216B2A6FF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47636C03-8252-6D41-971C-0371483559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A4263B02-EBB5-6A42-96EB-ACB1B8DBBD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11DEC0-B7FA-8346-B8D8-2BE93C998714}" type="datetimeFigureOut">
              <a:rPr lang="nl-BE" smtClean="0"/>
              <a:t>27/10/20</a:t>
            </a:fld>
            <a:endParaRPr lang="nl-BE"/>
          </a:p>
        </p:txBody>
      </p:sp>
      <p:sp>
        <p:nvSpPr>
          <p:cNvPr id="5" name="Tijdelijke aanduiding voor voettekst 4">
            <a:extLst>
              <a:ext uri="{FF2B5EF4-FFF2-40B4-BE49-F238E27FC236}">
                <a16:creationId xmlns:a16="http://schemas.microsoft.com/office/drawing/2014/main" id="{E4C1C8A6-E967-0C44-83BB-BE84F59A59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24561DFD-53AF-DD47-8270-171F4F8FF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7A5D1-80CB-064F-A274-DFDC19118D22}" type="slidenum">
              <a:rPr lang="nl-BE" smtClean="0"/>
              <a:t>‹nr.›</a:t>
            </a:fld>
            <a:endParaRPr lang="nl-BE"/>
          </a:p>
        </p:txBody>
      </p:sp>
    </p:spTree>
    <p:extLst>
      <p:ext uri="{BB962C8B-B14F-4D97-AF65-F5344CB8AC3E}">
        <p14:creationId xmlns:p14="http://schemas.microsoft.com/office/powerpoint/2010/main" val="1872196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7">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9">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2" name="Rectangle 11">
            <a:extLst>
              <a:ext uri="{FF2B5EF4-FFF2-40B4-BE49-F238E27FC236}">
                <a16:creationId xmlns:a16="http://schemas.microsoft.com/office/drawing/2014/main" id="{0BD8B065-EE51-4AE2-A94C-86249998F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8279AAB-6C30-F54E-BFCF-30C2DAE37A94}"/>
              </a:ext>
            </a:extLst>
          </p:cNvPr>
          <p:cNvSpPr>
            <a:spLocks noGrp="1"/>
          </p:cNvSpPr>
          <p:nvPr>
            <p:ph type="ctrTitle"/>
          </p:nvPr>
        </p:nvSpPr>
        <p:spPr>
          <a:xfrm>
            <a:off x="3371787" y="1741337"/>
            <a:ext cx="5448730" cy="2387918"/>
          </a:xfrm>
        </p:spPr>
        <p:txBody>
          <a:bodyPr anchor="b">
            <a:normAutofit/>
          </a:bodyPr>
          <a:lstStyle/>
          <a:p>
            <a:r>
              <a:rPr lang="nl-BE" sz="5200">
                <a:solidFill>
                  <a:schemeClr val="tx2"/>
                </a:solidFill>
              </a:rPr>
              <a:t>Overlegmoment na KR</a:t>
            </a:r>
          </a:p>
        </p:txBody>
      </p:sp>
      <p:sp>
        <p:nvSpPr>
          <p:cNvPr id="3" name="Ondertitel 2">
            <a:extLst>
              <a:ext uri="{FF2B5EF4-FFF2-40B4-BE49-F238E27FC236}">
                <a16:creationId xmlns:a16="http://schemas.microsoft.com/office/drawing/2014/main" id="{81500B2E-03E6-354B-BBB1-66EA955240A8}"/>
              </a:ext>
            </a:extLst>
          </p:cNvPr>
          <p:cNvSpPr>
            <a:spLocks noGrp="1"/>
          </p:cNvSpPr>
          <p:nvPr>
            <p:ph type="subTitle" idx="1"/>
          </p:nvPr>
        </p:nvSpPr>
        <p:spPr>
          <a:xfrm>
            <a:off x="3371161" y="4200522"/>
            <a:ext cx="5449982" cy="682079"/>
          </a:xfrm>
        </p:spPr>
        <p:txBody>
          <a:bodyPr>
            <a:normAutofit/>
          </a:bodyPr>
          <a:lstStyle/>
          <a:p>
            <a:r>
              <a:rPr lang="nl-BE">
                <a:solidFill>
                  <a:schemeClr val="tx2"/>
                </a:solidFill>
              </a:rPr>
              <a:t>27/10/2020</a:t>
            </a:r>
          </a:p>
        </p:txBody>
      </p:sp>
      <p:grpSp>
        <p:nvGrpSpPr>
          <p:cNvPr id="33" name="Group 13">
            <a:extLst>
              <a:ext uri="{FF2B5EF4-FFF2-40B4-BE49-F238E27FC236}">
                <a16:creationId xmlns:a16="http://schemas.microsoft.com/office/drawing/2014/main" id="{18999293-B054-4B57-A26F-D04C2BB113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5" name="Freeform: Shape 14">
              <a:extLst>
                <a:ext uri="{FF2B5EF4-FFF2-40B4-BE49-F238E27FC236}">
                  <a16:creationId xmlns:a16="http://schemas.microsoft.com/office/drawing/2014/main" id="{5E505D8A-F41A-450D-A648-E77DF6B8D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15">
              <a:extLst>
                <a:ext uri="{FF2B5EF4-FFF2-40B4-BE49-F238E27FC236}">
                  <a16:creationId xmlns:a16="http://schemas.microsoft.com/office/drawing/2014/main" id="{E2BD6DCE-6A81-4F34-9958-67B578EA16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C462BE8-CD72-48CF-8A7B-C716D2B99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17">
              <a:extLst>
                <a:ext uri="{FF2B5EF4-FFF2-40B4-BE49-F238E27FC236}">
                  <a16:creationId xmlns:a16="http://schemas.microsoft.com/office/drawing/2014/main" id="{1C2CDB70-40F1-4D00-8F17-A532E732E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19">
            <a:extLst>
              <a:ext uri="{FF2B5EF4-FFF2-40B4-BE49-F238E27FC236}">
                <a16:creationId xmlns:a16="http://schemas.microsoft.com/office/drawing/2014/main" id="{761945C4-D997-42F3-B59A-984CF0066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1" name="Freeform: Shape 20">
              <a:extLst>
                <a:ext uri="{FF2B5EF4-FFF2-40B4-BE49-F238E27FC236}">
                  <a16:creationId xmlns:a16="http://schemas.microsoft.com/office/drawing/2014/main" id="{4651FE4A-9487-43BE-A388-13453574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21">
              <a:extLst>
                <a:ext uri="{FF2B5EF4-FFF2-40B4-BE49-F238E27FC236}">
                  <a16:creationId xmlns:a16="http://schemas.microsoft.com/office/drawing/2014/main" id="{F44B0EF3-9992-4B95-8A43-6206B3FC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41B1C1F-C2FE-4C47-9D74-ADB9B53F4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8" name="Freeform: Shape 23">
              <a:extLst>
                <a:ext uri="{FF2B5EF4-FFF2-40B4-BE49-F238E27FC236}">
                  <a16:creationId xmlns:a16="http://schemas.microsoft.com/office/drawing/2014/main" id="{1048177B-A49E-4E24-9007-07A0EDD6A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599646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26" name="Freeform: Shape 25">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F6A11430-9A0F-B949-8C23-593874C2F2FC}"/>
              </a:ext>
            </a:extLst>
          </p:cNvPr>
          <p:cNvSpPr>
            <a:spLocks noGrp="1"/>
          </p:cNvSpPr>
          <p:nvPr>
            <p:ph type="title"/>
          </p:nvPr>
        </p:nvSpPr>
        <p:spPr>
          <a:xfrm>
            <a:off x="3027924" y="991261"/>
            <a:ext cx="5754696" cy="1837349"/>
          </a:xfrm>
        </p:spPr>
        <p:txBody>
          <a:bodyPr>
            <a:normAutofit/>
          </a:bodyPr>
          <a:lstStyle/>
          <a:p>
            <a:pPr algn="ctr"/>
            <a:r>
              <a:rPr lang="nl-BE" sz="3600">
                <a:solidFill>
                  <a:schemeClr val="tx2"/>
                </a:solidFill>
              </a:rPr>
              <a:t>Oudercontact </a:t>
            </a:r>
          </a:p>
        </p:txBody>
      </p:sp>
      <p:sp>
        <p:nvSpPr>
          <p:cNvPr id="3" name="Tijdelijke aanduiding voor inhoud 2">
            <a:extLst>
              <a:ext uri="{FF2B5EF4-FFF2-40B4-BE49-F238E27FC236}">
                <a16:creationId xmlns:a16="http://schemas.microsoft.com/office/drawing/2014/main" id="{88A2748E-BE7E-9245-B43F-1527610C0A4A}"/>
              </a:ext>
            </a:extLst>
          </p:cNvPr>
          <p:cNvSpPr>
            <a:spLocks noGrp="1"/>
          </p:cNvSpPr>
          <p:nvPr>
            <p:ph idx="1"/>
          </p:nvPr>
        </p:nvSpPr>
        <p:spPr>
          <a:xfrm>
            <a:off x="3050412" y="2979336"/>
            <a:ext cx="5709721" cy="2430864"/>
          </a:xfrm>
        </p:spPr>
        <p:txBody>
          <a:bodyPr anchor="t">
            <a:normAutofit/>
          </a:bodyPr>
          <a:lstStyle/>
          <a:p>
            <a:r>
              <a:rPr lang="nl-BE" sz="1900">
                <a:solidFill>
                  <a:schemeClr val="tx2"/>
                </a:solidFill>
              </a:rPr>
              <a:t>Iedereen is aanwezig op school  tussen 17.30 en 19.30</a:t>
            </a:r>
          </a:p>
          <a:p>
            <a:r>
              <a:rPr lang="nl-BE" sz="1900">
                <a:solidFill>
                  <a:schemeClr val="tx2"/>
                </a:solidFill>
              </a:rPr>
              <a:t>Er wordt een kort verslag genoteerd in dagelijkse opvolging </a:t>
            </a:r>
          </a:p>
          <a:p>
            <a:r>
              <a:rPr lang="nl-BE" sz="1900">
                <a:solidFill>
                  <a:schemeClr val="tx2"/>
                </a:solidFill>
              </a:rPr>
              <a:t>Bij voltooiing van het verslag en alle telefoongesprekken kan je vertrekken: na ondertekening van aanwezigheidslijst en afspraak voor na de vakantie bij directie </a:t>
            </a:r>
          </a:p>
          <a:p>
            <a:endParaRPr lang="nl-BE" sz="1900">
              <a:solidFill>
                <a:schemeClr val="tx2"/>
              </a:solidFill>
            </a:endParaRPr>
          </a:p>
          <a:p>
            <a:endParaRPr lang="nl-BE" sz="1900">
              <a:solidFill>
                <a:schemeClr val="tx2"/>
              </a:solidFill>
            </a:endParaRPr>
          </a:p>
          <a:p>
            <a:endParaRPr lang="nl-BE" sz="1900">
              <a:solidFill>
                <a:schemeClr val="tx2"/>
              </a:solidFill>
            </a:endParaRPr>
          </a:p>
          <a:p>
            <a:endParaRPr lang="nl-BE" sz="1900">
              <a:solidFill>
                <a:schemeClr val="tx2"/>
              </a:solidFill>
            </a:endParaRPr>
          </a:p>
        </p:txBody>
      </p:sp>
      <p:grpSp>
        <p:nvGrpSpPr>
          <p:cNvPr id="31" name="Group 30">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32" name="Freeform: Shape 31">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5" name="Freeform: Shape 34">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38502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E5255D64-CC3A-3E4A-BFB4-DAEF606DA700}"/>
              </a:ext>
            </a:extLst>
          </p:cNvPr>
          <p:cNvSpPr>
            <a:spLocks noGrp="1"/>
          </p:cNvSpPr>
          <p:nvPr>
            <p:ph type="title"/>
          </p:nvPr>
        </p:nvSpPr>
        <p:spPr>
          <a:xfrm>
            <a:off x="3033466" y="991261"/>
            <a:ext cx="5754696" cy="1837349"/>
          </a:xfrm>
        </p:spPr>
        <p:txBody>
          <a:bodyPr anchor="ctr">
            <a:normAutofit/>
          </a:bodyPr>
          <a:lstStyle/>
          <a:p>
            <a:pPr algn="ctr"/>
            <a:r>
              <a:rPr lang="nl-BE" sz="3600" dirty="0">
                <a:solidFill>
                  <a:schemeClr val="tx2"/>
                </a:solidFill>
              </a:rPr>
              <a:t>Wie belt waar?</a:t>
            </a:r>
          </a:p>
        </p:txBody>
      </p:sp>
      <p:sp>
        <p:nvSpPr>
          <p:cNvPr id="3" name="Tijdelijke aanduiding voor inhoud 2">
            <a:extLst>
              <a:ext uri="{FF2B5EF4-FFF2-40B4-BE49-F238E27FC236}">
                <a16:creationId xmlns:a16="http://schemas.microsoft.com/office/drawing/2014/main" id="{832B58C1-1A1F-9741-8C80-CD6B565A36DE}"/>
              </a:ext>
            </a:extLst>
          </p:cNvPr>
          <p:cNvSpPr>
            <a:spLocks noGrp="1"/>
          </p:cNvSpPr>
          <p:nvPr>
            <p:ph idx="1"/>
          </p:nvPr>
        </p:nvSpPr>
        <p:spPr>
          <a:xfrm>
            <a:off x="3055954" y="2979336"/>
            <a:ext cx="5709721" cy="2430864"/>
          </a:xfrm>
        </p:spPr>
        <p:txBody>
          <a:bodyPr anchor="t">
            <a:normAutofit fontScale="92500" lnSpcReduction="10000"/>
          </a:bodyPr>
          <a:lstStyle/>
          <a:p>
            <a:r>
              <a:rPr lang="nl-BE" sz="1600" dirty="0">
                <a:solidFill>
                  <a:schemeClr val="tx2"/>
                </a:solidFill>
              </a:rPr>
              <a:t>1A en 1B lokaal 10 </a:t>
            </a:r>
          </a:p>
          <a:p>
            <a:pPr lvl="1"/>
            <a:r>
              <a:rPr lang="nl-BE" sz="1600" dirty="0">
                <a:solidFill>
                  <a:schemeClr val="tx2"/>
                </a:solidFill>
              </a:rPr>
              <a:t>Isabel, Suzy, Mark</a:t>
            </a:r>
          </a:p>
          <a:p>
            <a:r>
              <a:rPr lang="nl-BE" sz="1600" dirty="0">
                <a:solidFill>
                  <a:schemeClr val="tx2"/>
                </a:solidFill>
              </a:rPr>
              <a:t>2HL en 3HL lokaal 10</a:t>
            </a:r>
          </a:p>
          <a:p>
            <a:pPr lvl="1"/>
            <a:r>
              <a:rPr lang="nl-BE" sz="1600" dirty="0">
                <a:solidFill>
                  <a:schemeClr val="tx2"/>
                </a:solidFill>
              </a:rPr>
              <a:t>Jan, Steven, Karolien</a:t>
            </a:r>
          </a:p>
          <a:p>
            <a:r>
              <a:rPr lang="nl-BE" sz="1600" dirty="0">
                <a:solidFill>
                  <a:schemeClr val="tx2"/>
                </a:solidFill>
              </a:rPr>
              <a:t>2/3GM A en B D1 en eventueel mobiele stagetelefoon</a:t>
            </a:r>
          </a:p>
          <a:p>
            <a:pPr lvl="1"/>
            <a:r>
              <a:rPr lang="nl-BE" sz="1600" dirty="0">
                <a:solidFill>
                  <a:schemeClr val="tx2"/>
                </a:solidFill>
              </a:rPr>
              <a:t>Greetje, Leen</a:t>
            </a:r>
          </a:p>
          <a:p>
            <a:r>
              <a:rPr lang="nl-BE" sz="1600" dirty="0">
                <a:solidFill>
                  <a:schemeClr val="tx2"/>
                </a:solidFill>
              </a:rPr>
              <a:t>De afdeling LA: lokaal 16 en mobiele stagetelefoon</a:t>
            </a:r>
          </a:p>
          <a:p>
            <a:pPr lvl="1"/>
            <a:r>
              <a:rPr lang="nl-BE" sz="1600" dirty="0">
                <a:solidFill>
                  <a:schemeClr val="tx2"/>
                </a:solidFill>
              </a:rPr>
              <a:t>Kim, Ann, Leila</a:t>
            </a:r>
          </a:p>
          <a:p>
            <a:endParaRPr lang="nl-BE" sz="1100" dirty="0">
              <a:solidFill>
                <a:schemeClr val="tx2"/>
              </a:solidFill>
            </a:endParaRPr>
          </a:p>
        </p:txBody>
      </p:sp>
    </p:spTree>
    <p:extLst>
      <p:ext uri="{BB962C8B-B14F-4D97-AF65-F5344CB8AC3E}">
        <p14:creationId xmlns:p14="http://schemas.microsoft.com/office/powerpoint/2010/main" val="1355885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26" name="Freeform: Shape 25">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1" name="Freeform: Shape 30">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3E19FD26-E7AF-744B-9CE4-497B081DD42B}"/>
              </a:ext>
            </a:extLst>
          </p:cNvPr>
          <p:cNvSpPr>
            <a:spLocks noGrp="1"/>
          </p:cNvSpPr>
          <p:nvPr>
            <p:ph type="title"/>
          </p:nvPr>
        </p:nvSpPr>
        <p:spPr>
          <a:xfrm>
            <a:off x="3033466" y="991261"/>
            <a:ext cx="5754696" cy="1837349"/>
          </a:xfrm>
        </p:spPr>
        <p:txBody>
          <a:bodyPr anchor="ctr">
            <a:normAutofit/>
          </a:bodyPr>
          <a:lstStyle/>
          <a:p>
            <a:pPr algn="ctr"/>
            <a:r>
              <a:rPr lang="nl-BE" sz="3600" dirty="0">
                <a:solidFill>
                  <a:schemeClr val="tx2"/>
                </a:solidFill>
              </a:rPr>
              <a:t>Wie belt waar?</a:t>
            </a:r>
          </a:p>
        </p:txBody>
      </p:sp>
      <p:sp>
        <p:nvSpPr>
          <p:cNvPr id="3" name="Tijdelijke aanduiding voor inhoud 2">
            <a:extLst>
              <a:ext uri="{FF2B5EF4-FFF2-40B4-BE49-F238E27FC236}">
                <a16:creationId xmlns:a16="http://schemas.microsoft.com/office/drawing/2014/main" id="{BFC24801-ABDC-E046-AAC3-63A76C0FA968}"/>
              </a:ext>
            </a:extLst>
          </p:cNvPr>
          <p:cNvSpPr>
            <a:spLocks noGrp="1"/>
          </p:cNvSpPr>
          <p:nvPr>
            <p:ph idx="1"/>
          </p:nvPr>
        </p:nvSpPr>
        <p:spPr>
          <a:xfrm>
            <a:off x="3055954" y="2979336"/>
            <a:ext cx="5709721" cy="2430864"/>
          </a:xfrm>
        </p:spPr>
        <p:txBody>
          <a:bodyPr anchor="t">
            <a:normAutofit lnSpcReduction="10000"/>
          </a:bodyPr>
          <a:lstStyle/>
          <a:p>
            <a:r>
              <a:rPr lang="nl-BE" sz="1600" dirty="0">
                <a:solidFill>
                  <a:schemeClr val="tx2"/>
                </a:solidFill>
              </a:rPr>
              <a:t>De afdeling WS: lokaal WS en stagetelefoon Jo</a:t>
            </a:r>
          </a:p>
          <a:p>
            <a:pPr lvl="1"/>
            <a:r>
              <a:rPr lang="nl-BE" sz="1600" dirty="0">
                <a:solidFill>
                  <a:schemeClr val="tx2"/>
                </a:solidFill>
              </a:rPr>
              <a:t>Peggy, Jo</a:t>
            </a:r>
          </a:p>
          <a:p>
            <a:r>
              <a:rPr lang="nl-BE" sz="1600" dirty="0">
                <a:solidFill>
                  <a:schemeClr val="tx2"/>
                </a:solidFill>
              </a:rPr>
              <a:t>De afdeling ME: leerlingensecretariaat </a:t>
            </a:r>
          </a:p>
          <a:p>
            <a:pPr lvl="1"/>
            <a:r>
              <a:rPr lang="nl-BE" sz="1600" dirty="0">
                <a:solidFill>
                  <a:schemeClr val="tx2"/>
                </a:solidFill>
              </a:rPr>
              <a:t>Walter, Margo, Aboe</a:t>
            </a:r>
          </a:p>
          <a:p>
            <a:r>
              <a:rPr lang="nl-BE" sz="1600" dirty="0">
                <a:solidFill>
                  <a:schemeClr val="tx2"/>
                </a:solidFill>
              </a:rPr>
              <a:t>4/5GM: secretariaat bureau Greet</a:t>
            </a:r>
          </a:p>
          <a:p>
            <a:pPr lvl="1"/>
            <a:r>
              <a:rPr lang="nl-BE" sz="1600" dirty="0">
                <a:solidFill>
                  <a:schemeClr val="tx2"/>
                </a:solidFill>
              </a:rPr>
              <a:t>Hilde, Stefanie, Gunther</a:t>
            </a:r>
          </a:p>
          <a:p>
            <a:r>
              <a:rPr lang="nl-BE" sz="1600" dirty="0">
                <a:solidFill>
                  <a:schemeClr val="tx2"/>
                </a:solidFill>
              </a:rPr>
              <a:t>4/5HL: lokaal HL  en  mobiele stagetelefoon</a:t>
            </a:r>
          </a:p>
          <a:p>
            <a:pPr lvl="1"/>
            <a:r>
              <a:rPr lang="nl-BE" sz="1600" dirty="0">
                <a:solidFill>
                  <a:schemeClr val="tx2"/>
                </a:solidFill>
              </a:rPr>
              <a:t>Gert, Wendy, Joris</a:t>
            </a:r>
          </a:p>
          <a:p>
            <a:pPr marL="0" indent="0">
              <a:buNone/>
            </a:pPr>
            <a:endParaRPr lang="nl-BE" sz="1400" dirty="0">
              <a:solidFill>
                <a:schemeClr val="tx2"/>
              </a:solidFill>
            </a:endParaRPr>
          </a:p>
        </p:txBody>
      </p:sp>
    </p:spTree>
    <p:extLst>
      <p:ext uri="{BB962C8B-B14F-4D97-AF65-F5344CB8AC3E}">
        <p14:creationId xmlns:p14="http://schemas.microsoft.com/office/powerpoint/2010/main" val="368988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7C3E77B8-03C3-E844-B240-5406F91E2D21}"/>
              </a:ext>
            </a:extLst>
          </p:cNvPr>
          <p:cNvSpPr>
            <a:spLocks noGrp="1"/>
          </p:cNvSpPr>
          <p:nvPr>
            <p:ph type="title"/>
          </p:nvPr>
        </p:nvSpPr>
        <p:spPr>
          <a:xfrm>
            <a:off x="3027924" y="991261"/>
            <a:ext cx="5754696" cy="1837349"/>
          </a:xfrm>
        </p:spPr>
        <p:txBody>
          <a:bodyPr>
            <a:normAutofit/>
          </a:bodyPr>
          <a:lstStyle/>
          <a:p>
            <a:pPr algn="ctr"/>
            <a:r>
              <a:rPr lang="nl-BE" sz="3600" dirty="0">
                <a:solidFill>
                  <a:schemeClr val="tx2"/>
                </a:solidFill>
              </a:rPr>
              <a:t>Wie belt waar?</a:t>
            </a:r>
          </a:p>
        </p:txBody>
      </p:sp>
      <p:sp>
        <p:nvSpPr>
          <p:cNvPr id="3" name="Tijdelijke aanduiding voor inhoud 2">
            <a:extLst>
              <a:ext uri="{FF2B5EF4-FFF2-40B4-BE49-F238E27FC236}">
                <a16:creationId xmlns:a16="http://schemas.microsoft.com/office/drawing/2014/main" id="{FEC79E4A-2870-6246-82C3-E29801CE109F}"/>
              </a:ext>
            </a:extLst>
          </p:cNvPr>
          <p:cNvSpPr>
            <a:spLocks noGrp="1"/>
          </p:cNvSpPr>
          <p:nvPr>
            <p:ph idx="1"/>
          </p:nvPr>
        </p:nvSpPr>
        <p:spPr>
          <a:xfrm>
            <a:off x="3050412" y="2979336"/>
            <a:ext cx="5709721" cy="2430864"/>
          </a:xfrm>
        </p:spPr>
        <p:txBody>
          <a:bodyPr anchor="t">
            <a:normAutofit fontScale="85000" lnSpcReduction="20000"/>
          </a:bodyPr>
          <a:lstStyle/>
          <a:p>
            <a:r>
              <a:rPr lang="nl-BE" sz="1600" dirty="0">
                <a:solidFill>
                  <a:schemeClr val="tx2"/>
                </a:solidFill>
              </a:rPr>
              <a:t>1 AS + 2 AS:  lokaal 20 </a:t>
            </a:r>
          </a:p>
          <a:p>
            <a:pPr lvl="1"/>
            <a:r>
              <a:rPr lang="nl-BE" sz="1600" dirty="0">
                <a:solidFill>
                  <a:schemeClr val="tx2"/>
                </a:solidFill>
              </a:rPr>
              <a:t>Veerle, Sabrina</a:t>
            </a:r>
          </a:p>
          <a:p>
            <a:r>
              <a:rPr lang="nl-BE" sz="1600" dirty="0">
                <a:solidFill>
                  <a:schemeClr val="tx2"/>
                </a:solidFill>
              </a:rPr>
              <a:t>1B: Grootkeuken en mobiele stagetelefoon</a:t>
            </a:r>
          </a:p>
          <a:p>
            <a:pPr lvl="1"/>
            <a:r>
              <a:rPr lang="nl-BE" sz="1600" dirty="0">
                <a:solidFill>
                  <a:schemeClr val="tx2"/>
                </a:solidFill>
              </a:rPr>
              <a:t>Andreas, Anouk</a:t>
            </a:r>
          </a:p>
          <a:p>
            <a:r>
              <a:rPr lang="nl-BE" sz="1600" dirty="0">
                <a:solidFill>
                  <a:schemeClr val="tx2"/>
                </a:solidFill>
              </a:rPr>
              <a:t>2B:	bureau Koen</a:t>
            </a:r>
          </a:p>
          <a:p>
            <a:pPr lvl="1"/>
            <a:r>
              <a:rPr lang="nl-BE" sz="1600" dirty="0">
                <a:solidFill>
                  <a:schemeClr val="tx2"/>
                </a:solidFill>
              </a:rPr>
              <a:t>Cindy, Sophie, Yves</a:t>
            </a:r>
          </a:p>
          <a:p>
            <a:r>
              <a:rPr lang="nl-BE" sz="1600" dirty="0">
                <a:solidFill>
                  <a:schemeClr val="tx2"/>
                </a:solidFill>
              </a:rPr>
              <a:t>2</a:t>
            </a:r>
            <a:r>
              <a:rPr lang="nl-BE" sz="1600" baseline="30000" dirty="0">
                <a:solidFill>
                  <a:schemeClr val="tx2"/>
                </a:solidFill>
              </a:rPr>
              <a:t>de</a:t>
            </a:r>
            <a:r>
              <a:rPr lang="nl-BE" sz="1600" dirty="0">
                <a:solidFill>
                  <a:schemeClr val="tx2"/>
                </a:solidFill>
              </a:rPr>
              <a:t> graad:   D2 bureau Lore</a:t>
            </a:r>
          </a:p>
          <a:p>
            <a:pPr lvl="1"/>
            <a:r>
              <a:rPr lang="nl-BE" sz="1600" dirty="0">
                <a:solidFill>
                  <a:schemeClr val="tx2"/>
                </a:solidFill>
              </a:rPr>
              <a:t>Lien, Bernard, Jos, Anthony</a:t>
            </a:r>
          </a:p>
          <a:p>
            <a:r>
              <a:rPr lang="nl-BE" sz="1600" dirty="0">
                <a:solidFill>
                  <a:schemeClr val="tx2"/>
                </a:solidFill>
              </a:rPr>
              <a:t>3</a:t>
            </a:r>
            <a:r>
              <a:rPr lang="nl-BE" sz="1600" baseline="30000" dirty="0">
                <a:solidFill>
                  <a:schemeClr val="tx2"/>
                </a:solidFill>
              </a:rPr>
              <a:t>de</a:t>
            </a:r>
            <a:r>
              <a:rPr lang="nl-BE" sz="1600" dirty="0">
                <a:solidFill>
                  <a:schemeClr val="tx2"/>
                </a:solidFill>
              </a:rPr>
              <a:t> graad:  lokaal directie</a:t>
            </a:r>
          </a:p>
          <a:p>
            <a:pPr lvl="1"/>
            <a:r>
              <a:rPr lang="nl-BE" sz="1600" dirty="0">
                <a:solidFill>
                  <a:schemeClr val="tx2"/>
                </a:solidFill>
              </a:rPr>
              <a:t>Annelies, Viktor</a:t>
            </a:r>
          </a:p>
          <a:p>
            <a:pPr lvl="1"/>
            <a:endParaRPr lang="nl-BE" sz="1100" dirty="0">
              <a:solidFill>
                <a:schemeClr val="tx2"/>
              </a:solidFill>
            </a:endParaRPr>
          </a:p>
          <a:p>
            <a:endParaRPr lang="nl-BE" sz="1100" dirty="0">
              <a:solidFill>
                <a:schemeClr val="tx2"/>
              </a:solidFill>
            </a:endParaRP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3930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11C2345C-5C48-C249-B10A-F3B9025A24B1}"/>
              </a:ext>
            </a:extLst>
          </p:cNvPr>
          <p:cNvSpPr>
            <a:spLocks noGrp="1"/>
          </p:cNvSpPr>
          <p:nvPr>
            <p:ph type="title"/>
          </p:nvPr>
        </p:nvSpPr>
        <p:spPr>
          <a:xfrm>
            <a:off x="3027924" y="991261"/>
            <a:ext cx="5754696" cy="1837349"/>
          </a:xfrm>
        </p:spPr>
        <p:txBody>
          <a:bodyPr>
            <a:normAutofit/>
          </a:bodyPr>
          <a:lstStyle/>
          <a:p>
            <a:pPr algn="ctr"/>
            <a:r>
              <a:rPr lang="nl-BE" sz="3600">
                <a:solidFill>
                  <a:schemeClr val="tx2"/>
                </a:solidFill>
              </a:rPr>
              <a:t>anderen</a:t>
            </a:r>
          </a:p>
        </p:txBody>
      </p:sp>
      <p:sp>
        <p:nvSpPr>
          <p:cNvPr id="3" name="Tijdelijke aanduiding voor inhoud 2">
            <a:extLst>
              <a:ext uri="{FF2B5EF4-FFF2-40B4-BE49-F238E27FC236}">
                <a16:creationId xmlns:a16="http://schemas.microsoft.com/office/drawing/2014/main" id="{E53986BC-DC7F-0341-909B-6A7A49EA6E0F}"/>
              </a:ext>
            </a:extLst>
          </p:cNvPr>
          <p:cNvSpPr>
            <a:spLocks noGrp="1"/>
          </p:cNvSpPr>
          <p:nvPr>
            <p:ph idx="1"/>
          </p:nvPr>
        </p:nvSpPr>
        <p:spPr>
          <a:xfrm>
            <a:off x="3050412" y="2979336"/>
            <a:ext cx="5709721" cy="2430864"/>
          </a:xfrm>
        </p:spPr>
        <p:txBody>
          <a:bodyPr anchor="t">
            <a:normAutofit/>
          </a:bodyPr>
          <a:lstStyle/>
          <a:p>
            <a:r>
              <a:rPr lang="nl-BE" sz="1700" dirty="0">
                <a:solidFill>
                  <a:schemeClr val="tx2"/>
                </a:solidFill>
              </a:rPr>
              <a:t>Fabiola , Martine: </a:t>
            </a:r>
          </a:p>
          <a:p>
            <a:pPr lvl="1"/>
            <a:r>
              <a:rPr lang="nl-BE" sz="1700" dirty="0">
                <a:solidFill>
                  <a:schemeClr val="tx2"/>
                </a:solidFill>
              </a:rPr>
              <a:t>Onthaal ouders op afspraak en begeleiden naar de juiste locatie. </a:t>
            </a:r>
          </a:p>
          <a:p>
            <a:pPr lvl="1"/>
            <a:r>
              <a:rPr lang="nl-BE" sz="1700" dirty="0">
                <a:solidFill>
                  <a:schemeClr val="tx2"/>
                </a:solidFill>
              </a:rPr>
              <a:t>Oplijsting bereikte ouders en bijhouden ouders die later opnieuw moeten worden opgebeld </a:t>
            </a:r>
          </a:p>
          <a:p>
            <a:pPr lvl="1"/>
            <a:r>
              <a:rPr lang="nl-BE" sz="1700" dirty="0">
                <a:solidFill>
                  <a:schemeClr val="tx2"/>
                </a:solidFill>
              </a:rPr>
              <a:t>Coördinatie vragen naar juiste personen: doorgeven</a:t>
            </a:r>
          </a:p>
          <a:p>
            <a:r>
              <a:rPr lang="nl-BE" sz="1700" dirty="0">
                <a:solidFill>
                  <a:schemeClr val="tx2"/>
                </a:solidFill>
              </a:rPr>
              <a:t>Ann, Elke, Katrien, Ilonka, Jolien: doen telefoongesprekken en zijn beschikbaar indien nodig</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79005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14F6FC60-7697-EE46-BB06-2CB23D6E6C18}"/>
              </a:ext>
            </a:extLst>
          </p:cNvPr>
          <p:cNvSpPr>
            <a:spLocks noGrp="1"/>
          </p:cNvSpPr>
          <p:nvPr>
            <p:ph type="title"/>
          </p:nvPr>
        </p:nvSpPr>
        <p:spPr>
          <a:xfrm>
            <a:off x="3033466" y="991261"/>
            <a:ext cx="5754696" cy="1837349"/>
          </a:xfrm>
        </p:spPr>
        <p:txBody>
          <a:bodyPr anchor="ctr">
            <a:normAutofit/>
          </a:bodyPr>
          <a:lstStyle/>
          <a:p>
            <a:pPr algn="ctr"/>
            <a:r>
              <a:rPr lang="nl-BE" sz="3600">
                <a:solidFill>
                  <a:schemeClr val="tx2"/>
                </a:solidFill>
              </a:rPr>
              <a:t>draaiboek</a:t>
            </a:r>
          </a:p>
        </p:txBody>
      </p:sp>
      <p:sp>
        <p:nvSpPr>
          <p:cNvPr id="3" name="Tijdelijke aanduiding voor inhoud 2">
            <a:extLst>
              <a:ext uri="{FF2B5EF4-FFF2-40B4-BE49-F238E27FC236}">
                <a16:creationId xmlns:a16="http://schemas.microsoft.com/office/drawing/2014/main" id="{EE715371-C601-154F-8EC1-8E434D4399E8}"/>
              </a:ext>
            </a:extLst>
          </p:cNvPr>
          <p:cNvSpPr>
            <a:spLocks noGrp="1"/>
          </p:cNvSpPr>
          <p:nvPr>
            <p:ph idx="1"/>
          </p:nvPr>
        </p:nvSpPr>
        <p:spPr>
          <a:xfrm>
            <a:off x="3055954" y="2979336"/>
            <a:ext cx="5709721" cy="2430864"/>
          </a:xfrm>
        </p:spPr>
        <p:txBody>
          <a:bodyPr anchor="t">
            <a:normAutofit/>
          </a:bodyPr>
          <a:lstStyle/>
          <a:p>
            <a:r>
              <a:rPr lang="nl-BE" sz="2000" dirty="0">
                <a:solidFill>
                  <a:schemeClr val="tx2"/>
                </a:solidFill>
              </a:rPr>
              <a:t>Start na de verlengde herfstvakantie</a:t>
            </a:r>
          </a:p>
          <a:p>
            <a:r>
              <a:rPr lang="nl-BE" sz="2000" dirty="0">
                <a:solidFill>
                  <a:schemeClr val="tx2"/>
                </a:solidFill>
              </a:rPr>
              <a:t>Geen noodopvang op 9/11 en 10/11</a:t>
            </a:r>
          </a:p>
        </p:txBody>
      </p:sp>
    </p:spTree>
    <p:extLst>
      <p:ext uri="{BB962C8B-B14F-4D97-AF65-F5344CB8AC3E}">
        <p14:creationId xmlns:p14="http://schemas.microsoft.com/office/powerpoint/2010/main" val="2303023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8076A019-F9AA-2F4F-A268-01A60A2CC85F}"/>
              </a:ext>
            </a:extLst>
          </p:cNvPr>
          <p:cNvSpPr>
            <a:spLocks noGrp="1"/>
          </p:cNvSpPr>
          <p:nvPr>
            <p:ph type="title"/>
          </p:nvPr>
        </p:nvSpPr>
        <p:spPr>
          <a:xfrm>
            <a:off x="804672" y="2053641"/>
            <a:ext cx="3669161" cy="2760098"/>
          </a:xfrm>
        </p:spPr>
        <p:txBody>
          <a:bodyPr>
            <a:normAutofit/>
          </a:bodyPr>
          <a:lstStyle/>
          <a:p>
            <a:r>
              <a:rPr lang="nl-BE" sz="4000">
                <a:solidFill>
                  <a:schemeClr val="tx2"/>
                </a:solidFill>
              </a:rPr>
              <a:t>Nieuwe lessenroosters en lokalenrooster</a:t>
            </a:r>
          </a:p>
        </p:txBody>
      </p:sp>
      <p:sp>
        <p:nvSpPr>
          <p:cNvPr id="3" name="Tijdelijke aanduiding voor inhoud 2">
            <a:extLst>
              <a:ext uri="{FF2B5EF4-FFF2-40B4-BE49-F238E27FC236}">
                <a16:creationId xmlns:a16="http://schemas.microsoft.com/office/drawing/2014/main" id="{809B5992-CAF1-E048-B66C-E57A5CC926C3}"/>
              </a:ext>
            </a:extLst>
          </p:cNvPr>
          <p:cNvSpPr>
            <a:spLocks noGrp="1"/>
          </p:cNvSpPr>
          <p:nvPr>
            <p:ph idx="1"/>
          </p:nvPr>
        </p:nvSpPr>
        <p:spPr>
          <a:xfrm>
            <a:off x="6090574" y="801866"/>
            <a:ext cx="5306084" cy="5230634"/>
          </a:xfrm>
          <a:noFill/>
          <a:ln>
            <a:noFill/>
          </a:ln>
        </p:spPr>
        <p:txBody>
          <a:bodyPr anchor="ctr">
            <a:normAutofit/>
          </a:bodyPr>
          <a:lstStyle/>
          <a:p>
            <a:r>
              <a:rPr lang="nl-BE" sz="1800" dirty="0">
                <a:solidFill>
                  <a:schemeClr val="tx2"/>
                </a:solidFill>
              </a:rPr>
              <a:t>Nieuw rooster wordt doorgestuurd </a:t>
            </a:r>
          </a:p>
          <a:p>
            <a:r>
              <a:rPr lang="nl-BE" sz="1800" dirty="0">
                <a:solidFill>
                  <a:schemeClr val="tx2"/>
                </a:solidFill>
              </a:rPr>
              <a:t>Nieuw lessenrooster omwille van toevoegen uren</a:t>
            </a:r>
          </a:p>
        </p:txBody>
      </p:sp>
    </p:spTree>
    <p:extLst>
      <p:ext uri="{BB962C8B-B14F-4D97-AF65-F5344CB8AC3E}">
        <p14:creationId xmlns:p14="http://schemas.microsoft.com/office/powerpoint/2010/main" val="17359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5B8C1370-49DF-744C-BC74-355A68DF527C}"/>
              </a:ext>
            </a:extLst>
          </p:cNvPr>
          <p:cNvSpPr>
            <a:spLocks noGrp="1"/>
          </p:cNvSpPr>
          <p:nvPr>
            <p:ph type="title"/>
          </p:nvPr>
        </p:nvSpPr>
        <p:spPr>
          <a:xfrm>
            <a:off x="640080" y="1243013"/>
            <a:ext cx="3855720" cy="4371974"/>
          </a:xfrm>
        </p:spPr>
        <p:txBody>
          <a:bodyPr>
            <a:normAutofit/>
          </a:bodyPr>
          <a:lstStyle/>
          <a:p>
            <a:r>
              <a:rPr lang="nl-BE" sz="3600">
                <a:solidFill>
                  <a:schemeClr val="tx2"/>
                </a:solidFill>
              </a:rPr>
              <a:t>Beperking leerlingenstromen</a:t>
            </a:r>
          </a:p>
        </p:txBody>
      </p:sp>
      <p:sp>
        <p:nvSpPr>
          <p:cNvPr id="3" name="Tijdelijke aanduiding voor inhoud 2">
            <a:extLst>
              <a:ext uri="{FF2B5EF4-FFF2-40B4-BE49-F238E27FC236}">
                <a16:creationId xmlns:a16="http://schemas.microsoft.com/office/drawing/2014/main" id="{D4847D8F-A7A9-DB46-BC02-8CA4325FB725}"/>
              </a:ext>
            </a:extLst>
          </p:cNvPr>
          <p:cNvSpPr>
            <a:spLocks noGrp="1"/>
          </p:cNvSpPr>
          <p:nvPr>
            <p:ph idx="1"/>
          </p:nvPr>
        </p:nvSpPr>
        <p:spPr>
          <a:xfrm>
            <a:off x="6172200" y="804672"/>
            <a:ext cx="5221224" cy="5230368"/>
          </a:xfrm>
        </p:spPr>
        <p:txBody>
          <a:bodyPr anchor="ctr">
            <a:normAutofit/>
          </a:bodyPr>
          <a:lstStyle/>
          <a:p>
            <a:r>
              <a:rPr lang="nl-BE" sz="1800">
                <a:solidFill>
                  <a:schemeClr val="tx2"/>
                </a:solidFill>
              </a:rPr>
              <a:t>Dit wil zeggen voorzien in een vast praktijklokaal en vast theorielokaal want voor praktijk kunnen we niet werken in een gewoon klaslokaal</a:t>
            </a:r>
          </a:p>
          <a:p>
            <a:r>
              <a:rPr lang="nl-BE" sz="1800">
                <a:solidFill>
                  <a:schemeClr val="tx2"/>
                </a:solidFill>
              </a:rPr>
              <a:t>Het zal een inspanning vragen van alle leerkrachten </a:t>
            </a:r>
          </a:p>
          <a:p>
            <a:r>
              <a:rPr lang="nl-BE" sz="1800">
                <a:solidFill>
                  <a:schemeClr val="tx2"/>
                </a:solidFill>
              </a:rPr>
              <a:t>Denk goed na over welk materiaal je moet meenemen naar andere klassen </a:t>
            </a:r>
          </a:p>
          <a:p>
            <a:r>
              <a:rPr lang="nl-BE" sz="1800">
                <a:solidFill>
                  <a:schemeClr val="tx2"/>
                </a:solidFill>
              </a:rPr>
              <a:t>Op dit moment is er geen mogelijkheid om over te stappen (richtlijnen overheid) of afstandsonderwijs. Indien er coronagerelateerde besmettingen zijn, of veel quarantaines bij leerkrachten vragen we aan het bevoegd onderhandelingscomité en schoolbestuur om over te stappen op afstandsonderwijs</a:t>
            </a:r>
          </a:p>
          <a:p>
            <a:endParaRPr lang="nl-BE" sz="1800">
              <a:solidFill>
                <a:schemeClr val="tx2"/>
              </a:solidFill>
            </a:endParaRPr>
          </a:p>
        </p:txBody>
      </p:sp>
    </p:spTree>
    <p:extLst>
      <p:ext uri="{BB962C8B-B14F-4D97-AF65-F5344CB8AC3E}">
        <p14:creationId xmlns:p14="http://schemas.microsoft.com/office/powerpoint/2010/main" val="2482110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2F026C82-823D-2546-98C6-2A6CF47AA13C}"/>
              </a:ext>
            </a:extLst>
          </p:cNvPr>
          <p:cNvSpPr>
            <a:spLocks noGrp="1"/>
          </p:cNvSpPr>
          <p:nvPr>
            <p:ph type="title"/>
          </p:nvPr>
        </p:nvSpPr>
        <p:spPr>
          <a:xfrm>
            <a:off x="804672" y="2053641"/>
            <a:ext cx="3669161" cy="2760098"/>
          </a:xfrm>
        </p:spPr>
        <p:txBody>
          <a:bodyPr>
            <a:normAutofit/>
          </a:bodyPr>
          <a:lstStyle/>
          <a:p>
            <a:r>
              <a:rPr lang="nl-BE" sz="3400">
                <a:solidFill>
                  <a:schemeClr val="tx2"/>
                </a:solidFill>
              </a:rPr>
              <a:t>Wanneer afstandsonderwijs?</a:t>
            </a:r>
          </a:p>
        </p:txBody>
      </p:sp>
      <p:sp>
        <p:nvSpPr>
          <p:cNvPr id="3" name="Tijdelijke aanduiding voor inhoud 2">
            <a:extLst>
              <a:ext uri="{FF2B5EF4-FFF2-40B4-BE49-F238E27FC236}">
                <a16:creationId xmlns:a16="http://schemas.microsoft.com/office/drawing/2014/main" id="{ECCD23FB-16C7-6E45-9D93-0416FAADC452}"/>
              </a:ext>
            </a:extLst>
          </p:cNvPr>
          <p:cNvSpPr>
            <a:spLocks noGrp="1"/>
          </p:cNvSpPr>
          <p:nvPr>
            <p:ph idx="1"/>
          </p:nvPr>
        </p:nvSpPr>
        <p:spPr>
          <a:xfrm>
            <a:off x="6090574" y="801866"/>
            <a:ext cx="5306084" cy="5230634"/>
          </a:xfrm>
          <a:noFill/>
          <a:ln>
            <a:noFill/>
          </a:ln>
        </p:spPr>
        <p:txBody>
          <a:bodyPr anchor="ctr">
            <a:normAutofit/>
          </a:bodyPr>
          <a:lstStyle/>
          <a:p>
            <a:r>
              <a:rPr lang="nl-BE" sz="1800">
                <a:solidFill>
                  <a:schemeClr val="tx2"/>
                </a:solidFill>
              </a:rPr>
              <a:t>Wanneer de maatregelen verstrengd worden en opgelegd worden door de overheid </a:t>
            </a:r>
          </a:p>
          <a:p>
            <a:r>
              <a:rPr lang="nl-BE" sz="1800">
                <a:solidFill>
                  <a:schemeClr val="tx2"/>
                </a:solidFill>
              </a:rPr>
              <a:t>De stappen van het CLB worden ten allen tijde gevolgd bij besmetting/mogelijke besmettingen.</a:t>
            </a:r>
          </a:p>
          <a:p>
            <a:r>
              <a:rPr lang="nl-BE" sz="1800">
                <a:solidFill>
                  <a:schemeClr val="tx2"/>
                </a:solidFill>
              </a:rPr>
              <a:t>Bij besmetting van een leerling: bij hoogrisico: quarantaine voor die klas en afstandsonderwijs </a:t>
            </a:r>
          </a:p>
          <a:p>
            <a:r>
              <a:rPr lang="nl-BE" sz="1800">
                <a:solidFill>
                  <a:schemeClr val="tx2"/>
                </a:solidFill>
              </a:rPr>
              <a:t>Bij minimaal 10 afwezige leerkrachten waarvan minimaal 4 leerkrachten met besmetting of quarantaine: schakelen naar afstandsonderwijs voor de hele school </a:t>
            </a:r>
          </a:p>
        </p:txBody>
      </p:sp>
    </p:spTree>
    <p:extLst>
      <p:ext uri="{BB962C8B-B14F-4D97-AF65-F5344CB8AC3E}">
        <p14:creationId xmlns:p14="http://schemas.microsoft.com/office/powerpoint/2010/main" val="4154243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2FF21458-9462-8C4A-AE49-662ADEC078B4}"/>
              </a:ext>
            </a:extLst>
          </p:cNvPr>
          <p:cNvSpPr>
            <a:spLocks noGrp="1"/>
          </p:cNvSpPr>
          <p:nvPr>
            <p:ph type="title"/>
          </p:nvPr>
        </p:nvSpPr>
        <p:spPr>
          <a:xfrm>
            <a:off x="640080" y="1243013"/>
            <a:ext cx="3855720" cy="4371974"/>
          </a:xfrm>
        </p:spPr>
        <p:txBody>
          <a:bodyPr>
            <a:normAutofit/>
          </a:bodyPr>
          <a:lstStyle/>
          <a:p>
            <a:r>
              <a:rPr lang="nl-BE" sz="3600">
                <a:solidFill>
                  <a:schemeClr val="tx2"/>
                </a:solidFill>
              </a:rPr>
              <a:t>Gebruik kleedkamers</a:t>
            </a:r>
          </a:p>
        </p:txBody>
      </p:sp>
      <p:sp>
        <p:nvSpPr>
          <p:cNvPr id="3" name="Tijdelijke aanduiding voor inhoud 2">
            <a:extLst>
              <a:ext uri="{FF2B5EF4-FFF2-40B4-BE49-F238E27FC236}">
                <a16:creationId xmlns:a16="http://schemas.microsoft.com/office/drawing/2014/main" id="{93FC7ED1-634E-3641-ACD5-D3CCA8B24E4D}"/>
              </a:ext>
            </a:extLst>
          </p:cNvPr>
          <p:cNvSpPr>
            <a:spLocks noGrp="1"/>
          </p:cNvSpPr>
          <p:nvPr>
            <p:ph idx="1"/>
          </p:nvPr>
        </p:nvSpPr>
        <p:spPr>
          <a:xfrm>
            <a:off x="6172200" y="804672"/>
            <a:ext cx="5221224" cy="5230368"/>
          </a:xfrm>
        </p:spPr>
        <p:txBody>
          <a:bodyPr anchor="ctr">
            <a:normAutofit/>
          </a:bodyPr>
          <a:lstStyle/>
          <a:p>
            <a:r>
              <a:rPr lang="nl-BE" sz="1800">
                <a:solidFill>
                  <a:schemeClr val="tx2"/>
                </a:solidFill>
              </a:rPr>
              <a:t>Banken kleedkamers ontsmetten wanneer meerderen zich moeten omkleden in de kleedkamer: alternatief in de klas omkleden blijft een optie</a:t>
            </a:r>
          </a:p>
          <a:p>
            <a:r>
              <a:rPr lang="nl-BE" sz="1800">
                <a:solidFill>
                  <a:schemeClr val="tx2"/>
                </a:solidFill>
              </a:rPr>
              <a:t>Voldoende ventilatie voorzien</a:t>
            </a:r>
          </a:p>
          <a:p>
            <a:r>
              <a:rPr lang="nl-BE" sz="1800">
                <a:solidFill>
                  <a:schemeClr val="tx2"/>
                </a:solidFill>
              </a:rPr>
              <a:t>Voor LO wordt het protocol van de sport toegepast: overleg met TAC nodig</a:t>
            </a:r>
          </a:p>
          <a:p>
            <a:endParaRPr lang="nl-BE" sz="1800">
              <a:solidFill>
                <a:schemeClr val="tx2"/>
              </a:solidFill>
            </a:endParaRPr>
          </a:p>
        </p:txBody>
      </p:sp>
    </p:spTree>
    <p:extLst>
      <p:ext uri="{BB962C8B-B14F-4D97-AF65-F5344CB8AC3E}">
        <p14:creationId xmlns:p14="http://schemas.microsoft.com/office/powerpoint/2010/main" val="28177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E0DFBA7E-616E-B747-82B2-BA3F38AD3698}"/>
              </a:ext>
            </a:extLst>
          </p:cNvPr>
          <p:cNvSpPr>
            <a:spLocks noGrp="1"/>
          </p:cNvSpPr>
          <p:nvPr>
            <p:ph type="title"/>
          </p:nvPr>
        </p:nvSpPr>
        <p:spPr>
          <a:xfrm>
            <a:off x="804672" y="2053641"/>
            <a:ext cx="4018998" cy="2760098"/>
          </a:xfrm>
        </p:spPr>
        <p:txBody>
          <a:bodyPr>
            <a:normAutofit/>
          </a:bodyPr>
          <a:lstStyle/>
          <a:p>
            <a:r>
              <a:rPr lang="nl-BE" sz="4000" dirty="0">
                <a:solidFill>
                  <a:schemeClr val="tx2"/>
                </a:solidFill>
              </a:rPr>
              <a:t>Aanpassingen reeds gecommuniceerd	</a:t>
            </a:r>
          </a:p>
        </p:txBody>
      </p:sp>
      <p:sp>
        <p:nvSpPr>
          <p:cNvPr id="3" name="Tijdelijke aanduiding voor inhoud 2">
            <a:extLst>
              <a:ext uri="{FF2B5EF4-FFF2-40B4-BE49-F238E27FC236}">
                <a16:creationId xmlns:a16="http://schemas.microsoft.com/office/drawing/2014/main" id="{30E92D88-6E09-724A-A77C-6B4B130BEC18}"/>
              </a:ext>
            </a:extLst>
          </p:cNvPr>
          <p:cNvSpPr>
            <a:spLocks noGrp="1"/>
          </p:cNvSpPr>
          <p:nvPr>
            <p:ph idx="1"/>
          </p:nvPr>
        </p:nvSpPr>
        <p:spPr>
          <a:xfrm>
            <a:off x="6090574" y="801866"/>
            <a:ext cx="5306084" cy="5230634"/>
          </a:xfrm>
          <a:noFill/>
          <a:ln>
            <a:noFill/>
          </a:ln>
        </p:spPr>
        <p:txBody>
          <a:bodyPr anchor="ctr">
            <a:normAutofit/>
          </a:bodyPr>
          <a:lstStyle/>
          <a:p>
            <a:r>
              <a:rPr lang="nl-BE" sz="1800" dirty="0">
                <a:solidFill>
                  <a:schemeClr val="tx2"/>
                </a:solidFill>
              </a:rPr>
              <a:t>Zoals vorige week besproken </a:t>
            </a:r>
          </a:p>
          <a:p>
            <a:pPr lvl="1"/>
            <a:r>
              <a:rPr lang="nl-BE" sz="1800" dirty="0">
                <a:solidFill>
                  <a:schemeClr val="tx2"/>
                </a:solidFill>
              </a:rPr>
              <a:t>Leraarskamer  (niet eten,  vaste plaats)</a:t>
            </a:r>
          </a:p>
          <a:p>
            <a:pPr lvl="1"/>
            <a:r>
              <a:rPr lang="nl-BE" sz="1800" dirty="0">
                <a:solidFill>
                  <a:schemeClr val="tx2"/>
                </a:solidFill>
              </a:rPr>
              <a:t>Refter (minder stoelen, vaste plaats) </a:t>
            </a:r>
          </a:p>
          <a:p>
            <a:pPr marL="457200" lvl="1" indent="0">
              <a:buNone/>
            </a:pPr>
            <a:endParaRPr lang="nl-BE" sz="1800" dirty="0">
              <a:solidFill>
                <a:schemeClr val="tx2"/>
              </a:solidFill>
            </a:endParaRPr>
          </a:p>
          <a:p>
            <a:pPr marL="457200" lvl="1" indent="0">
              <a:buNone/>
            </a:pPr>
            <a:endParaRPr lang="nl-BE" sz="1800" dirty="0">
              <a:solidFill>
                <a:schemeClr val="tx2"/>
              </a:solidFill>
            </a:endParaRPr>
          </a:p>
        </p:txBody>
      </p:sp>
    </p:spTree>
    <p:extLst>
      <p:ext uri="{BB962C8B-B14F-4D97-AF65-F5344CB8AC3E}">
        <p14:creationId xmlns:p14="http://schemas.microsoft.com/office/powerpoint/2010/main" val="18404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3772AE11-A1EE-954C-A208-39064F0DE3F4}"/>
              </a:ext>
            </a:extLst>
          </p:cNvPr>
          <p:cNvSpPr>
            <a:spLocks noGrp="1"/>
          </p:cNvSpPr>
          <p:nvPr>
            <p:ph type="title"/>
          </p:nvPr>
        </p:nvSpPr>
        <p:spPr>
          <a:xfrm>
            <a:off x="804672" y="2053641"/>
            <a:ext cx="3669161" cy="2760098"/>
          </a:xfrm>
        </p:spPr>
        <p:txBody>
          <a:bodyPr>
            <a:normAutofit/>
          </a:bodyPr>
          <a:lstStyle/>
          <a:p>
            <a:r>
              <a:rPr lang="nl-BE" sz="4000">
                <a:solidFill>
                  <a:schemeClr val="tx2"/>
                </a:solidFill>
              </a:rPr>
              <a:t>speelplaats</a:t>
            </a:r>
          </a:p>
        </p:txBody>
      </p:sp>
      <p:sp>
        <p:nvSpPr>
          <p:cNvPr id="3" name="Tijdelijke aanduiding voor inhoud 2">
            <a:extLst>
              <a:ext uri="{FF2B5EF4-FFF2-40B4-BE49-F238E27FC236}">
                <a16:creationId xmlns:a16="http://schemas.microsoft.com/office/drawing/2014/main" id="{B51DE3DF-4F7A-E547-8330-3D7CF596B97C}"/>
              </a:ext>
            </a:extLst>
          </p:cNvPr>
          <p:cNvSpPr>
            <a:spLocks noGrp="1"/>
          </p:cNvSpPr>
          <p:nvPr>
            <p:ph idx="1"/>
          </p:nvPr>
        </p:nvSpPr>
        <p:spPr>
          <a:xfrm>
            <a:off x="6090574" y="801866"/>
            <a:ext cx="5306084" cy="5230634"/>
          </a:xfrm>
          <a:noFill/>
          <a:ln>
            <a:noFill/>
          </a:ln>
        </p:spPr>
        <p:txBody>
          <a:bodyPr anchor="ctr">
            <a:normAutofit/>
          </a:bodyPr>
          <a:lstStyle/>
          <a:p>
            <a:r>
              <a:rPr lang="nl-BE" sz="1800" dirty="0">
                <a:solidFill>
                  <a:schemeClr val="tx2"/>
                </a:solidFill>
              </a:rPr>
              <a:t>Mondmaskers worden ook verplicht tijdens de speeltijd, ook ten allen tijden in de klaslokalen. Dit voor personeel en leerlingen. </a:t>
            </a:r>
          </a:p>
          <a:p>
            <a:r>
              <a:rPr lang="nl-BE" sz="1800" dirty="0">
                <a:solidFill>
                  <a:schemeClr val="tx2"/>
                </a:solidFill>
              </a:rPr>
              <a:t>We blijven steeds de social distancing garanderen. </a:t>
            </a:r>
          </a:p>
          <a:p>
            <a:r>
              <a:rPr lang="nl-BE" sz="1800" dirty="0">
                <a:solidFill>
                  <a:schemeClr val="tx2"/>
                </a:solidFill>
              </a:rPr>
              <a:t>Eten en drinken kan alleen zittend, iedereen die rechtstaat of rondloopt: heeft altijd een mondmasker op</a:t>
            </a:r>
          </a:p>
          <a:p>
            <a:endParaRPr lang="nl-BE" sz="1800" dirty="0">
              <a:solidFill>
                <a:schemeClr val="tx2"/>
              </a:solidFill>
            </a:endParaRPr>
          </a:p>
        </p:txBody>
      </p:sp>
    </p:spTree>
    <p:extLst>
      <p:ext uri="{BB962C8B-B14F-4D97-AF65-F5344CB8AC3E}">
        <p14:creationId xmlns:p14="http://schemas.microsoft.com/office/powerpoint/2010/main" val="2897871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E29D90C2-450D-EB41-9BF5-F347A1EED041}"/>
              </a:ext>
            </a:extLst>
          </p:cNvPr>
          <p:cNvSpPr>
            <a:spLocks noGrp="1"/>
          </p:cNvSpPr>
          <p:nvPr>
            <p:ph type="title"/>
          </p:nvPr>
        </p:nvSpPr>
        <p:spPr>
          <a:xfrm>
            <a:off x="640080" y="1243013"/>
            <a:ext cx="3855720" cy="4371974"/>
          </a:xfrm>
        </p:spPr>
        <p:txBody>
          <a:bodyPr>
            <a:normAutofit/>
          </a:bodyPr>
          <a:lstStyle/>
          <a:p>
            <a:r>
              <a:rPr lang="nl-BE" sz="3600">
                <a:solidFill>
                  <a:schemeClr val="tx2"/>
                </a:solidFill>
              </a:rPr>
              <a:t>vervangingen</a:t>
            </a:r>
          </a:p>
        </p:txBody>
      </p:sp>
      <p:sp>
        <p:nvSpPr>
          <p:cNvPr id="3" name="Tijdelijke aanduiding voor inhoud 2">
            <a:extLst>
              <a:ext uri="{FF2B5EF4-FFF2-40B4-BE49-F238E27FC236}">
                <a16:creationId xmlns:a16="http://schemas.microsoft.com/office/drawing/2014/main" id="{4A7B9D4F-6FB4-1D4F-8323-19BC2D1244C4}"/>
              </a:ext>
            </a:extLst>
          </p:cNvPr>
          <p:cNvSpPr>
            <a:spLocks noGrp="1"/>
          </p:cNvSpPr>
          <p:nvPr>
            <p:ph idx="1"/>
          </p:nvPr>
        </p:nvSpPr>
        <p:spPr>
          <a:xfrm>
            <a:off x="6172200" y="804672"/>
            <a:ext cx="5221224" cy="5230368"/>
          </a:xfrm>
        </p:spPr>
        <p:txBody>
          <a:bodyPr anchor="ctr">
            <a:normAutofit/>
          </a:bodyPr>
          <a:lstStyle/>
          <a:p>
            <a:r>
              <a:rPr lang="nl-BE" sz="1800" dirty="0">
                <a:solidFill>
                  <a:schemeClr val="tx2"/>
                </a:solidFill>
              </a:rPr>
              <a:t>Vervangingen gebeuren per klas aan de tafel in de refter waar ze ‘s middags ook zitten. Iedereen heeft een vaste plaats aan tafel. </a:t>
            </a:r>
          </a:p>
          <a:p>
            <a:r>
              <a:rPr lang="nl-BE" sz="1800" dirty="0">
                <a:solidFill>
                  <a:schemeClr val="tx2"/>
                </a:solidFill>
              </a:rPr>
              <a:t>Taken worden afgeleverd bij Ilonka en Ann zodat leerlingen steeds zinvol bezig kunnen zijn.  Zoals afgesproken geven jullie 3 taken die klaar voor gebruik zijn af aan Ilonka en Ann in lokaal 10, heb je hiervoor materiaal nodig? Dan voorzie je dit reeds zelf! Er is geen tijd en ruimte om de vervangleerkrachten alles bij elkaar te laten zoeken. Bedankt aan de weinige leerkrachten die dit reeds in orde hebben gebracht. </a:t>
            </a:r>
          </a:p>
        </p:txBody>
      </p:sp>
    </p:spTree>
    <p:extLst>
      <p:ext uri="{BB962C8B-B14F-4D97-AF65-F5344CB8AC3E}">
        <p14:creationId xmlns:p14="http://schemas.microsoft.com/office/powerpoint/2010/main" val="348351856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2437</TotalTime>
  <Words>647</Words>
  <Application>Microsoft Macintosh PowerPoint</Application>
  <PresentationFormat>Breedbeeld</PresentationFormat>
  <Paragraphs>74</Paragraphs>
  <Slides>14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14</vt:i4>
      </vt:variant>
    </vt:vector>
  </HeadingPairs>
  <TitlesOfParts>
    <vt:vector size="18" baseType="lpstr">
      <vt:lpstr>Arial</vt:lpstr>
      <vt:lpstr>Calibri</vt:lpstr>
      <vt:lpstr>Calibri Light</vt:lpstr>
      <vt:lpstr>Kantoorthema</vt:lpstr>
      <vt:lpstr>Overlegmoment na KR</vt:lpstr>
      <vt:lpstr>draaiboek</vt:lpstr>
      <vt:lpstr>Nieuwe lessenroosters en lokalenrooster</vt:lpstr>
      <vt:lpstr>Beperking leerlingenstromen</vt:lpstr>
      <vt:lpstr>Wanneer afstandsonderwijs?</vt:lpstr>
      <vt:lpstr>Gebruik kleedkamers</vt:lpstr>
      <vt:lpstr>Aanpassingen reeds gecommuniceerd </vt:lpstr>
      <vt:lpstr>speelplaats</vt:lpstr>
      <vt:lpstr>vervangingen</vt:lpstr>
      <vt:lpstr>Oudercontact </vt:lpstr>
      <vt:lpstr>Wie belt waar?</vt:lpstr>
      <vt:lpstr>Wie belt waar?</vt:lpstr>
      <vt:lpstr>Wie belt waar?</vt:lpstr>
      <vt:lpstr>anderen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Overlegmoment na KR</dc:title>
  <dc:creator>roef jolien [student]</dc:creator>
  <cp:lastModifiedBy>roef jolien [student]</cp:lastModifiedBy>
  <cp:revision>3</cp:revision>
  <dcterms:created xsi:type="dcterms:W3CDTF">2020-10-27T14:38:10Z</dcterms:created>
  <dcterms:modified xsi:type="dcterms:W3CDTF">2020-10-29T07:15:28Z</dcterms:modified>
</cp:coreProperties>
</file>