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56" r:id="rId2"/>
    <p:sldId id="257" r:id="rId3"/>
    <p:sldId id="258" r:id="rId4"/>
    <p:sldId id="261" r:id="rId5"/>
    <p:sldId id="259" r:id="rId6"/>
    <p:sldId id="260" r:id="rId7"/>
    <p:sldId id="262" r:id="rId8"/>
    <p:sldId id="263" r:id="rId9"/>
    <p:sldId id="264" r:id="rId10"/>
    <p:sldId id="265" r:id="rId11"/>
    <p:sldId id="266" r:id="rId12"/>
    <p:sldId id="267" r:id="rId13"/>
    <p:sldId id="268" r:id="rId14"/>
    <p:sldId id="269" r:id="rId15"/>
  </p:sldIdLst>
  <p:sldSz cx="12192000" cy="6858000"/>
  <p:notesSz cx="6858000" cy="9144000"/>
  <p:defaultTextStyle>
    <a:defPPr>
      <a:defRPr lang="nl-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p:cViewPr varScale="1">
        <p:scale>
          <a:sx n="89" d="100"/>
          <a:sy n="89" d="100"/>
        </p:scale>
        <p:origin x="120"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nl-NL" smtClean="0"/>
              <a:t>Klik om de stijl te bewerken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en-US" dirty="0"/>
          </a:p>
        </p:txBody>
      </p:sp>
      <p:sp>
        <p:nvSpPr>
          <p:cNvPr id="4" name="Date Placeholder 3"/>
          <p:cNvSpPr>
            <a:spLocks noGrp="1"/>
          </p:cNvSpPr>
          <p:nvPr>
            <p:ph type="dt" sz="half" idx="10"/>
          </p:nvPr>
        </p:nvSpPr>
        <p:spPr/>
        <p:txBody>
          <a:bodyPr/>
          <a:lstStyle/>
          <a:p>
            <a:fld id="{9FF127C1-2D07-4E84-96C8-A436F61EF75E}" type="datetimeFigureOut">
              <a:rPr lang="nl-BE" smtClean="0"/>
              <a:t>15/11/2019</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FF1B151B-A578-47D8-A839-49CF220D110E}" type="slidenum">
              <a:rPr lang="nl-BE" smtClean="0"/>
              <a:t>‹nr.›</a:t>
            </a:fld>
            <a:endParaRPr lang="nl-BE"/>
          </a:p>
        </p:txBody>
      </p:sp>
    </p:spTree>
    <p:extLst>
      <p:ext uri="{BB962C8B-B14F-4D97-AF65-F5344CB8AC3E}">
        <p14:creationId xmlns:p14="http://schemas.microsoft.com/office/powerpoint/2010/main" val="2957450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en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nl-NL" smtClean="0"/>
              <a:t>Klik om de stijl te bewerken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Tekststijl van het model bewerken</a:t>
            </a:r>
          </a:p>
        </p:txBody>
      </p:sp>
      <p:sp>
        <p:nvSpPr>
          <p:cNvPr id="4" name="Date Placeholder 3"/>
          <p:cNvSpPr>
            <a:spLocks noGrp="1"/>
          </p:cNvSpPr>
          <p:nvPr>
            <p:ph type="dt" sz="half" idx="10"/>
          </p:nvPr>
        </p:nvSpPr>
        <p:spPr/>
        <p:txBody>
          <a:bodyPr/>
          <a:lstStyle/>
          <a:p>
            <a:fld id="{9FF127C1-2D07-4E84-96C8-A436F61EF75E}" type="datetimeFigureOut">
              <a:rPr lang="nl-BE" smtClean="0"/>
              <a:t>15/11/2019</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FF1B151B-A578-47D8-A839-49CF220D110E}" type="slidenum">
              <a:rPr lang="nl-BE" smtClean="0"/>
              <a:t>‹nr.›</a:t>
            </a:fld>
            <a:endParaRPr lang="nl-BE"/>
          </a:p>
        </p:txBody>
      </p:sp>
    </p:spTree>
    <p:extLst>
      <p:ext uri="{BB962C8B-B14F-4D97-AF65-F5344CB8AC3E}">
        <p14:creationId xmlns:p14="http://schemas.microsoft.com/office/powerpoint/2010/main" val="35915909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eraat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nl-NL" smtClean="0"/>
              <a:t>Klik om de stijl te bewerken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smtClean="0"/>
              <a:t>Tekststijl van het model bewerken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Tekststijl van het model bewerken</a:t>
            </a:r>
          </a:p>
        </p:txBody>
      </p:sp>
      <p:sp>
        <p:nvSpPr>
          <p:cNvPr id="4" name="Date Placeholder 3"/>
          <p:cNvSpPr>
            <a:spLocks noGrp="1"/>
          </p:cNvSpPr>
          <p:nvPr>
            <p:ph type="dt" sz="half" idx="10"/>
          </p:nvPr>
        </p:nvSpPr>
        <p:spPr/>
        <p:txBody>
          <a:bodyPr/>
          <a:lstStyle/>
          <a:p>
            <a:fld id="{9FF127C1-2D07-4E84-96C8-A436F61EF75E}" type="datetimeFigureOut">
              <a:rPr lang="nl-BE" smtClean="0"/>
              <a:t>15/11/2019</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FF1B151B-A578-47D8-A839-49CF220D110E}" type="slidenum">
              <a:rPr lang="nl-BE" smtClean="0"/>
              <a:t>‹nr.›</a:t>
            </a:fld>
            <a:endParaRPr lang="nl-BE"/>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8606339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amkaartj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nl-NL" smtClean="0"/>
              <a:t>Klik om de stijl te bewerken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Tekststijl van het model bewerken</a:t>
            </a:r>
          </a:p>
        </p:txBody>
      </p:sp>
      <p:sp>
        <p:nvSpPr>
          <p:cNvPr id="4" name="Date Placeholder 3"/>
          <p:cNvSpPr>
            <a:spLocks noGrp="1"/>
          </p:cNvSpPr>
          <p:nvPr>
            <p:ph type="dt" sz="half" idx="10"/>
          </p:nvPr>
        </p:nvSpPr>
        <p:spPr/>
        <p:txBody>
          <a:bodyPr/>
          <a:lstStyle/>
          <a:p>
            <a:fld id="{9FF127C1-2D07-4E84-96C8-A436F61EF75E}" type="datetimeFigureOut">
              <a:rPr lang="nl-BE" smtClean="0"/>
              <a:t>15/11/2019</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FF1B151B-A578-47D8-A839-49CF220D110E}" type="slidenum">
              <a:rPr lang="nl-BE" smtClean="0"/>
              <a:t>‹nr.›</a:t>
            </a:fld>
            <a:endParaRPr lang="nl-BE"/>
          </a:p>
        </p:txBody>
      </p:sp>
    </p:spTree>
    <p:extLst>
      <p:ext uri="{BB962C8B-B14F-4D97-AF65-F5344CB8AC3E}">
        <p14:creationId xmlns:p14="http://schemas.microsoft.com/office/powerpoint/2010/main" val="23644157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Offerte naamkaartj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nl-NL" smtClean="0"/>
              <a:t>Klik om de stijl te bewerken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smtClean="0"/>
              <a:t>Tekststijl van het model bewerken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Tekststijl van het model bewerken</a:t>
            </a:r>
          </a:p>
        </p:txBody>
      </p:sp>
      <p:sp>
        <p:nvSpPr>
          <p:cNvPr id="4" name="Date Placeholder 3"/>
          <p:cNvSpPr>
            <a:spLocks noGrp="1"/>
          </p:cNvSpPr>
          <p:nvPr>
            <p:ph type="dt" sz="half" idx="10"/>
          </p:nvPr>
        </p:nvSpPr>
        <p:spPr/>
        <p:txBody>
          <a:bodyPr/>
          <a:lstStyle/>
          <a:p>
            <a:fld id="{9FF127C1-2D07-4E84-96C8-A436F61EF75E}" type="datetimeFigureOut">
              <a:rPr lang="nl-BE" smtClean="0"/>
              <a:t>15/11/2019</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FF1B151B-A578-47D8-A839-49CF220D110E}" type="slidenum">
              <a:rPr lang="nl-BE" smtClean="0"/>
              <a:t>‹nr.›</a:t>
            </a:fld>
            <a:endParaRPr lang="nl-BE"/>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4858383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Waar of onwaar">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nl-NL" smtClean="0"/>
              <a:t>Klik om de stijl te bewerken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smtClean="0"/>
              <a:t>Tekststijl van het model bewerken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Tekststijl van het model bewerken</a:t>
            </a:r>
          </a:p>
        </p:txBody>
      </p:sp>
      <p:sp>
        <p:nvSpPr>
          <p:cNvPr id="4" name="Date Placeholder 3"/>
          <p:cNvSpPr>
            <a:spLocks noGrp="1"/>
          </p:cNvSpPr>
          <p:nvPr>
            <p:ph type="dt" sz="half" idx="10"/>
          </p:nvPr>
        </p:nvSpPr>
        <p:spPr/>
        <p:txBody>
          <a:bodyPr/>
          <a:lstStyle/>
          <a:p>
            <a:fld id="{9FF127C1-2D07-4E84-96C8-A436F61EF75E}" type="datetimeFigureOut">
              <a:rPr lang="nl-BE" smtClean="0"/>
              <a:t>15/11/2019</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FF1B151B-A578-47D8-A839-49CF220D110E}" type="slidenum">
              <a:rPr lang="nl-BE" smtClean="0"/>
              <a:t>‹nr.›</a:t>
            </a:fld>
            <a:endParaRPr lang="nl-BE"/>
          </a:p>
        </p:txBody>
      </p:sp>
    </p:spTree>
    <p:extLst>
      <p:ext uri="{BB962C8B-B14F-4D97-AF65-F5344CB8AC3E}">
        <p14:creationId xmlns:p14="http://schemas.microsoft.com/office/powerpoint/2010/main" val="14064711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Vertical Text Placeholder 2"/>
          <p:cNvSpPr>
            <a:spLocks noGrp="1"/>
          </p:cNvSpPr>
          <p:nvPr>
            <p:ph type="body" orient="vert" idx="1"/>
          </p:nvPr>
        </p:nvSpPr>
        <p:spPr/>
        <p:txBody>
          <a:bodyPr vert="eaVert"/>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9FF127C1-2D07-4E84-96C8-A436F61EF75E}" type="datetimeFigureOut">
              <a:rPr lang="nl-BE" smtClean="0"/>
              <a:t>15/11/2019</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FF1B151B-A578-47D8-A839-49CF220D110E}" type="slidenum">
              <a:rPr lang="nl-BE" smtClean="0"/>
              <a:t>‹nr.›</a:t>
            </a:fld>
            <a:endParaRPr lang="nl-BE"/>
          </a:p>
        </p:txBody>
      </p:sp>
    </p:spTree>
    <p:extLst>
      <p:ext uri="{BB962C8B-B14F-4D97-AF65-F5344CB8AC3E}">
        <p14:creationId xmlns:p14="http://schemas.microsoft.com/office/powerpoint/2010/main" val="22918308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nl-NL" smtClean="0"/>
              <a:t>Klik om de stijl te bewerken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9FF127C1-2D07-4E84-96C8-A436F61EF75E}" type="datetimeFigureOut">
              <a:rPr lang="nl-BE" smtClean="0"/>
              <a:t>15/11/2019</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FF1B151B-A578-47D8-A839-49CF220D110E}" type="slidenum">
              <a:rPr lang="nl-BE" smtClean="0"/>
              <a:t>‹nr.›</a:t>
            </a:fld>
            <a:endParaRPr lang="nl-BE"/>
          </a:p>
        </p:txBody>
      </p:sp>
    </p:spTree>
    <p:extLst>
      <p:ext uri="{BB962C8B-B14F-4D97-AF65-F5344CB8AC3E}">
        <p14:creationId xmlns:p14="http://schemas.microsoft.com/office/powerpoint/2010/main" val="2239232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nl-NL" smtClean="0"/>
              <a:t>Klik om de stijl te bewerken</a:t>
            </a:r>
            <a:endParaRPr lang="en-US" dirty="0"/>
          </a:p>
        </p:txBody>
      </p:sp>
      <p:sp>
        <p:nvSpPr>
          <p:cNvPr id="3" name="Content Placeholder 2"/>
          <p:cNvSpPr>
            <a:spLocks noGrp="1"/>
          </p:cNvSpPr>
          <p:nvPr>
            <p:ph idx="1"/>
          </p:nvPr>
        </p:nvSpPr>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9FF127C1-2D07-4E84-96C8-A436F61EF75E}" type="datetimeFigureOut">
              <a:rPr lang="nl-BE" smtClean="0"/>
              <a:t>15/11/2019</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FF1B151B-A578-47D8-A839-49CF220D110E}" type="slidenum">
              <a:rPr lang="nl-BE" smtClean="0"/>
              <a:t>‹nr.›</a:t>
            </a:fld>
            <a:endParaRPr lang="nl-BE"/>
          </a:p>
        </p:txBody>
      </p:sp>
    </p:spTree>
    <p:extLst>
      <p:ext uri="{BB962C8B-B14F-4D97-AF65-F5344CB8AC3E}">
        <p14:creationId xmlns:p14="http://schemas.microsoft.com/office/powerpoint/2010/main" val="24265125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nl-NL" smtClean="0"/>
              <a:t>Klik om de stijl te bewerken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Tekststijl van het model bewerken</a:t>
            </a:r>
          </a:p>
        </p:txBody>
      </p:sp>
      <p:sp>
        <p:nvSpPr>
          <p:cNvPr id="4" name="Date Placeholder 3"/>
          <p:cNvSpPr>
            <a:spLocks noGrp="1"/>
          </p:cNvSpPr>
          <p:nvPr>
            <p:ph type="dt" sz="half" idx="10"/>
          </p:nvPr>
        </p:nvSpPr>
        <p:spPr/>
        <p:txBody>
          <a:bodyPr/>
          <a:lstStyle/>
          <a:p>
            <a:fld id="{9FF127C1-2D07-4E84-96C8-A436F61EF75E}" type="datetimeFigureOut">
              <a:rPr lang="nl-BE" smtClean="0"/>
              <a:t>15/11/2019</a:t>
            </a:fld>
            <a:endParaRPr lang="nl-BE"/>
          </a:p>
        </p:txBody>
      </p:sp>
      <p:sp>
        <p:nvSpPr>
          <p:cNvPr id="5" name="Footer Placeholder 4"/>
          <p:cNvSpPr>
            <a:spLocks noGrp="1"/>
          </p:cNvSpPr>
          <p:nvPr>
            <p:ph type="ftr" sz="quarter" idx="11"/>
          </p:nvPr>
        </p:nvSpPr>
        <p:spPr/>
        <p:txBody>
          <a:bodyPr/>
          <a:lstStyle/>
          <a:p>
            <a:endParaRPr lang="nl-BE"/>
          </a:p>
        </p:txBody>
      </p:sp>
      <p:sp>
        <p:nvSpPr>
          <p:cNvPr id="6" name="Slide Number Placeholder 5"/>
          <p:cNvSpPr>
            <a:spLocks noGrp="1"/>
          </p:cNvSpPr>
          <p:nvPr>
            <p:ph type="sldNum" sz="quarter" idx="12"/>
          </p:nvPr>
        </p:nvSpPr>
        <p:spPr/>
        <p:txBody>
          <a:bodyPr/>
          <a:lstStyle/>
          <a:p>
            <a:fld id="{FF1B151B-A578-47D8-A839-49CF220D110E}" type="slidenum">
              <a:rPr lang="nl-BE" smtClean="0"/>
              <a:t>‹nr.›</a:t>
            </a:fld>
            <a:endParaRPr lang="nl-BE"/>
          </a:p>
        </p:txBody>
      </p:sp>
    </p:spTree>
    <p:extLst>
      <p:ext uri="{BB962C8B-B14F-4D97-AF65-F5344CB8AC3E}">
        <p14:creationId xmlns:p14="http://schemas.microsoft.com/office/powerpoint/2010/main" val="11259605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Date Placeholder 4"/>
          <p:cNvSpPr>
            <a:spLocks noGrp="1"/>
          </p:cNvSpPr>
          <p:nvPr>
            <p:ph type="dt" sz="half" idx="10"/>
          </p:nvPr>
        </p:nvSpPr>
        <p:spPr/>
        <p:txBody>
          <a:bodyPr/>
          <a:lstStyle/>
          <a:p>
            <a:fld id="{9FF127C1-2D07-4E84-96C8-A436F61EF75E}" type="datetimeFigureOut">
              <a:rPr lang="nl-BE" smtClean="0"/>
              <a:t>15/11/2019</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FF1B151B-A578-47D8-A839-49CF220D110E}" type="slidenum">
              <a:rPr lang="nl-BE" smtClean="0"/>
              <a:t>‹nr.›</a:t>
            </a:fld>
            <a:endParaRPr lang="nl-BE"/>
          </a:p>
        </p:txBody>
      </p:sp>
    </p:spTree>
    <p:extLst>
      <p:ext uri="{BB962C8B-B14F-4D97-AF65-F5344CB8AC3E}">
        <p14:creationId xmlns:p14="http://schemas.microsoft.com/office/powerpoint/2010/main" val="9389730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smtClean="0"/>
              <a:t>Klik om de stijl te bewerken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Tekststijl van het model bewerken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Tekststijl van het model bewerken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7" name="Date Placeholder 6"/>
          <p:cNvSpPr>
            <a:spLocks noGrp="1"/>
          </p:cNvSpPr>
          <p:nvPr>
            <p:ph type="dt" sz="half" idx="10"/>
          </p:nvPr>
        </p:nvSpPr>
        <p:spPr/>
        <p:txBody>
          <a:bodyPr/>
          <a:lstStyle/>
          <a:p>
            <a:fld id="{9FF127C1-2D07-4E84-96C8-A436F61EF75E}" type="datetimeFigureOut">
              <a:rPr lang="nl-BE" smtClean="0"/>
              <a:t>15/11/2019</a:t>
            </a:fld>
            <a:endParaRPr lang="nl-BE"/>
          </a:p>
        </p:txBody>
      </p:sp>
      <p:sp>
        <p:nvSpPr>
          <p:cNvPr id="8" name="Footer Placeholder 7"/>
          <p:cNvSpPr>
            <a:spLocks noGrp="1"/>
          </p:cNvSpPr>
          <p:nvPr>
            <p:ph type="ftr" sz="quarter" idx="11"/>
          </p:nvPr>
        </p:nvSpPr>
        <p:spPr/>
        <p:txBody>
          <a:bodyPr/>
          <a:lstStyle/>
          <a:p>
            <a:endParaRPr lang="nl-BE"/>
          </a:p>
        </p:txBody>
      </p:sp>
      <p:sp>
        <p:nvSpPr>
          <p:cNvPr id="9" name="Slide Number Placeholder 8"/>
          <p:cNvSpPr>
            <a:spLocks noGrp="1"/>
          </p:cNvSpPr>
          <p:nvPr>
            <p:ph type="sldNum" sz="quarter" idx="12"/>
          </p:nvPr>
        </p:nvSpPr>
        <p:spPr/>
        <p:txBody>
          <a:bodyPr/>
          <a:lstStyle/>
          <a:p>
            <a:fld id="{FF1B151B-A578-47D8-A839-49CF220D110E}" type="slidenum">
              <a:rPr lang="nl-BE" smtClean="0"/>
              <a:t>‹nr.›</a:t>
            </a:fld>
            <a:endParaRPr lang="nl-BE"/>
          </a:p>
        </p:txBody>
      </p:sp>
    </p:spTree>
    <p:extLst>
      <p:ext uri="{BB962C8B-B14F-4D97-AF65-F5344CB8AC3E}">
        <p14:creationId xmlns:p14="http://schemas.microsoft.com/office/powerpoint/2010/main" val="24092891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nl-NL" smtClean="0"/>
              <a:t>Klik om de stijl te bewerken</a:t>
            </a:r>
            <a:endParaRPr lang="en-US" dirty="0"/>
          </a:p>
        </p:txBody>
      </p:sp>
      <p:sp>
        <p:nvSpPr>
          <p:cNvPr id="3" name="Date Placeholder 2"/>
          <p:cNvSpPr>
            <a:spLocks noGrp="1"/>
          </p:cNvSpPr>
          <p:nvPr>
            <p:ph type="dt" sz="half" idx="10"/>
          </p:nvPr>
        </p:nvSpPr>
        <p:spPr/>
        <p:txBody>
          <a:bodyPr/>
          <a:lstStyle/>
          <a:p>
            <a:fld id="{9FF127C1-2D07-4E84-96C8-A436F61EF75E}" type="datetimeFigureOut">
              <a:rPr lang="nl-BE" smtClean="0"/>
              <a:t>15/11/2019</a:t>
            </a:fld>
            <a:endParaRPr lang="nl-BE"/>
          </a:p>
        </p:txBody>
      </p:sp>
      <p:sp>
        <p:nvSpPr>
          <p:cNvPr id="4" name="Footer Placeholder 3"/>
          <p:cNvSpPr>
            <a:spLocks noGrp="1"/>
          </p:cNvSpPr>
          <p:nvPr>
            <p:ph type="ftr" sz="quarter" idx="11"/>
          </p:nvPr>
        </p:nvSpPr>
        <p:spPr/>
        <p:txBody>
          <a:bodyPr/>
          <a:lstStyle/>
          <a:p>
            <a:endParaRPr lang="nl-BE"/>
          </a:p>
        </p:txBody>
      </p:sp>
      <p:sp>
        <p:nvSpPr>
          <p:cNvPr id="5" name="Slide Number Placeholder 4"/>
          <p:cNvSpPr>
            <a:spLocks noGrp="1"/>
          </p:cNvSpPr>
          <p:nvPr>
            <p:ph type="sldNum" sz="quarter" idx="12"/>
          </p:nvPr>
        </p:nvSpPr>
        <p:spPr/>
        <p:txBody>
          <a:bodyPr/>
          <a:lstStyle/>
          <a:p>
            <a:fld id="{FF1B151B-A578-47D8-A839-49CF220D110E}" type="slidenum">
              <a:rPr lang="nl-BE" smtClean="0"/>
              <a:t>‹nr.›</a:t>
            </a:fld>
            <a:endParaRPr lang="nl-BE"/>
          </a:p>
        </p:txBody>
      </p:sp>
    </p:spTree>
    <p:extLst>
      <p:ext uri="{BB962C8B-B14F-4D97-AF65-F5344CB8AC3E}">
        <p14:creationId xmlns:p14="http://schemas.microsoft.com/office/powerpoint/2010/main" val="38991818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F127C1-2D07-4E84-96C8-A436F61EF75E}" type="datetimeFigureOut">
              <a:rPr lang="nl-BE" smtClean="0"/>
              <a:t>15/11/2019</a:t>
            </a:fld>
            <a:endParaRPr lang="nl-BE"/>
          </a:p>
        </p:txBody>
      </p:sp>
      <p:sp>
        <p:nvSpPr>
          <p:cNvPr id="3" name="Footer Placeholder 2"/>
          <p:cNvSpPr>
            <a:spLocks noGrp="1"/>
          </p:cNvSpPr>
          <p:nvPr>
            <p:ph type="ftr" sz="quarter" idx="11"/>
          </p:nvPr>
        </p:nvSpPr>
        <p:spPr/>
        <p:txBody>
          <a:bodyPr/>
          <a:lstStyle/>
          <a:p>
            <a:endParaRPr lang="nl-BE"/>
          </a:p>
        </p:txBody>
      </p:sp>
      <p:sp>
        <p:nvSpPr>
          <p:cNvPr id="4" name="Slide Number Placeholder 3"/>
          <p:cNvSpPr>
            <a:spLocks noGrp="1"/>
          </p:cNvSpPr>
          <p:nvPr>
            <p:ph type="sldNum" sz="quarter" idx="12"/>
          </p:nvPr>
        </p:nvSpPr>
        <p:spPr/>
        <p:txBody>
          <a:bodyPr/>
          <a:lstStyle/>
          <a:p>
            <a:fld id="{FF1B151B-A578-47D8-A839-49CF220D110E}" type="slidenum">
              <a:rPr lang="nl-BE" smtClean="0"/>
              <a:t>‹nr.›</a:t>
            </a:fld>
            <a:endParaRPr lang="nl-BE"/>
          </a:p>
        </p:txBody>
      </p:sp>
    </p:spTree>
    <p:extLst>
      <p:ext uri="{BB962C8B-B14F-4D97-AF65-F5344CB8AC3E}">
        <p14:creationId xmlns:p14="http://schemas.microsoft.com/office/powerpoint/2010/main" val="34123459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nl-NL" smtClean="0"/>
              <a:t>Klik om de stijl te bewerken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nl-NL" smtClean="0"/>
              <a:t>Tekststijl van het model bewerken</a:t>
            </a:r>
          </a:p>
        </p:txBody>
      </p:sp>
      <p:sp>
        <p:nvSpPr>
          <p:cNvPr id="5" name="Date Placeholder 4"/>
          <p:cNvSpPr>
            <a:spLocks noGrp="1"/>
          </p:cNvSpPr>
          <p:nvPr>
            <p:ph type="dt" sz="half" idx="10"/>
          </p:nvPr>
        </p:nvSpPr>
        <p:spPr/>
        <p:txBody>
          <a:bodyPr/>
          <a:lstStyle/>
          <a:p>
            <a:fld id="{9FF127C1-2D07-4E84-96C8-A436F61EF75E}" type="datetimeFigureOut">
              <a:rPr lang="nl-BE" smtClean="0"/>
              <a:t>15/11/2019</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FF1B151B-A578-47D8-A839-49CF220D110E}" type="slidenum">
              <a:rPr lang="nl-BE" smtClean="0"/>
              <a:t>‹nr.›</a:t>
            </a:fld>
            <a:endParaRPr lang="nl-BE"/>
          </a:p>
        </p:txBody>
      </p:sp>
    </p:spTree>
    <p:extLst>
      <p:ext uri="{BB962C8B-B14F-4D97-AF65-F5344CB8AC3E}">
        <p14:creationId xmlns:p14="http://schemas.microsoft.com/office/powerpoint/2010/main" val="1129715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nl-NL" smtClean="0"/>
              <a:t>Klik om de stijl te bewerken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smtClean="0"/>
              <a:t>Klik op het pictogram als u een afbeelding wilt toevoegen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Tekststijl van het model bewerken</a:t>
            </a:r>
          </a:p>
        </p:txBody>
      </p:sp>
      <p:sp>
        <p:nvSpPr>
          <p:cNvPr id="5" name="Date Placeholder 4"/>
          <p:cNvSpPr>
            <a:spLocks noGrp="1"/>
          </p:cNvSpPr>
          <p:nvPr>
            <p:ph type="dt" sz="half" idx="10"/>
          </p:nvPr>
        </p:nvSpPr>
        <p:spPr/>
        <p:txBody>
          <a:bodyPr/>
          <a:lstStyle/>
          <a:p>
            <a:fld id="{9FF127C1-2D07-4E84-96C8-A436F61EF75E}" type="datetimeFigureOut">
              <a:rPr lang="nl-BE" smtClean="0"/>
              <a:t>15/11/2019</a:t>
            </a:fld>
            <a:endParaRPr lang="nl-BE"/>
          </a:p>
        </p:txBody>
      </p:sp>
      <p:sp>
        <p:nvSpPr>
          <p:cNvPr id="6" name="Footer Placeholder 5"/>
          <p:cNvSpPr>
            <a:spLocks noGrp="1"/>
          </p:cNvSpPr>
          <p:nvPr>
            <p:ph type="ftr" sz="quarter" idx="11"/>
          </p:nvPr>
        </p:nvSpPr>
        <p:spPr/>
        <p:txBody>
          <a:bodyPr/>
          <a:lstStyle/>
          <a:p>
            <a:endParaRPr lang="nl-BE"/>
          </a:p>
        </p:txBody>
      </p:sp>
      <p:sp>
        <p:nvSpPr>
          <p:cNvPr id="7" name="Slide Number Placeholder 6"/>
          <p:cNvSpPr>
            <a:spLocks noGrp="1"/>
          </p:cNvSpPr>
          <p:nvPr>
            <p:ph type="sldNum" sz="quarter" idx="12"/>
          </p:nvPr>
        </p:nvSpPr>
        <p:spPr/>
        <p:txBody>
          <a:bodyPr/>
          <a:lstStyle/>
          <a:p>
            <a:fld id="{FF1B151B-A578-47D8-A839-49CF220D110E}" type="slidenum">
              <a:rPr lang="nl-BE" smtClean="0"/>
              <a:t>‹nr.›</a:t>
            </a:fld>
            <a:endParaRPr lang="nl-BE"/>
          </a:p>
        </p:txBody>
      </p:sp>
    </p:spTree>
    <p:extLst>
      <p:ext uri="{BB962C8B-B14F-4D97-AF65-F5344CB8AC3E}">
        <p14:creationId xmlns:p14="http://schemas.microsoft.com/office/powerpoint/2010/main" val="40073387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nl-NL" smtClean="0"/>
              <a:t>Klik om de stijl te bewerken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FF127C1-2D07-4E84-96C8-A436F61EF75E}" type="datetimeFigureOut">
              <a:rPr lang="nl-BE" smtClean="0"/>
              <a:t>15/11/2019</a:t>
            </a:fld>
            <a:endParaRPr lang="nl-BE"/>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nl-BE"/>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F1B151B-A578-47D8-A839-49CF220D110E}" type="slidenum">
              <a:rPr lang="nl-BE" smtClean="0"/>
              <a:t>‹nr.›</a:t>
            </a:fld>
            <a:endParaRPr lang="nl-BE"/>
          </a:p>
        </p:txBody>
      </p:sp>
    </p:spTree>
    <p:extLst>
      <p:ext uri="{BB962C8B-B14F-4D97-AF65-F5344CB8AC3E}">
        <p14:creationId xmlns:p14="http://schemas.microsoft.com/office/powerpoint/2010/main" val="309410856"/>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BE" dirty="0" smtClean="0"/>
              <a:t>Voorbereiding overleg 18 November</a:t>
            </a:r>
            <a:endParaRPr lang="nl-BE" dirty="0"/>
          </a:p>
        </p:txBody>
      </p:sp>
      <p:sp>
        <p:nvSpPr>
          <p:cNvPr id="3" name="Ondertitel 2"/>
          <p:cNvSpPr>
            <a:spLocks noGrp="1"/>
          </p:cNvSpPr>
          <p:nvPr>
            <p:ph type="subTitle" idx="1"/>
          </p:nvPr>
        </p:nvSpPr>
        <p:spPr/>
        <p:txBody>
          <a:bodyPr/>
          <a:lstStyle/>
          <a:p>
            <a:r>
              <a:rPr lang="nl-BE" dirty="0" smtClean="0"/>
              <a:t>Overlopen handelingsplanning en de verschillende fasen </a:t>
            </a:r>
            <a:endParaRPr lang="nl-BE" dirty="0"/>
          </a:p>
        </p:txBody>
      </p:sp>
    </p:spTree>
    <p:extLst>
      <p:ext uri="{BB962C8B-B14F-4D97-AF65-F5344CB8AC3E}">
        <p14:creationId xmlns:p14="http://schemas.microsoft.com/office/powerpoint/2010/main" val="33770632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smtClean="0"/>
              <a:t>Evaluatiefase</a:t>
            </a:r>
            <a:endParaRPr lang="nl-BE" dirty="0"/>
          </a:p>
        </p:txBody>
      </p:sp>
      <p:sp>
        <p:nvSpPr>
          <p:cNvPr id="3" name="Tijdelijke aanduiding voor inhoud 2"/>
          <p:cNvSpPr>
            <a:spLocks noGrp="1"/>
          </p:cNvSpPr>
          <p:nvPr>
            <p:ph idx="1"/>
          </p:nvPr>
        </p:nvSpPr>
        <p:spPr/>
        <p:txBody>
          <a:bodyPr/>
          <a:lstStyle/>
          <a:p>
            <a:r>
              <a:rPr lang="nl-BE" dirty="0" smtClean="0"/>
              <a:t>Evalueren competenties en ontwikkelingsdoelen: database </a:t>
            </a:r>
          </a:p>
          <a:p>
            <a:r>
              <a:rPr lang="nl-BE" dirty="0" smtClean="0"/>
              <a:t>Deze evaluatie komt in: evaluatie HP, vordering, rapport </a:t>
            </a:r>
          </a:p>
          <a:p>
            <a:r>
              <a:rPr lang="nl-BE" dirty="0" smtClean="0"/>
              <a:t>Evaluatie schooldoelen: begin, midden en eindklassenraad </a:t>
            </a:r>
          </a:p>
          <a:p>
            <a:pPr marL="0" indent="0">
              <a:buNone/>
            </a:pPr>
            <a:endParaRPr lang="nl-BE" dirty="0"/>
          </a:p>
        </p:txBody>
      </p:sp>
    </p:spTree>
    <p:extLst>
      <p:ext uri="{BB962C8B-B14F-4D97-AF65-F5344CB8AC3E}">
        <p14:creationId xmlns:p14="http://schemas.microsoft.com/office/powerpoint/2010/main" val="3813845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smtClean="0"/>
              <a:t>Evaluatiefase</a:t>
            </a:r>
            <a:endParaRPr lang="nl-BE" dirty="0"/>
          </a:p>
        </p:txBody>
      </p:sp>
      <p:sp>
        <p:nvSpPr>
          <p:cNvPr id="3" name="Tijdelijke aanduiding voor inhoud 2"/>
          <p:cNvSpPr>
            <a:spLocks noGrp="1"/>
          </p:cNvSpPr>
          <p:nvPr>
            <p:ph idx="1"/>
          </p:nvPr>
        </p:nvSpPr>
        <p:spPr/>
        <p:txBody>
          <a:bodyPr>
            <a:normAutofit fontScale="92500" lnSpcReduction="10000"/>
          </a:bodyPr>
          <a:lstStyle/>
          <a:p>
            <a:r>
              <a:rPr lang="nl-BE" dirty="0" smtClean="0"/>
              <a:t>Sterktes: </a:t>
            </a:r>
          </a:p>
          <a:p>
            <a:pPr marL="742950" lvl="2" indent="-342900"/>
            <a:r>
              <a:rPr lang="nl-BE" sz="1600" dirty="0"/>
              <a:t>Kleuren zijn duidelijk </a:t>
            </a:r>
          </a:p>
          <a:p>
            <a:pPr marL="742950" lvl="2" indent="-342900"/>
            <a:r>
              <a:rPr lang="nl-BE" sz="1600" dirty="0" smtClean="0"/>
              <a:t>Leerkrachten evalueren </a:t>
            </a:r>
          </a:p>
          <a:p>
            <a:r>
              <a:rPr lang="nl-BE" dirty="0" smtClean="0"/>
              <a:t>Zwaktes:</a:t>
            </a:r>
          </a:p>
          <a:p>
            <a:pPr lvl="1"/>
            <a:r>
              <a:rPr lang="nl-BE" dirty="0" smtClean="0"/>
              <a:t>De bewoordingen zijn voor ouders niet altijd makkelijk </a:t>
            </a:r>
          </a:p>
          <a:p>
            <a:pPr lvl="1"/>
            <a:r>
              <a:rPr lang="nl-BE" dirty="0" smtClean="0"/>
              <a:t>De schooldoelen worden goed geëvalueerd maar vaak worden ze dan los gelaten en iets anders bedacht, doelen worden kleiner gemaakt, maar opbouw in moeilijkheid is er niet… geen doorstroom</a:t>
            </a:r>
          </a:p>
          <a:p>
            <a:pPr lvl="1"/>
            <a:r>
              <a:rPr lang="nl-BE" dirty="0" smtClean="0"/>
              <a:t>Soms te weinig evaluaties voor permanente evaluatie te motiveren</a:t>
            </a:r>
          </a:p>
          <a:p>
            <a:pPr lvl="1"/>
            <a:r>
              <a:rPr lang="nl-BE" dirty="0" smtClean="0"/>
              <a:t>Referentiesleutel ontwikkelingsdoelen/competenties wordt niet steeds toegepast met gevolg dat ouders ons hierop wijzen</a:t>
            </a:r>
          </a:p>
          <a:p>
            <a:pPr lvl="1"/>
            <a:r>
              <a:rPr lang="nl-BE" dirty="0" smtClean="0"/>
              <a:t>Wanneer afwezig wordt aangeklikt moet er nog 3 maal geklikt worden ,dit zou beter automatisch gaan </a:t>
            </a:r>
          </a:p>
          <a:p>
            <a:pPr marL="457200" lvl="1" indent="0">
              <a:buNone/>
            </a:pPr>
            <a:endParaRPr lang="nl-BE" dirty="0"/>
          </a:p>
        </p:txBody>
      </p:sp>
    </p:spTree>
    <p:extLst>
      <p:ext uri="{BB962C8B-B14F-4D97-AF65-F5344CB8AC3E}">
        <p14:creationId xmlns:p14="http://schemas.microsoft.com/office/powerpoint/2010/main" val="29696689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smtClean="0"/>
              <a:t>Samenwerking leerlingbegeleiding</a:t>
            </a:r>
            <a:endParaRPr lang="nl-BE" dirty="0"/>
          </a:p>
        </p:txBody>
      </p:sp>
      <p:sp>
        <p:nvSpPr>
          <p:cNvPr id="3" name="Tijdelijke aanduiding voor inhoud 2"/>
          <p:cNvSpPr>
            <a:spLocks noGrp="1"/>
          </p:cNvSpPr>
          <p:nvPr>
            <p:ph idx="1"/>
          </p:nvPr>
        </p:nvSpPr>
        <p:spPr/>
        <p:txBody>
          <a:bodyPr/>
          <a:lstStyle/>
          <a:p>
            <a:r>
              <a:rPr lang="nl-BE" dirty="0" smtClean="0"/>
              <a:t>Sterktes :</a:t>
            </a:r>
          </a:p>
          <a:p>
            <a:pPr lvl="1"/>
            <a:r>
              <a:rPr lang="nl-BE" dirty="0"/>
              <a:t>Ilonka, Jolien, Danny komen overeen</a:t>
            </a:r>
          </a:p>
          <a:p>
            <a:pPr lvl="1"/>
            <a:r>
              <a:rPr lang="nl-BE" dirty="0"/>
              <a:t>Oudergesprekken</a:t>
            </a:r>
            <a:r>
              <a:rPr lang="nl-BE" dirty="0" smtClean="0"/>
              <a:t>?</a:t>
            </a:r>
          </a:p>
          <a:p>
            <a:pPr lvl="1"/>
            <a:r>
              <a:rPr lang="nl-BE" dirty="0" smtClean="0"/>
              <a:t>Er is leerlingbegeleiding permanent aanwezig (meestal)</a:t>
            </a:r>
            <a:endParaRPr lang="nl-BE" dirty="0"/>
          </a:p>
          <a:p>
            <a:endParaRPr lang="nl-BE" dirty="0" smtClean="0"/>
          </a:p>
          <a:p>
            <a:r>
              <a:rPr lang="nl-BE" dirty="0" smtClean="0"/>
              <a:t>Zwaktes: </a:t>
            </a:r>
          </a:p>
          <a:p>
            <a:pPr lvl="1"/>
            <a:r>
              <a:rPr lang="nl-BE" dirty="0" smtClean="0"/>
              <a:t>Geen transparante werking in sancties ondanks feitenmatrix </a:t>
            </a:r>
          </a:p>
          <a:p>
            <a:pPr lvl="1"/>
            <a:r>
              <a:rPr lang="nl-BE" dirty="0" smtClean="0"/>
              <a:t>Weinig duidelijke communicatie </a:t>
            </a:r>
          </a:p>
          <a:p>
            <a:pPr lvl="1"/>
            <a:r>
              <a:rPr lang="nl-BE" dirty="0" smtClean="0"/>
              <a:t>Te veel werk voor het rond te krijgen waardoor heldere communicatie niet meer lukt </a:t>
            </a:r>
          </a:p>
          <a:p>
            <a:pPr lvl="1"/>
            <a:endParaRPr lang="nl-BE" dirty="0" smtClean="0"/>
          </a:p>
          <a:p>
            <a:pPr lvl="1"/>
            <a:endParaRPr lang="nl-BE" dirty="0"/>
          </a:p>
        </p:txBody>
      </p:sp>
    </p:spTree>
    <p:extLst>
      <p:ext uri="{BB962C8B-B14F-4D97-AF65-F5344CB8AC3E}">
        <p14:creationId xmlns:p14="http://schemas.microsoft.com/office/powerpoint/2010/main" val="35807404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smtClean="0"/>
              <a:t>Welke andere schoolproblemen merk  ik op?</a:t>
            </a:r>
            <a:endParaRPr lang="nl-BE" dirty="0"/>
          </a:p>
        </p:txBody>
      </p:sp>
      <p:sp>
        <p:nvSpPr>
          <p:cNvPr id="3" name="Tijdelijke aanduiding voor inhoud 2"/>
          <p:cNvSpPr>
            <a:spLocks noGrp="1"/>
          </p:cNvSpPr>
          <p:nvPr>
            <p:ph idx="1"/>
          </p:nvPr>
        </p:nvSpPr>
        <p:spPr/>
        <p:txBody>
          <a:bodyPr>
            <a:normAutofit fontScale="92500" lnSpcReduction="20000"/>
          </a:bodyPr>
          <a:lstStyle/>
          <a:p>
            <a:r>
              <a:rPr lang="nl-BE" dirty="0" smtClean="0"/>
              <a:t>De schoolafspraken zijn niet duidelijk, dank aan JEG die de afspraken al hebben genoteerd </a:t>
            </a:r>
          </a:p>
          <a:p>
            <a:r>
              <a:rPr lang="nl-BE" dirty="0" smtClean="0"/>
              <a:t>Gemaakte afspraken op oudergesprekken worden niet altijd opgevolgd</a:t>
            </a:r>
          </a:p>
          <a:p>
            <a:r>
              <a:rPr lang="nl-BE" dirty="0" smtClean="0"/>
              <a:t>De systemen op school zijn niet duidelijk: HP , B.E.U., 4 ladenmodel </a:t>
            </a:r>
            <a:r>
              <a:rPr lang="nl-BE" dirty="0" smtClean="0">
                <a:sym typeface="Wingdings" panose="05000000000000000000" pitchFamily="2" charset="2"/>
              </a:rPr>
              <a:t> nood aan vaste afspraken </a:t>
            </a:r>
          </a:p>
          <a:p>
            <a:r>
              <a:rPr lang="nl-BE" dirty="0" smtClean="0">
                <a:sym typeface="Wingdings" panose="05000000000000000000" pitchFamily="2" charset="2"/>
              </a:rPr>
              <a:t>De visie op school is niet duidelijk </a:t>
            </a:r>
          </a:p>
          <a:p>
            <a:r>
              <a:rPr lang="nl-BE" dirty="0" smtClean="0">
                <a:sym typeface="Wingdings" panose="05000000000000000000" pitchFamily="2" charset="2"/>
              </a:rPr>
              <a:t>Er wordt soms geen antwoord gegeven op ondersteuningsnoden die zijn gesignaleerd door externen </a:t>
            </a:r>
            <a:endParaRPr lang="nl-BE" dirty="0">
              <a:sym typeface="Wingdings" panose="05000000000000000000" pitchFamily="2" charset="2"/>
            </a:endParaRPr>
          </a:p>
          <a:p>
            <a:r>
              <a:rPr lang="nl-BE" dirty="0" smtClean="0">
                <a:sym typeface="Wingdings" panose="05000000000000000000" pitchFamily="2" charset="2"/>
              </a:rPr>
              <a:t>De visie op school is niet duidelijk </a:t>
            </a:r>
          </a:p>
          <a:p>
            <a:r>
              <a:rPr lang="nl-BE" dirty="0" smtClean="0">
                <a:sym typeface="Wingdings" panose="05000000000000000000" pitchFamily="2" charset="2"/>
              </a:rPr>
              <a:t>Er</a:t>
            </a:r>
          </a:p>
          <a:p>
            <a:r>
              <a:rPr lang="nl-BE" dirty="0" smtClean="0">
                <a:sym typeface="Wingdings" panose="05000000000000000000" pitchFamily="2" charset="2"/>
              </a:rPr>
              <a:t>Welke keuzes maken we op basis van doelgroep en kunnen we deze maken, blijft niet duidelijk , welke ondersteuning hebben we dan nodig, blijft onduidelijk </a:t>
            </a:r>
          </a:p>
          <a:p>
            <a:r>
              <a:rPr lang="nl-BE" dirty="0" smtClean="0">
                <a:sym typeface="Wingdings" panose="05000000000000000000" pitchFamily="2" charset="2"/>
              </a:rPr>
              <a:t>Communicatie leerkrachten-leerlingbegeleiding- directie </a:t>
            </a:r>
          </a:p>
        </p:txBody>
      </p:sp>
    </p:spTree>
    <p:extLst>
      <p:ext uri="{BB962C8B-B14F-4D97-AF65-F5344CB8AC3E}">
        <p14:creationId xmlns:p14="http://schemas.microsoft.com/office/powerpoint/2010/main" val="2799181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smtClean="0"/>
              <a:t>Welke problemen zijn doorgegeven door de </a:t>
            </a:r>
            <a:r>
              <a:rPr lang="nl-BE" dirty="0" err="1" smtClean="0"/>
              <a:t>beginKR</a:t>
            </a:r>
            <a:r>
              <a:rPr lang="nl-BE" dirty="0" smtClean="0"/>
              <a:t> </a:t>
            </a:r>
            <a:endParaRPr lang="nl-BE" dirty="0"/>
          </a:p>
        </p:txBody>
      </p:sp>
      <p:sp>
        <p:nvSpPr>
          <p:cNvPr id="3" name="Tijdelijke aanduiding voor inhoud 2"/>
          <p:cNvSpPr>
            <a:spLocks noGrp="1"/>
          </p:cNvSpPr>
          <p:nvPr>
            <p:ph idx="1"/>
          </p:nvPr>
        </p:nvSpPr>
        <p:spPr/>
        <p:txBody>
          <a:bodyPr>
            <a:normAutofit fontScale="92500" lnSpcReduction="20000"/>
          </a:bodyPr>
          <a:lstStyle/>
          <a:p>
            <a:pPr lvl="0"/>
            <a:r>
              <a:rPr lang="nl-BE" dirty="0"/>
              <a:t>Medicatie: systeem om werk te verdelen </a:t>
            </a:r>
          </a:p>
          <a:p>
            <a:pPr lvl="0"/>
            <a:r>
              <a:rPr lang="nl-BE" dirty="0"/>
              <a:t>Tempo en behalen kwalificaties</a:t>
            </a:r>
          </a:p>
          <a:p>
            <a:pPr lvl="0"/>
            <a:r>
              <a:rPr lang="nl-BE" dirty="0"/>
              <a:t>OV wissels- wanneer is het niet voor OV3</a:t>
            </a:r>
          </a:p>
          <a:p>
            <a:pPr lvl="0"/>
            <a:r>
              <a:rPr lang="nl-BE" dirty="0" err="1"/>
              <a:t>Toezichten</a:t>
            </a:r>
            <a:r>
              <a:rPr lang="nl-BE" dirty="0"/>
              <a:t> </a:t>
            </a:r>
          </a:p>
          <a:p>
            <a:pPr lvl="0"/>
            <a:r>
              <a:rPr lang="nl-BE" dirty="0"/>
              <a:t>Wat zijn de mogelijkheden voor kinderen in een rolstoel binnen onze school?</a:t>
            </a:r>
          </a:p>
          <a:p>
            <a:pPr lvl="0"/>
            <a:r>
              <a:rPr lang="nl-BE" dirty="0"/>
              <a:t>Pesten</a:t>
            </a:r>
          </a:p>
          <a:p>
            <a:pPr lvl="0"/>
            <a:r>
              <a:rPr lang="nl-BE" dirty="0"/>
              <a:t>Koken voor anderen: wat bij gedragsmoeilijke groepen </a:t>
            </a:r>
          </a:p>
          <a:p>
            <a:pPr lvl="0"/>
            <a:r>
              <a:rPr lang="nl-BE" dirty="0"/>
              <a:t>Taalondersteuning en ondersteuning zwakke leerlingen: samenwerking GOK </a:t>
            </a:r>
          </a:p>
          <a:p>
            <a:pPr lvl="0"/>
            <a:r>
              <a:rPr lang="nl-BE" dirty="0"/>
              <a:t>Concordantie en programmatie </a:t>
            </a:r>
          </a:p>
          <a:p>
            <a:pPr lvl="0"/>
            <a:r>
              <a:rPr lang="nl-BE" dirty="0"/>
              <a:t>Drugbeleid</a:t>
            </a:r>
          </a:p>
          <a:p>
            <a:pPr lvl="0"/>
            <a:r>
              <a:rPr lang="nl-BE" dirty="0"/>
              <a:t>Aanpak moeilijk gedrag</a:t>
            </a:r>
          </a:p>
          <a:p>
            <a:endParaRPr lang="nl-BE" dirty="0"/>
          </a:p>
        </p:txBody>
      </p:sp>
    </p:spTree>
    <p:extLst>
      <p:ext uri="{BB962C8B-B14F-4D97-AF65-F5344CB8AC3E}">
        <p14:creationId xmlns:p14="http://schemas.microsoft.com/office/powerpoint/2010/main" val="836881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smtClean="0"/>
              <a:t>Beeldvorming</a:t>
            </a:r>
            <a:endParaRPr lang="nl-BE" dirty="0"/>
          </a:p>
        </p:txBody>
      </p:sp>
      <p:sp>
        <p:nvSpPr>
          <p:cNvPr id="3" name="Tijdelijke aanduiding voor inhoud 2"/>
          <p:cNvSpPr>
            <a:spLocks noGrp="1"/>
          </p:cNvSpPr>
          <p:nvPr>
            <p:ph idx="1"/>
          </p:nvPr>
        </p:nvSpPr>
        <p:spPr/>
        <p:txBody>
          <a:bodyPr>
            <a:normAutofit lnSpcReduction="10000"/>
          </a:bodyPr>
          <a:lstStyle/>
          <a:p>
            <a:r>
              <a:rPr lang="nl-BE" dirty="0" smtClean="0"/>
              <a:t>Smartschool: </a:t>
            </a:r>
          </a:p>
          <a:p>
            <a:pPr marL="457200" lvl="1" indent="0">
              <a:buNone/>
            </a:pPr>
            <a:r>
              <a:rPr lang="nl-BE" dirty="0" err="1" smtClean="0"/>
              <a:t>Leefattituden</a:t>
            </a:r>
            <a:r>
              <a:rPr lang="nl-BE" dirty="0" smtClean="0"/>
              <a:t>:</a:t>
            </a:r>
          </a:p>
          <a:p>
            <a:pPr lvl="1"/>
            <a:r>
              <a:rPr lang="nl-BE" dirty="0" smtClean="0"/>
              <a:t>Info vorige school </a:t>
            </a:r>
          </a:p>
          <a:p>
            <a:pPr lvl="1"/>
            <a:r>
              <a:rPr lang="nl-BE" dirty="0" smtClean="0"/>
              <a:t>Gewijzigde beeldvorming klassenraad </a:t>
            </a:r>
          </a:p>
          <a:p>
            <a:pPr lvl="1"/>
            <a:r>
              <a:rPr lang="nl-BE" dirty="0" smtClean="0"/>
              <a:t>Overgangsdocument (voorlopig op papier, anders in de dozen maar niet gebruikt)</a:t>
            </a:r>
          </a:p>
          <a:p>
            <a:pPr lvl="1"/>
            <a:r>
              <a:rPr lang="nl-BE" dirty="0" smtClean="0"/>
              <a:t>Intake Elke</a:t>
            </a:r>
            <a:endParaRPr lang="nl-BE" dirty="0"/>
          </a:p>
          <a:p>
            <a:pPr marL="457200" lvl="1" indent="0">
              <a:buNone/>
            </a:pPr>
            <a:endParaRPr lang="nl-BE" dirty="0" smtClean="0"/>
          </a:p>
          <a:p>
            <a:pPr marL="457200" lvl="1" indent="0">
              <a:buNone/>
            </a:pPr>
            <a:r>
              <a:rPr lang="nl-BE" dirty="0" smtClean="0"/>
              <a:t>Leerattituden: </a:t>
            </a:r>
          </a:p>
          <a:p>
            <a:pPr lvl="1"/>
            <a:r>
              <a:rPr lang="nl-BE" dirty="0" smtClean="0"/>
              <a:t>Database : vorderingen leerlingen </a:t>
            </a:r>
          </a:p>
          <a:p>
            <a:pPr lvl="1"/>
            <a:r>
              <a:rPr lang="nl-BE" dirty="0" smtClean="0"/>
              <a:t>GWP</a:t>
            </a:r>
          </a:p>
          <a:p>
            <a:pPr lvl="1"/>
            <a:r>
              <a:rPr lang="nl-BE" dirty="0" smtClean="0"/>
              <a:t>rapporten</a:t>
            </a:r>
            <a:endParaRPr lang="nl-BE" dirty="0"/>
          </a:p>
        </p:txBody>
      </p:sp>
    </p:spTree>
    <p:extLst>
      <p:ext uri="{BB962C8B-B14F-4D97-AF65-F5344CB8AC3E}">
        <p14:creationId xmlns:p14="http://schemas.microsoft.com/office/powerpoint/2010/main" val="505890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a:t>B</a:t>
            </a:r>
            <a:r>
              <a:rPr lang="nl-BE" dirty="0" smtClean="0"/>
              <a:t>eeldvorming</a:t>
            </a:r>
            <a:endParaRPr lang="nl-BE" dirty="0"/>
          </a:p>
        </p:txBody>
      </p:sp>
      <p:sp>
        <p:nvSpPr>
          <p:cNvPr id="3" name="Tijdelijke aanduiding voor inhoud 2"/>
          <p:cNvSpPr>
            <a:spLocks noGrp="1"/>
          </p:cNvSpPr>
          <p:nvPr>
            <p:ph idx="1"/>
          </p:nvPr>
        </p:nvSpPr>
        <p:spPr/>
        <p:txBody>
          <a:bodyPr>
            <a:normAutofit/>
          </a:bodyPr>
          <a:lstStyle/>
          <a:p>
            <a:r>
              <a:rPr lang="nl-BE" dirty="0" smtClean="0"/>
              <a:t>Sterktes: </a:t>
            </a:r>
          </a:p>
          <a:p>
            <a:pPr marL="628650" lvl="2"/>
            <a:r>
              <a:rPr lang="nl-BE" dirty="0" smtClean="0"/>
              <a:t>Er is veel info uit verschillende bronnen</a:t>
            </a:r>
            <a:endParaRPr lang="nl-BE" dirty="0" smtClean="0"/>
          </a:p>
          <a:p>
            <a:r>
              <a:rPr lang="nl-BE" dirty="0" smtClean="0"/>
              <a:t>Zwaktes:</a:t>
            </a:r>
          </a:p>
          <a:p>
            <a:pPr lvl="1"/>
            <a:r>
              <a:rPr lang="nl-BE" sz="1400" dirty="0" smtClean="0"/>
              <a:t>Te gefragmenteerd: niet overzichtelijk </a:t>
            </a:r>
          </a:p>
          <a:p>
            <a:pPr lvl="1"/>
            <a:r>
              <a:rPr lang="nl-BE" sz="1400" dirty="0" smtClean="0"/>
              <a:t>Leerkrachten passen hun lessen niet steeds aan, aan het niveau van de leerling, ondersteuningsbehoeften worden vaak niet preventief toegepast en pas bekeken bij problemen (leerkrachten gaan eerst gebruik maken van hun eigen observaties en vele leerkrachten doen weinig met de info die ze van hun collega’s hebben gekregen (vorige jaren) of vanuit andere bronnen (andere scholen) waardoor leerlingen elk jaar een beetje opnieuw moeten starten)- de doorstroom en opbouw van ondersteuning wordt weinig toegepast en er wordt vaak opnieuw gestart</a:t>
            </a:r>
          </a:p>
          <a:p>
            <a:pPr marL="0" indent="0">
              <a:buNone/>
            </a:pPr>
            <a:endParaRPr lang="nl-BE" sz="2400" dirty="0" smtClean="0"/>
          </a:p>
        </p:txBody>
      </p:sp>
    </p:spTree>
    <p:extLst>
      <p:ext uri="{BB962C8B-B14F-4D97-AF65-F5344CB8AC3E}">
        <p14:creationId xmlns:p14="http://schemas.microsoft.com/office/powerpoint/2010/main" val="23402783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smtClean="0"/>
              <a:t>Beeldvorming</a:t>
            </a:r>
            <a:endParaRPr lang="nl-BE" dirty="0"/>
          </a:p>
        </p:txBody>
      </p:sp>
      <p:sp>
        <p:nvSpPr>
          <p:cNvPr id="3" name="Tijdelijke aanduiding voor inhoud 2"/>
          <p:cNvSpPr>
            <a:spLocks noGrp="1"/>
          </p:cNvSpPr>
          <p:nvPr>
            <p:ph idx="1"/>
          </p:nvPr>
        </p:nvSpPr>
        <p:spPr/>
        <p:txBody>
          <a:bodyPr/>
          <a:lstStyle/>
          <a:p>
            <a:pPr lvl="1"/>
            <a:r>
              <a:rPr lang="nl-BE" dirty="0"/>
              <a:t>Voorstel een eenvoudige basisdocument met de beeldvorming met belangrijkste dingen op (bv: verblijft bij- medicatie-diagnoses- afspraken met ouders –afspraken KR) dat telkens wordt </a:t>
            </a:r>
            <a:r>
              <a:rPr lang="nl-BE" dirty="0" err="1"/>
              <a:t>geupdate</a:t>
            </a:r>
            <a:r>
              <a:rPr lang="nl-BE" dirty="0"/>
              <a:t>, en dat kan worden doorgegeven aan nieuwe leerkrachten </a:t>
            </a:r>
            <a:r>
              <a:rPr lang="nl-BE" dirty="0">
                <a:sym typeface="Wingdings" panose="05000000000000000000" pitchFamily="2" charset="2"/>
              </a:rPr>
              <a:t> kan dan in de dozen waarna het in de toekomst als methodiek kan worden gebruikt (toevoegen </a:t>
            </a:r>
            <a:r>
              <a:rPr lang="nl-BE" dirty="0" err="1">
                <a:sym typeface="Wingdings" panose="05000000000000000000" pitchFamily="2" charset="2"/>
              </a:rPr>
              <a:t>leerlingfiches</a:t>
            </a:r>
            <a:r>
              <a:rPr lang="nl-BE" dirty="0">
                <a:sym typeface="Wingdings" panose="05000000000000000000" pitchFamily="2" charset="2"/>
              </a:rPr>
              <a:t>) </a:t>
            </a:r>
          </a:p>
          <a:p>
            <a:pPr lvl="2"/>
            <a:r>
              <a:rPr lang="nl-BE" dirty="0">
                <a:sym typeface="Wingdings" panose="05000000000000000000" pitchFamily="2" charset="2"/>
              </a:rPr>
              <a:t>Mogelijk stappenplan: Jolien werkt verschillende documenten uit als voorbeeld, we stellen ze voor op de personeelsvergadering, het personeel kiest welke document, er worden afspraken gemaakt wanneer dit wordt </a:t>
            </a:r>
            <a:r>
              <a:rPr lang="nl-BE" dirty="0" err="1">
                <a:sym typeface="Wingdings" panose="05000000000000000000" pitchFamily="2" charset="2"/>
              </a:rPr>
              <a:t>geupdate</a:t>
            </a:r>
            <a:r>
              <a:rPr lang="nl-BE" dirty="0">
                <a:sym typeface="Wingdings" panose="05000000000000000000" pitchFamily="2" charset="2"/>
              </a:rPr>
              <a:t> en door wie en waar bewaart, dit kan dan ook het basisdocument beeldvorming zijn voor individuele trajecten om eventueel met ouders te gebruiken, het document waarop er in de klassenraad kan worden gekeken </a:t>
            </a:r>
            <a:r>
              <a:rPr lang="nl-BE" dirty="0" err="1">
                <a:sym typeface="Wingdings" panose="05000000000000000000" pitchFamily="2" charset="2"/>
              </a:rPr>
              <a:t>etc</a:t>
            </a:r>
            <a:r>
              <a:rPr lang="nl-BE" dirty="0">
                <a:sym typeface="Wingdings" panose="05000000000000000000" pitchFamily="2" charset="2"/>
              </a:rPr>
              <a:t>, </a:t>
            </a:r>
            <a:endParaRPr lang="nl-BE" dirty="0"/>
          </a:p>
          <a:p>
            <a:endParaRPr lang="nl-BE" dirty="0"/>
          </a:p>
        </p:txBody>
      </p:sp>
    </p:spTree>
    <p:extLst>
      <p:ext uri="{BB962C8B-B14F-4D97-AF65-F5344CB8AC3E}">
        <p14:creationId xmlns:p14="http://schemas.microsoft.com/office/powerpoint/2010/main" val="12313406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smtClean="0"/>
              <a:t>Doelstellingen</a:t>
            </a:r>
            <a:endParaRPr lang="nl-BE" dirty="0"/>
          </a:p>
        </p:txBody>
      </p:sp>
      <p:sp>
        <p:nvSpPr>
          <p:cNvPr id="3" name="Tijdelijke aanduiding voor inhoud 2"/>
          <p:cNvSpPr>
            <a:spLocks noGrp="1"/>
          </p:cNvSpPr>
          <p:nvPr>
            <p:ph idx="1"/>
          </p:nvPr>
        </p:nvSpPr>
        <p:spPr/>
        <p:txBody>
          <a:bodyPr/>
          <a:lstStyle/>
          <a:p>
            <a:r>
              <a:rPr lang="nl-BE" dirty="0" smtClean="0"/>
              <a:t>Doelstellingen school (begin-midden-eindklassenraad): </a:t>
            </a:r>
          </a:p>
          <a:p>
            <a:pPr marL="742950" lvl="2" indent="-342900"/>
            <a:r>
              <a:rPr lang="nl-BE" dirty="0"/>
              <a:t>3 doelstellingen worden genoteerd en geëvalueerd in smartschool</a:t>
            </a:r>
          </a:p>
          <a:p>
            <a:endParaRPr lang="nl-BE" dirty="0" smtClean="0"/>
          </a:p>
          <a:p>
            <a:r>
              <a:rPr lang="nl-BE" dirty="0" smtClean="0"/>
              <a:t>Doelstellingen bij oefeningen en opdrachten: </a:t>
            </a:r>
          </a:p>
          <a:p>
            <a:pPr lvl="1"/>
            <a:r>
              <a:rPr lang="nl-BE" dirty="0" smtClean="0"/>
              <a:t>Gekoppeld in database en opgenomen in GWP (voor (G)ASV ook in document voor BGV niet doorgegeven) </a:t>
            </a:r>
            <a:endParaRPr lang="nl-BE" dirty="0"/>
          </a:p>
          <a:p>
            <a:pPr lvl="1"/>
            <a:endParaRPr lang="nl-BE" dirty="0" smtClean="0"/>
          </a:p>
        </p:txBody>
      </p:sp>
    </p:spTree>
    <p:extLst>
      <p:ext uri="{BB962C8B-B14F-4D97-AF65-F5344CB8AC3E}">
        <p14:creationId xmlns:p14="http://schemas.microsoft.com/office/powerpoint/2010/main" val="41739359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smtClean="0"/>
              <a:t>Doelstellingen</a:t>
            </a:r>
            <a:endParaRPr lang="nl-BE" dirty="0"/>
          </a:p>
        </p:txBody>
      </p:sp>
      <p:sp>
        <p:nvSpPr>
          <p:cNvPr id="3" name="Tijdelijke aanduiding voor inhoud 2"/>
          <p:cNvSpPr>
            <a:spLocks noGrp="1"/>
          </p:cNvSpPr>
          <p:nvPr>
            <p:ph idx="1"/>
          </p:nvPr>
        </p:nvSpPr>
        <p:spPr/>
        <p:txBody>
          <a:bodyPr>
            <a:normAutofit fontScale="77500" lnSpcReduction="20000"/>
          </a:bodyPr>
          <a:lstStyle/>
          <a:p>
            <a:r>
              <a:rPr lang="nl-BE" dirty="0" smtClean="0"/>
              <a:t>Sterktes: </a:t>
            </a:r>
          </a:p>
          <a:p>
            <a:pPr lvl="1"/>
            <a:r>
              <a:rPr lang="nl-BE" dirty="0"/>
              <a:t>De schooldoelen worden op maat van de leerling opgesteld en er zijn leerkrachten die gebruik maken van diverse bronnen dus ook verder denken dan de doelen die </a:t>
            </a:r>
            <a:r>
              <a:rPr lang="nl-BE" dirty="0" err="1"/>
              <a:t>opgelijst</a:t>
            </a:r>
            <a:r>
              <a:rPr lang="nl-BE" dirty="0"/>
              <a:t> zijn </a:t>
            </a:r>
          </a:p>
          <a:p>
            <a:pPr lvl="1"/>
            <a:r>
              <a:rPr lang="nl-BE" dirty="0"/>
              <a:t>Elke oefening/opdracht/lesmoment is gekoppeld aan een aantal ontwikkelingsdoelen en competenties de lijn is rechtstreeks gemaakt naar de decretale verplichtingen </a:t>
            </a:r>
          </a:p>
          <a:p>
            <a:pPr lvl="1"/>
            <a:r>
              <a:rPr lang="nl-BE" dirty="0"/>
              <a:t>Er is spraken van verticale lijnen bij de doelen (bv; fiets-bromfiets-auto)</a:t>
            </a:r>
          </a:p>
          <a:p>
            <a:endParaRPr lang="nl-BE" dirty="0" smtClean="0"/>
          </a:p>
          <a:p>
            <a:r>
              <a:rPr lang="nl-BE" dirty="0" smtClean="0"/>
              <a:t>Zwaktes: </a:t>
            </a:r>
          </a:p>
          <a:p>
            <a:pPr lvl="1"/>
            <a:r>
              <a:rPr lang="nl-BE" dirty="0" smtClean="0"/>
              <a:t>De doelstellingen zijn op dit moment niet SMART geformuleerd </a:t>
            </a:r>
          </a:p>
          <a:p>
            <a:pPr lvl="1"/>
            <a:r>
              <a:rPr lang="nl-BE" dirty="0" smtClean="0"/>
              <a:t>De doelstellingen  per les zijn niet opgesteld in lesdoelen maar vooral ook niet altijd duidelijk voor leerlingen (leerlingen weten niet wat ze die dag moeten leren, de agenda is hiervoor niet concreet genoeg)</a:t>
            </a:r>
          </a:p>
          <a:p>
            <a:pPr lvl="1"/>
            <a:r>
              <a:rPr lang="nl-BE" dirty="0" smtClean="0"/>
              <a:t>Differentiatie  komt niet voldoende duidelijk naar voor in de informaticasystemen terwijl leerkrachten dit soms wel doen</a:t>
            </a:r>
          </a:p>
          <a:p>
            <a:pPr lvl="1"/>
            <a:r>
              <a:rPr lang="nl-BE" dirty="0"/>
              <a:t>Overdracht wat leerlingen al hebben gekregen en wat ze nog moeten aangeboden krijgen is niet altijd even duidelijk</a:t>
            </a:r>
          </a:p>
          <a:p>
            <a:pPr lvl="1"/>
            <a:endParaRPr lang="nl-BE" dirty="0" smtClean="0"/>
          </a:p>
          <a:p>
            <a:pPr lvl="1"/>
            <a:endParaRPr lang="nl-BE" dirty="0" smtClean="0"/>
          </a:p>
        </p:txBody>
      </p:sp>
    </p:spTree>
    <p:extLst>
      <p:ext uri="{BB962C8B-B14F-4D97-AF65-F5344CB8AC3E}">
        <p14:creationId xmlns:p14="http://schemas.microsoft.com/office/powerpoint/2010/main" val="1185477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smtClean="0"/>
              <a:t>Voorbereidingsfase</a:t>
            </a:r>
            <a:endParaRPr lang="nl-BE" dirty="0"/>
          </a:p>
        </p:txBody>
      </p:sp>
      <p:sp>
        <p:nvSpPr>
          <p:cNvPr id="3" name="Tijdelijke aanduiding voor inhoud 2"/>
          <p:cNvSpPr>
            <a:spLocks noGrp="1"/>
          </p:cNvSpPr>
          <p:nvPr>
            <p:ph idx="1"/>
          </p:nvPr>
        </p:nvSpPr>
        <p:spPr/>
        <p:txBody>
          <a:bodyPr/>
          <a:lstStyle/>
          <a:p>
            <a:r>
              <a:rPr lang="nl-BE" dirty="0" smtClean="0"/>
              <a:t>Voornamelijk op de klassenraden waar de aanpak kan besproken worden: wordt genoteerd in de database en indien er aanvragen zijn voor ondersteuning, wordt dit in smartschool genoteerd bij aanvraag BB of paramedici</a:t>
            </a:r>
          </a:p>
          <a:p>
            <a:pPr marL="0" indent="0">
              <a:buNone/>
            </a:pPr>
            <a:endParaRPr lang="nl-BE" dirty="0"/>
          </a:p>
        </p:txBody>
      </p:sp>
    </p:spTree>
    <p:extLst>
      <p:ext uri="{BB962C8B-B14F-4D97-AF65-F5344CB8AC3E}">
        <p14:creationId xmlns:p14="http://schemas.microsoft.com/office/powerpoint/2010/main" val="18694739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smtClean="0"/>
              <a:t>Voorbereidingsfase</a:t>
            </a:r>
            <a:endParaRPr lang="nl-BE" dirty="0"/>
          </a:p>
        </p:txBody>
      </p:sp>
      <p:sp>
        <p:nvSpPr>
          <p:cNvPr id="3" name="Tijdelijke aanduiding voor inhoud 2"/>
          <p:cNvSpPr>
            <a:spLocks noGrp="1"/>
          </p:cNvSpPr>
          <p:nvPr>
            <p:ph idx="1"/>
          </p:nvPr>
        </p:nvSpPr>
        <p:spPr/>
        <p:txBody>
          <a:bodyPr>
            <a:normAutofit fontScale="92500" lnSpcReduction="20000"/>
          </a:bodyPr>
          <a:lstStyle/>
          <a:p>
            <a:r>
              <a:rPr lang="nl-BE" dirty="0" smtClean="0"/>
              <a:t>Sterktes: </a:t>
            </a:r>
          </a:p>
          <a:p>
            <a:pPr marL="742950" lvl="2" indent="-342900"/>
            <a:r>
              <a:rPr lang="nl-BE" dirty="0"/>
              <a:t>De leerkrachten zijn bereid elkaar te ondersteunen en willen elkaar helpen </a:t>
            </a:r>
          </a:p>
          <a:p>
            <a:endParaRPr lang="nl-BE" dirty="0" smtClean="0"/>
          </a:p>
          <a:p>
            <a:r>
              <a:rPr lang="nl-BE" dirty="0" smtClean="0"/>
              <a:t>Zwaktes: </a:t>
            </a:r>
          </a:p>
          <a:p>
            <a:pPr lvl="1"/>
            <a:r>
              <a:rPr lang="nl-BE" dirty="0" smtClean="0"/>
              <a:t>De schoolafspraken rond stappenplannen (afspraak voor onze type 9 werking) worden niet steeds gevolgd</a:t>
            </a:r>
          </a:p>
          <a:p>
            <a:pPr lvl="1"/>
            <a:r>
              <a:rPr lang="nl-BE" dirty="0" smtClean="0"/>
              <a:t>Overleg tussen leerkrachten- paramedici is soms te beperkt om echt samen tot werkinstrumenten en lesmateriaal te komen </a:t>
            </a:r>
          </a:p>
          <a:p>
            <a:pPr lvl="1"/>
            <a:r>
              <a:rPr lang="nl-BE" dirty="0" smtClean="0"/>
              <a:t>Taakverdeling is soms moeilijk en zeker wanneer nieuwe mensen starten is niet altijd alles duidelijk wat in de voorbereiding wordt verwacht</a:t>
            </a:r>
          </a:p>
          <a:p>
            <a:pPr lvl="1"/>
            <a:r>
              <a:rPr lang="nl-BE" dirty="0" smtClean="0"/>
              <a:t>De ondersteuningsbehoeften omschreven in het CLB verslag of opgemerkt voor de leerlingen worden vaak niet allemaal meegenomen  in de voorbereiding van lessen of klassenraden, vaak ligt eerst het programma klaar en dan wordt wel gekeken wie wel of niet kan aansluiten, en dan wordt iets anders voorzien, maar er wordt niet eerst gekeken naar wat hebben de leerlingen nu nodig </a:t>
            </a:r>
          </a:p>
          <a:p>
            <a:pPr lvl="1"/>
            <a:endParaRPr lang="nl-BE" dirty="0" smtClean="0"/>
          </a:p>
        </p:txBody>
      </p:sp>
    </p:spTree>
    <p:extLst>
      <p:ext uri="{BB962C8B-B14F-4D97-AF65-F5344CB8AC3E}">
        <p14:creationId xmlns:p14="http://schemas.microsoft.com/office/powerpoint/2010/main" val="35057764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BE" dirty="0"/>
              <a:t>U</a:t>
            </a:r>
            <a:r>
              <a:rPr lang="nl-BE" dirty="0" smtClean="0"/>
              <a:t>itvoeringsfase</a:t>
            </a:r>
            <a:endParaRPr lang="nl-BE" dirty="0"/>
          </a:p>
        </p:txBody>
      </p:sp>
      <p:sp>
        <p:nvSpPr>
          <p:cNvPr id="3" name="Tijdelijke aanduiding voor inhoud 2"/>
          <p:cNvSpPr>
            <a:spLocks noGrp="1"/>
          </p:cNvSpPr>
          <p:nvPr>
            <p:ph idx="1"/>
          </p:nvPr>
        </p:nvSpPr>
        <p:spPr/>
        <p:txBody>
          <a:bodyPr>
            <a:normAutofit fontScale="77500" lnSpcReduction="20000"/>
          </a:bodyPr>
          <a:lstStyle/>
          <a:p>
            <a:r>
              <a:rPr lang="nl-BE" dirty="0" smtClean="0"/>
              <a:t>De lessen: </a:t>
            </a:r>
          </a:p>
          <a:p>
            <a:pPr marL="0" indent="0">
              <a:buNone/>
            </a:pPr>
            <a:r>
              <a:rPr lang="nl-BE" dirty="0" smtClean="0">
                <a:sym typeface="Wingdings" panose="05000000000000000000" pitchFamily="2" charset="2"/>
              </a:rPr>
              <a:t>             </a:t>
            </a:r>
          </a:p>
          <a:p>
            <a:pPr marL="0" indent="0">
              <a:buNone/>
            </a:pPr>
            <a:r>
              <a:rPr lang="nl-BE" dirty="0" smtClean="0">
                <a:sym typeface="Wingdings" panose="05000000000000000000" pitchFamily="2" charset="2"/>
              </a:rPr>
              <a:t>Moeilijkheden die worden gesignaleerd vanuit leerlingen en ouders: (NIET BIJ IEDEREEN!!!) </a:t>
            </a:r>
          </a:p>
          <a:p>
            <a:r>
              <a:rPr lang="nl-BE" dirty="0" smtClean="0">
                <a:sym typeface="Wingdings" panose="05000000000000000000" pitchFamily="2" charset="2"/>
              </a:rPr>
              <a:t>De regels en gevolgen zijn niet altijd duidelijk </a:t>
            </a:r>
          </a:p>
          <a:p>
            <a:r>
              <a:rPr lang="nl-BE" dirty="0" smtClean="0">
                <a:sym typeface="Wingdings" panose="05000000000000000000" pitchFamily="2" charset="2"/>
              </a:rPr>
              <a:t>De leerkrachten passen hun eigen regels niet altijd consequent toe </a:t>
            </a:r>
          </a:p>
          <a:p>
            <a:r>
              <a:rPr lang="nl-BE" dirty="0" smtClean="0">
                <a:sym typeface="Wingdings" panose="05000000000000000000" pitchFamily="2" charset="2"/>
              </a:rPr>
              <a:t>De leerkrachten staan niet op één lijn (iedereen vindt hier zijn eigen regels uit)</a:t>
            </a:r>
          </a:p>
          <a:p>
            <a:r>
              <a:rPr lang="nl-BE" dirty="0" smtClean="0"/>
              <a:t>Communicatie leerkrachten-leerlingbegeleiding is niet altijd goed</a:t>
            </a:r>
          </a:p>
          <a:p>
            <a:r>
              <a:rPr lang="nl-BE" dirty="0" smtClean="0"/>
              <a:t>Opdrachten zijn niet op niveau van de leerling (te </a:t>
            </a:r>
            <a:r>
              <a:rPr lang="nl-BE" dirty="0" err="1" smtClean="0"/>
              <a:t>laag-te</a:t>
            </a:r>
            <a:r>
              <a:rPr lang="nl-BE" dirty="0" smtClean="0"/>
              <a:t> hoog)</a:t>
            </a:r>
          </a:p>
          <a:p>
            <a:r>
              <a:rPr lang="nl-BE" dirty="0" smtClean="0"/>
              <a:t>Leerlingen hebben niet voldoende vertrouwen en durven hun probleem niet aan de leerkracht vertellen</a:t>
            </a:r>
          </a:p>
          <a:p>
            <a:r>
              <a:rPr lang="nl-BE" dirty="0" smtClean="0"/>
              <a:t>Leerkrachten stellen geen waarom vraag bij problemen dus leerlingen voelen zich niet altijd gehoord</a:t>
            </a:r>
          </a:p>
          <a:p>
            <a:r>
              <a:rPr lang="nl-BE" dirty="0" smtClean="0"/>
              <a:t>Leerlingen voelen zich geviseerd </a:t>
            </a:r>
          </a:p>
          <a:p>
            <a:r>
              <a:rPr lang="nl-BE" dirty="0" smtClean="0"/>
              <a:t>Leerlingen hebben het gevoel dat ze niets waard zijn: voelen geen waardering</a:t>
            </a:r>
          </a:p>
        </p:txBody>
      </p:sp>
    </p:spTree>
    <p:extLst>
      <p:ext uri="{BB962C8B-B14F-4D97-AF65-F5344CB8AC3E}">
        <p14:creationId xmlns:p14="http://schemas.microsoft.com/office/powerpoint/2010/main" val="402636905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46</TotalTime>
  <Words>1082</Words>
  <Application>Microsoft Office PowerPoint</Application>
  <PresentationFormat>Breedbeeld</PresentationFormat>
  <Paragraphs>110</Paragraphs>
  <Slides>14</Slides>
  <Notes>0</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14</vt:i4>
      </vt:variant>
    </vt:vector>
  </HeadingPairs>
  <TitlesOfParts>
    <vt:vector size="19" baseType="lpstr">
      <vt:lpstr>Arial</vt:lpstr>
      <vt:lpstr>Trebuchet MS</vt:lpstr>
      <vt:lpstr>Wingdings</vt:lpstr>
      <vt:lpstr>Wingdings 3</vt:lpstr>
      <vt:lpstr>Facet</vt:lpstr>
      <vt:lpstr>Voorbereiding overleg 18 November</vt:lpstr>
      <vt:lpstr>Beeldvorming</vt:lpstr>
      <vt:lpstr>Beeldvorming</vt:lpstr>
      <vt:lpstr>Beeldvorming</vt:lpstr>
      <vt:lpstr>Doelstellingen</vt:lpstr>
      <vt:lpstr>Doelstellingen</vt:lpstr>
      <vt:lpstr>Voorbereidingsfase</vt:lpstr>
      <vt:lpstr>Voorbereidingsfase</vt:lpstr>
      <vt:lpstr>Uitvoeringsfase</vt:lpstr>
      <vt:lpstr>Evaluatiefase</vt:lpstr>
      <vt:lpstr>Evaluatiefase</vt:lpstr>
      <vt:lpstr>Samenwerking leerlingbegeleiding</vt:lpstr>
      <vt:lpstr>Welke andere schoolproblemen merk  ik op?</vt:lpstr>
      <vt:lpstr>Welke problemen zijn doorgegeven door de beginKR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Voorbereiding overleg 18 November</dc:title>
  <dc:creator>Bruno Van Mulders</dc:creator>
  <cp:lastModifiedBy>Bruno Van Mulders</cp:lastModifiedBy>
  <cp:revision>8</cp:revision>
  <dcterms:created xsi:type="dcterms:W3CDTF">2019-11-15T11:04:44Z</dcterms:created>
  <dcterms:modified xsi:type="dcterms:W3CDTF">2019-11-15T11:50:59Z</dcterms:modified>
</cp:coreProperties>
</file>