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88" r:id="rId4"/>
    <p:sldId id="287" r:id="rId5"/>
    <p:sldId id="292" r:id="rId6"/>
    <p:sldId id="266" r:id="rId7"/>
    <p:sldId id="267" r:id="rId8"/>
    <p:sldId id="268" r:id="rId9"/>
    <p:sldId id="269" r:id="rId10"/>
    <p:sldId id="270" r:id="rId11"/>
    <p:sldId id="293" r:id="rId12"/>
    <p:sldId id="275" r:id="rId13"/>
    <p:sldId id="291" r:id="rId14"/>
    <p:sldId id="281" r:id="rId15"/>
    <p:sldId id="282" r:id="rId16"/>
    <p:sldId id="274" r:id="rId17"/>
    <p:sldId id="272" r:id="rId18"/>
    <p:sldId id="283" r:id="rId19"/>
    <p:sldId id="286" r:id="rId20"/>
    <p:sldId id="277" r:id="rId21"/>
    <p:sldId id="279" r:id="rId22"/>
    <p:sldId id="289" r:id="rId23"/>
    <p:sldId id="284" r:id="rId24"/>
    <p:sldId id="285" r:id="rId25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51"/>
    <a:srgbClr val="A29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 showGuides="1">
      <p:cViewPr>
        <p:scale>
          <a:sx n="100" d="100"/>
          <a:sy n="100" d="100"/>
        </p:scale>
        <p:origin x="-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221B-70B7-46E8-95D6-68FAB3D139D4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3CDD-44C8-4695-AFD6-C56CFC682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756" y="4429132"/>
            <a:ext cx="2520488" cy="212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17/11/2014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6072206"/>
            <a:ext cx="756146" cy="6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2285992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pz_zaagblad_spouw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646" y="1571612"/>
            <a:ext cx="6965205" cy="4500594"/>
          </a:xfrm>
        </p:spPr>
      </p:pic>
      <p:cxnSp>
        <p:nvCxnSpPr>
          <p:cNvPr id="6" name="Rechte verbindingslijn 5"/>
          <p:cNvCxnSpPr/>
          <p:nvPr/>
        </p:nvCxnSpPr>
        <p:spPr>
          <a:xfrm flipV="1">
            <a:off x="2928926" y="3571876"/>
            <a:ext cx="39290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hthoekige toelichting 6"/>
          <p:cNvSpPr/>
          <p:nvPr/>
        </p:nvSpPr>
        <p:spPr>
          <a:xfrm>
            <a:off x="5357818" y="2214554"/>
            <a:ext cx="2928958" cy="1000132"/>
          </a:xfrm>
          <a:prstGeom prst="wedgeRectCallout">
            <a:avLst>
              <a:gd name="adj1" fmla="val -94793"/>
              <a:gd name="adj2" fmla="val 873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solidFill>
                  <a:schemeClr val="tx1"/>
                </a:solidFill>
              </a:rPr>
              <a:t>spouwmes te hoog</a:t>
            </a:r>
            <a:endParaRPr lang="nl-BE" sz="320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spouwmes</a:t>
            </a:r>
            <a:endParaRPr lang="nl-BE" dirty="0"/>
          </a:p>
        </p:txBody>
      </p:sp>
      <p:pic>
        <p:nvPicPr>
          <p:cNvPr id="10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572008"/>
            <a:ext cx="1381118" cy="138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spouwmes</a:t>
            </a:r>
            <a:endParaRPr lang="nl-BE" dirty="0"/>
          </a:p>
        </p:txBody>
      </p:sp>
      <p:pic>
        <p:nvPicPr>
          <p:cNvPr id="4" name="Tijdelijke aanduiding voor inhoud 3" descr="PZ_instelling spouwmes_cor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357313"/>
            <a:ext cx="6788943" cy="4525962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1857356" y="3071810"/>
            <a:ext cx="464347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oelichting met afgeronde rechthoek 20"/>
          <p:cNvSpPr/>
          <p:nvPr/>
        </p:nvSpPr>
        <p:spPr>
          <a:xfrm>
            <a:off x="3143240" y="1142984"/>
            <a:ext cx="4286280" cy="1214446"/>
          </a:xfrm>
          <a:prstGeom prst="wedgeRoundRectCallout">
            <a:avLst>
              <a:gd name="adj1" fmla="val -61975"/>
              <a:gd name="adj2" fmla="val 12201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afgestemd op de diameter van de zaag</a:t>
            </a:r>
          </a:p>
          <a:p>
            <a:r>
              <a:rPr lang="nl-BE" dirty="0" smtClean="0"/>
              <a:t>ca 3 mm van de zaag </a:t>
            </a:r>
          </a:p>
          <a:p>
            <a:r>
              <a:rPr lang="nl-BE" dirty="0" smtClean="0"/>
              <a:t>ca </a:t>
            </a:r>
            <a:r>
              <a:rPr lang="nl-BE" dirty="0" err="1" smtClean="0"/>
              <a:t>3mm</a:t>
            </a:r>
            <a:r>
              <a:rPr lang="nl-BE" dirty="0" smtClean="0"/>
              <a:t> lager dan het zaagblad</a:t>
            </a:r>
          </a:p>
          <a:p>
            <a:pPr algn="ctr"/>
            <a:endParaRPr lang="nl-BE" dirty="0"/>
          </a:p>
        </p:txBody>
      </p:sp>
      <p:sp>
        <p:nvSpPr>
          <p:cNvPr id="22" name="Ovaal 21"/>
          <p:cNvSpPr/>
          <p:nvPr/>
        </p:nvSpPr>
        <p:spPr>
          <a:xfrm>
            <a:off x="1928794" y="2928934"/>
            <a:ext cx="1428760" cy="100013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215" y="3786190"/>
            <a:ext cx="892975" cy="884045"/>
          </a:xfrm>
          <a:prstGeom prst="rect">
            <a:avLst/>
          </a:prstGeom>
          <a:noFill/>
        </p:spPr>
      </p:pic>
      <p:sp>
        <p:nvSpPr>
          <p:cNvPr id="24" name="Afgeronde rechthoek 23"/>
          <p:cNvSpPr/>
          <p:nvPr/>
        </p:nvSpPr>
        <p:spPr>
          <a:xfrm>
            <a:off x="2607455" y="5000636"/>
            <a:ext cx="3929090" cy="9286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terugslag vermijden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veiligheidskap</a:t>
            </a:r>
            <a:endParaRPr lang="nl-BE" dirty="0"/>
          </a:p>
        </p:txBody>
      </p:sp>
      <p:pic>
        <p:nvPicPr>
          <p:cNvPr id="4" name="Tijdelijke aanduiding voor inhoud 3" descr="pz_kap_handen_1_f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788945" cy="4525963"/>
          </a:xfrm>
          <a:solidFill>
            <a:srgbClr val="FF0000"/>
          </a:solidFill>
        </p:spPr>
      </p:pic>
      <p:pic>
        <p:nvPicPr>
          <p:cNvPr id="5" name="Image 4" descr="postinterr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1142984"/>
            <a:ext cx="1285884" cy="121444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 rot="20600996">
            <a:off x="3107521" y="3643314"/>
            <a:ext cx="2928958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HOOG en -OMLAAG 6"/>
          <p:cNvSpPr/>
          <p:nvPr/>
        </p:nvSpPr>
        <p:spPr>
          <a:xfrm>
            <a:off x="4572000" y="3714752"/>
            <a:ext cx="214314" cy="57150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4572000" y="2143116"/>
            <a:ext cx="1928826" cy="928694"/>
          </a:xfrm>
          <a:prstGeom prst="wedgeRoundRectCallout">
            <a:avLst>
              <a:gd name="adj1" fmla="val -15189"/>
              <a:gd name="adj2" fmla="val 1351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handen onder de veiligheidskap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2571736" y="5072074"/>
            <a:ext cx="1857388" cy="857256"/>
          </a:xfrm>
          <a:prstGeom prst="wedgeRoundRectCallout">
            <a:avLst>
              <a:gd name="adj1" fmla="val 71795"/>
              <a:gd name="adj2" fmla="val -14956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kans op ernstige handkwetsuur</a:t>
            </a:r>
          </a:p>
          <a:p>
            <a:pPr algn="ctr"/>
            <a:r>
              <a:rPr lang="nl-BE" dirty="0" smtClean="0"/>
              <a:t>amputatie</a:t>
            </a:r>
            <a:endParaRPr lang="nl-BE" dirty="0"/>
          </a:p>
        </p:txBody>
      </p:sp>
      <p:pic>
        <p:nvPicPr>
          <p:cNvPr id="13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1381118" cy="138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veiligheidskap</a:t>
            </a:r>
            <a:endParaRPr lang="nl-BE" dirty="0"/>
          </a:p>
        </p:txBody>
      </p:sp>
      <p:pic>
        <p:nvPicPr>
          <p:cNvPr id="11" name="Tijdelijke aanduiding voor inhoud 10" descr="PZ_instelling beveiliging_handen o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pic>
        <p:nvPicPr>
          <p:cNvPr id="12" name="Tijdelijke aanduiding voor inhoud 11" descr="PZ_instelling beveiliginging_handen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pic>
        <p:nvPicPr>
          <p:cNvPr id="7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357298"/>
            <a:ext cx="1224652" cy="857257"/>
          </a:xfrm>
          <a:prstGeom prst="rect">
            <a:avLst/>
          </a:prstGeom>
          <a:noFill/>
        </p:spPr>
      </p:pic>
      <p:sp>
        <p:nvSpPr>
          <p:cNvPr id="9" name="Toelichting met afgeronde rechthoek 8"/>
          <p:cNvSpPr/>
          <p:nvPr/>
        </p:nvSpPr>
        <p:spPr>
          <a:xfrm>
            <a:off x="3286116" y="1357298"/>
            <a:ext cx="2214578" cy="928694"/>
          </a:xfrm>
          <a:prstGeom prst="wedgeRoundRectCallout">
            <a:avLst>
              <a:gd name="adj1" fmla="val -94074"/>
              <a:gd name="adj2" fmla="val 22074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veiligheidskap net boven het werkstuk</a:t>
            </a:r>
            <a:endParaRPr lang="nl-BE" dirty="0"/>
          </a:p>
        </p:txBody>
      </p:sp>
      <p:sp>
        <p:nvSpPr>
          <p:cNvPr id="10" name="PIJL-RECHTS 9"/>
          <p:cNvSpPr/>
          <p:nvPr/>
        </p:nvSpPr>
        <p:spPr>
          <a:xfrm rot="2280725">
            <a:off x="5203351" y="2745268"/>
            <a:ext cx="2286016" cy="2857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oelichting met afgeronde rechthoek 12"/>
          <p:cNvSpPr/>
          <p:nvPr/>
        </p:nvSpPr>
        <p:spPr>
          <a:xfrm>
            <a:off x="2643174" y="5286388"/>
            <a:ext cx="2714644" cy="642942"/>
          </a:xfrm>
          <a:prstGeom prst="wedgeRoundRectCallout">
            <a:avLst>
              <a:gd name="adj1" fmla="val 64179"/>
              <a:gd name="adj2" fmla="val -24939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handen in veilige zone</a:t>
            </a:r>
            <a:endParaRPr lang="nl-BE" dirty="0"/>
          </a:p>
        </p:txBody>
      </p:sp>
      <p:pic>
        <p:nvPicPr>
          <p:cNvPr id="14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143512"/>
            <a:ext cx="1071570" cy="106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veiligheidskap- onder hoek zagen</a:t>
            </a:r>
            <a:endParaRPr lang="nl-BE" dirty="0"/>
          </a:p>
        </p:txBody>
      </p:sp>
      <p:pic>
        <p:nvPicPr>
          <p:cNvPr id="4" name="Tijdelijke aanduiding voor inhoud 3" descr="pz_onder hoek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00174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1142976" y="5072074"/>
            <a:ext cx="4071966" cy="857256"/>
          </a:xfrm>
          <a:prstGeom prst="wedgeRoundRectCallout">
            <a:avLst>
              <a:gd name="adj1" fmla="val 2425"/>
              <a:gd name="adj2" fmla="val -29592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monteer de brede veiligheidskap om veilig onder hoek te kunnen zagen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veiligheidskap- onder hoek zagen</a:t>
            </a:r>
            <a:endParaRPr lang="nl-BE" dirty="0"/>
          </a:p>
        </p:txBody>
      </p:sp>
      <p:pic>
        <p:nvPicPr>
          <p:cNvPr id="5" name="Tijdelijke aanduiding voor inhoud 4" descr="pz_onder hoek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Tijdelijke aanduiding voor inhoud 5" descr="pz_onder hoek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Toelichting met PIJL-OMLAAG 6"/>
          <p:cNvSpPr/>
          <p:nvPr/>
        </p:nvSpPr>
        <p:spPr>
          <a:xfrm>
            <a:off x="2000232" y="1071546"/>
            <a:ext cx="5072098" cy="1143008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monteer een brede veiligheidskap om veilig onder hoek te kunnen zagen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langsgeleider</a:t>
            </a:r>
            <a:endParaRPr lang="nl-BE" dirty="0"/>
          </a:p>
        </p:txBody>
      </p:sp>
      <p:pic>
        <p:nvPicPr>
          <p:cNvPr id="5" name="Tijdelijke aanduiding voor inhoud 4" descr="pz_langgel_nt_gekanteld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206" y="1142984"/>
            <a:ext cx="7367588" cy="4911725"/>
          </a:xfrm>
        </p:spPr>
      </p:pic>
      <p:sp>
        <p:nvSpPr>
          <p:cNvPr id="6" name="Toelichting met PIJL-OMLAAG 5"/>
          <p:cNvSpPr/>
          <p:nvPr/>
        </p:nvSpPr>
        <p:spPr>
          <a:xfrm>
            <a:off x="6643702" y="2500306"/>
            <a:ext cx="2214578" cy="1857388"/>
          </a:xfrm>
          <a:prstGeom prst="downArrowCallou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langsgeleider</a:t>
            </a:r>
            <a:r>
              <a:rPr lang="nl-BE" b="1" dirty="0" smtClean="0">
                <a:solidFill>
                  <a:schemeClr val="tx1"/>
                </a:solidFill>
              </a:rPr>
              <a:t> gekanteld op hoge zijde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3286116" y="4786322"/>
            <a:ext cx="2643206" cy="1143008"/>
          </a:xfrm>
          <a:prstGeom prst="wedgeRoundRectCallout">
            <a:avLst>
              <a:gd name="adj1" fmla="val 39295"/>
              <a:gd name="adj2" fmla="val -16130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beveiliging steunt op </a:t>
            </a:r>
            <a:r>
              <a:rPr lang="nl-BE" dirty="0" err="1" smtClean="0"/>
              <a:t>langsgeleider</a:t>
            </a:r>
            <a:endParaRPr lang="nl-BE" dirty="0"/>
          </a:p>
        </p:txBody>
      </p:sp>
      <p:sp>
        <p:nvSpPr>
          <p:cNvPr id="8" name="PIJL-OMHOOG en -OMLAAG 7"/>
          <p:cNvSpPr/>
          <p:nvPr/>
        </p:nvSpPr>
        <p:spPr>
          <a:xfrm>
            <a:off x="4393405" y="3214686"/>
            <a:ext cx="357190" cy="857256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857224" y="1357298"/>
            <a:ext cx="2071702" cy="1500198"/>
          </a:xfrm>
          <a:prstGeom prst="wedgeRoundRectCallout">
            <a:avLst>
              <a:gd name="adj1" fmla="val 55356"/>
              <a:gd name="adj2" fmla="val 915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zaagblad niet afgeschermd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429000"/>
            <a:ext cx="1666870" cy="1666870"/>
          </a:xfrm>
          <a:prstGeom prst="rect">
            <a:avLst/>
          </a:prstGeom>
          <a:noFill/>
        </p:spPr>
      </p:pic>
      <p:pic>
        <p:nvPicPr>
          <p:cNvPr id="11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643050"/>
            <a:ext cx="1190620" cy="833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z_instelling kap_cor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463" y="1142984"/>
            <a:ext cx="7795073" cy="4983179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langsgeleider</a:t>
            </a:r>
            <a:endParaRPr lang="nl-BE" dirty="0"/>
          </a:p>
        </p:txBody>
      </p:sp>
      <p:sp>
        <p:nvSpPr>
          <p:cNvPr id="6" name="Rechthoekige toelichting 5"/>
          <p:cNvSpPr/>
          <p:nvPr/>
        </p:nvSpPr>
        <p:spPr>
          <a:xfrm>
            <a:off x="928662" y="4286256"/>
            <a:ext cx="2428892" cy="1357322"/>
          </a:xfrm>
          <a:prstGeom prst="wedgeRectCallout">
            <a:avLst>
              <a:gd name="adj1" fmla="val 83144"/>
              <a:gd name="adj2" fmla="val -9686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beveiliging sluit perfect aan op het werkstuk</a:t>
            </a:r>
            <a:endParaRPr lang="nl-BE" sz="2400" dirty="0"/>
          </a:p>
        </p:txBody>
      </p:sp>
      <p:sp>
        <p:nvSpPr>
          <p:cNvPr id="7" name="Rechthoekige toelichting 6"/>
          <p:cNvSpPr/>
          <p:nvPr/>
        </p:nvSpPr>
        <p:spPr>
          <a:xfrm>
            <a:off x="642910" y="1571612"/>
            <a:ext cx="2643206" cy="1000132"/>
          </a:xfrm>
          <a:prstGeom prst="wedgeRectCallout">
            <a:avLst>
              <a:gd name="adj1" fmla="val 71831"/>
              <a:gd name="adj2" fmla="val 11075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zaagblad volledig afgeschermd</a:t>
            </a:r>
            <a:endParaRPr lang="nl-BE" dirty="0"/>
          </a:p>
        </p:txBody>
      </p:sp>
      <p:pic>
        <p:nvPicPr>
          <p:cNvPr id="8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1500198" cy="1485196"/>
          </a:xfrm>
          <a:prstGeom prst="rect">
            <a:avLst/>
          </a:prstGeom>
          <a:noFill/>
        </p:spPr>
      </p:pic>
      <p:sp>
        <p:nvSpPr>
          <p:cNvPr id="10" name="Toelichting met PIJL-LINKS 9"/>
          <p:cNvSpPr/>
          <p:nvPr/>
        </p:nvSpPr>
        <p:spPr>
          <a:xfrm rot="19622651">
            <a:off x="5984350" y="3516221"/>
            <a:ext cx="2928958" cy="1714512"/>
          </a:xfrm>
          <a:prstGeom prst="leftArrow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langsgeleider</a:t>
            </a:r>
            <a:r>
              <a:rPr lang="nl-BE" b="1" dirty="0" smtClean="0">
                <a:solidFill>
                  <a:schemeClr val="tx1"/>
                </a:solidFill>
              </a:rPr>
              <a:t> gekanteld voor gebruik op de smalle zijde</a:t>
            </a:r>
            <a:endParaRPr lang="nl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verzagen van smalle werkstukken</a:t>
            </a:r>
            <a:endParaRPr lang="nl-BE" dirty="0"/>
          </a:p>
        </p:txBody>
      </p:sp>
      <p:pic>
        <p:nvPicPr>
          <p:cNvPr id="4" name="Tijdelijke aanduiding voor inhoud 3" descr="pz_klein stuk_ongeval_f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214422"/>
            <a:ext cx="6788945" cy="4811715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1357290" y="1428736"/>
            <a:ext cx="2643206" cy="1285884"/>
          </a:xfrm>
          <a:prstGeom prst="wedgeRoundRectCallout">
            <a:avLst>
              <a:gd name="adj1" fmla="val 38472"/>
              <a:gd name="adj2" fmla="val 1116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situatie uit de praktijk die aanleiding gaf tot een ernstig arbeidsongeval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4572000" y="4929198"/>
            <a:ext cx="3929090" cy="1214446"/>
          </a:xfrm>
          <a:prstGeom prst="wedgeRoundRectCallout">
            <a:avLst>
              <a:gd name="adj1" fmla="val -54322"/>
              <a:gd name="adj2" fmla="val -14261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werkstuk begon te trillen</a:t>
            </a:r>
          </a:p>
          <a:p>
            <a:pPr algn="ctr"/>
            <a:r>
              <a:rPr lang="nl-BE" dirty="0" smtClean="0"/>
              <a:t>persoon greep naar het werkstuk en amputeerde deel van de wijs- en middenvinger</a:t>
            </a:r>
            <a:endParaRPr lang="nl-BE" dirty="0"/>
          </a:p>
        </p:txBody>
      </p:sp>
      <p:pic>
        <p:nvPicPr>
          <p:cNvPr id="7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214554"/>
            <a:ext cx="1214446" cy="1214446"/>
          </a:xfrm>
          <a:prstGeom prst="rect">
            <a:avLst/>
          </a:prstGeom>
          <a:noFill/>
        </p:spPr>
      </p:pic>
      <p:sp>
        <p:nvSpPr>
          <p:cNvPr id="8" name="Vermenigvuldigen 7"/>
          <p:cNvSpPr/>
          <p:nvPr/>
        </p:nvSpPr>
        <p:spPr>
          <a:xfrm>
            <a:off x="3357554" y="3714752"/>
            <a:ext cx="500066" cy="12144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verzagen van smalle werkstukken</a:t>
            </a:r>
            <a:endParaRPr lang="nl-BE" dirty="0"/>
          </a:p>
        </p:txBody>
      </p:sp>
      <p:pic>
        <p:nvPicPr>
          <p:cNvPr id="4" name="Tijdelijke aanduiding voor inhoud 3" descr="pz_smalle lat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707886" cy="700807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6643702" y="2214554"/>
            <a:ext cx="1928826" cy="857256"/>
          </a:xfrm>
          <a:prstGeom prst="wedgeRoundRectCallout">
            <a:avLst>
              <a:gd name="adj1" fmla="val -97023"/>
              <a:gd name="adj2" fmla="val 9118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gebruik duwhout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PANEELZAAG</a:t>
            </a:r>
            <a:endParaRPr lang="nl-BE" dirty="0"/>
          </a:p>
        </p:txBody>
      </p:sp>
      <p:pic>
        <p:nvPicPr>
          <p:cNvPr id="1026" name="Picture 2" descr="http://www.lismont.be/documents/machines/standaard-machines/paneelzagen/images/si400ep-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2" y="1357298"/>
            <a:ext cx="7729571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langsgeleider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afkorten</a:t>
            </a:r>
            <a:endParaRPr lang="nl-BE" dirty="0"/>
          </a:p>
        </p:txBody>
      </p:sp>
      <p:pic>
        <p:nvPicPr>
          <p:cNvPr id="4" name="Tijdelijke aanduiding voor inhoud 3" descr="pz_langse geleider_afkorten_fout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809614" cy="809614"/>
          </a:xfrm>
          <a:prstGeom prst="rect">
            <a:avLst/>
          </a:prstGeom>
          <a:noFill/>
        </p:spPr>
      </p:pic>
      <p:cxnSp>
        <p:nvCxnSpPr>
          <p:cNvPr id="10" name="Rechte verbindingslijn 9"/>
          <p:cNvCxnSpPr/>
          <p:nvPr/>
        </p:nvCxnSpPr>
        <p:spPr>
          <a:xfrm rot="5400000">
            <a:off x="1250133" y="4393413"/>
            <a:ext cx="1928826" cy="0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oelichting met afgeronde rechthoek 10"/>
          <p:cNvSpPr/>
          <p:nvPr/>
        </p:nvSpPr>
        <p:spPr>
          <a:xfrm>
            <a:off x="3071802" y="1714488"/>
            <a:ext cx="1785950" cy="785818"/>
          </a:xfrm>
          <a:prstGeom prst="wedgeRoundRectCallout">
            <a:avLst>
              <a:gd name="adj1" fmla="val -95804"/>
              <a:gd name="adj2" fmla="val 15509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geleider achter het zaagblad</a:t>
            </a:r>
            <a:endParaRPr lang="nl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langsgeleider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afkorten</a:t>
            </a:r>
            <a:endParaRPr lang="nl-BE" dirty="0"/>
          </a:p>
        </p:txBody>
      </p:sp>
      <p:pic>
        <p:nvPicPr>
          <p:cNvPr id="4" name="Tijdelijke aanduiding voor inhoud 3" descr="pz_langse geleider_afkorten_fou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</p:spPr>
      </p:pic>
      <p:pic>
        <p:nvPicPr>
          <p:cNvPr id="1028" name="Picture 4" descr="waarschuwing_-_algem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28868"/>
            <a:ext cx="1136512" cy="1000132"/>
          </a:xfrm>
          <a:prstGeom prst="rect">
            <a:avLst/>
          </a:prstGeom>
          <a:noFill/>
        </p:spPr>
      </p:pic>
      <p:sp>
        <p:nvSpPr>
          <p:cNvPr id="8" name="Toelichting met afgeronde rechthoek 7"/>
          <p:cNvSpPr/>
          <p:nvPr/>
        </p:nvSpPr>
        <p:spPr>
          <a:xfrm>
            <a:off x="5000628" y="4429132"/>
            <a:ext cx="2428892" cy="1285884"/>
          </a:xfrm>
          <a:prstGeom prst="wedgeRoundRectCallout">
            <a:avLst>
              <a:gd name="adj1" fmla="val -126155"/>
              <a:gd name="adj2" fmla="val -839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klemming werkstuk mogelijk = terugslag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14686"/>
            <a:ext cx="1023928" cy="10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langsgeleider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afkorten</a:t>
            </a:r>
            <a:endParaRPr lang="nl-BE" dirty="0"/>
          </a:p>
        </p:txBody>
      </p:sp>
      <p:pic>
        <p:nvPicPr>
          <p:cNvPr id="4" name="Tijdelijke aanduiding voor inhoud 3" descr="PZ_geleider achter zaagb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428736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4714876" y="2071678"/>
            <a:ext cx="2500330" cy="500066"/>
          </a:xfrm>
          <a:prstGeom prst="wedgeRoundRectCallout">
            <a:avLst>
              <a:gd name="adj1" fmla="val -91363"/>
              <a:gd name="adj2" fmla="val 26603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correcte positie geleider</a:t>
            </a:r>
            <a:endParaRPr lang="nl-BE" dirty="0"/>
          </a:p>
        </p:txBody>
      </p:sp>
      <p:cxnSp>
        <p:nvCxnSpPr>
          <p:cNvPr id="6" name="Rechte verbindingslijn 5"/>
          <p:cNvCxnSpPr/>
          <p:nvPr/>
        </p:nvCxnSpPr>
        <p:spPr>
          <a:xfrm rot="10800000" flipV="1">
            <a:off x="3071802" y="4000504"/>
            <a:ext cx="1000132" cy="2143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JL-LINKS en -RECHTS 10"/>
          <p:cNvSpPr/>
          <p:nvPr/>
        </p:nvSpPr>
        <p:spPr>
          <a:xfrm rot="3277766">
            <a:off x="3163625" y="3927475"/>
            <a:ext cx="285752" cy="21431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fgeronde rechthoek 11"/>
          <p:cNvSpPr/>
          <p:nvPr/>
        </p:nvSpPr>
        <p:spPr>
          <a:xfrm>
            <a:off x="3286116" y="4572008"/>
            <a:ext cx="1785950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geen gevaar voor klemming</a:t>
            </a:r>
            <a:endParaRPr lang="nl-BE" dirty="0"/>
          </a:p>
        </p:txBody>
      </p:sp>
      <p:pic>
        <p:nvPicPr>
          <p:cNvPr id="13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00504"/>
            <a:ext cx="707886" cy="70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wegnemen afgezaagde stukken</a:t>
            </a:r>
            <a:endParaRPr lang="nl-BE" dirty="0"/>
          </a:p>
        </p:txBody>
      </p:sp>
      <p:pic>
        <p:nvPicPr>
          <p:cNvPr id="4" name="Tijdelijke aanduiding voor inhoud 3" descr="pz_verwijderen hout rechts_f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428736"/>
            <a:ext cx="6788945" cy="4697427"/>
          </a:xfrm>
        </p:spPr>
      </p:pic>
      <p:pic>
        <p:nvPicPr>
          <p:cNvPr id="5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1285884" cy="1285884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5786446" y="1643050"/>
            <a:ext cx="2643206" cy="1285884"/>
          </a:xfrm>
          <a:prstGeom prst="wedgeRoundRectCallout">
            <a:avLst>
              <a:gd name="adj1" fmla="val -49661"/>
              <a:gd name="adj2" fmla="val 1200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situatie uit de praktijk die aanleiding gaf tot een ernstig arbeidsongeval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4572000" y="4929198"/>
            <a:ext cx="3929090" cy="1214446"/>
          </a:xfrm>
          <a:prstGeom prst="wedgeRoundRectCallout">
            <a:avLst>
              <a:gd name="adj1" fmla="val -54322"/>
              <a:gd name="adj2" fmla="val -14261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persoon greep naar het werkstuk om het te verwijderen en raakte de zaag (ernstige </a:t>
            </a:r>
            <a:r>
              <a:rPr lang="nl-BE" dirty="0" err="1" smtClean="0"/>
              <a:t>snijwonde</a:t>
            </a:r>
            <a:r>
              <a:rPr lang="nl-BE" dirty="0" smtClean="0"/>
              <a:t>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wegnemen afgezaagde stukken</a:t>
            </a:r>
            <a:endParaRPr lang="nl-BE" dirty="0"/>
          </a:p>
        </p:txBody>
      </p:sp>
      <p:pic>
        <p:nvPicPr>
          <p:cNvPr id="4" name="Tijdelijke aanduiding voor inhoud 3" descr="pz_verwijderen hout rechts_duwh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114" y="3214686"/>
            <a:ext cx="707886" cy="700807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5357818" y="5072074"/>
            <a:ext cx="2357454" cy="1071570"/>
          </a:xfrm>
          <a:prstGeom prst="wedgeRoundRectCallout">
            <a:avLst>
              <a:gd name="adj1" fmla="val -115955"/>
              <a:gd name="adj2" fmla="val -11121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afgezaagd stuk altijd verwijderen met duwhout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Keuze zaagblad</a:t>
            </a:r>
            <a:endParaRPr lang="nl-BE" dirty="0"/>
          </a:p>
        </p:txBody>
      </p:sp>
      <p:pic>
        <p:nvPicPr>
          <p:cNvPr id="4" name="Tijdelijke aanduiding voor inhoud 3" descr="PZ_zaagblad_96 tand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Rechthoekige toelichting 4"/>
          <p:cNvSpPr/>
          <p:nvPr/>
        </p:nvSpPr>
        <p:spPr>
          <a:xfrm>
            <a:off x="4357686" y="1214422"/>
            <a:ext cx="4143404" cy="1000132"/>
          </a:xfrm>
          <a:prstGeom prst="wedgeRectCallout">
            <a:avLst>
              <a:gd name="adj1" fmla="val -47571"/>
              <a:gd name="adj2" fmla="val 89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/>
              <a:t>96 tanden</a:t>
            </a:r>
            <a:endParaRPr lang="nl-BE" sz="3600" dirty="0"/>
          </a:p>
        </p:txBody>
      </p:sp>
      <p:sp>
        <p:nvSpPr>
          <p:cNvPr id="6" name="Rechthoek 5"/>
          <p:cNvSpPr/>
          <p:nvPr/>
        </p:nvSpPr>
        <p:spPr>
          <a:xfrm>
            <a:off x="1214414" y="3643314"/>
            <a:ext cx="3214710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B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PLAATMATERIAAL</a:t>
            </a:r>
            <a:endParaRPr lang="nl-B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mage 4" descr="postinterr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643050"/>
            <a:ext cx="128588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Keuze zaagblad</a:t>
            </a:r>
            <a:endParaRPr lang="nl-BE" dirty="0"/>
          </a:p>
        </p:txBody>
      </p:sp>
      <p:pic>
        <p:nvPicPr>
          <p:cNvPr id="6" name="Tijdelijke aanduiding voor inhoud 5" descr="PZ_zaagblad_60 tan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7" name="Rechthoekige toelichting 6"/>
          <p:cNvSpPr/>
          <p:nvPr/>
        </p:nvSpPr>
        <p:spPr>
          <a:xfrm>
            <a:off x="4572000" y="1428736"/>
            <a:ext cx="4143404" cy="1000132"/>
          </a:xfrm>
          <a:prstGeom prst="wedgeRectCallout">
            <a:avLst>
              <a:gd name="adj1" fmla="val -47571"/>
              <a:gd name="adj2" fmla="val 89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/>
              <a:t>60 tanden</a:t>
            </a:r>
            <a:endParaRPr lang="nl-BE" sz="3600" dirty="0"/>
          </a:p>
        </p:txBody>
      </p:sp>
      <p:sp>
        <p:nvSpPr>
          <p:cNvPr id="8" name="Rechthoek 7"/>
          <p:cNvSpPr/>
          <p:nvPr/>
        </p:nvSpPr>
        <p:spPr>
          <a:xfrm>
            <a:off x="1357290" y="4000504"/>
            <a:ext cx="3214710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B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PLAATMATERIAAL</a:t>
            </a:r>
            <a:endParaRPr lang="nl-B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Image 4" descr="postinterr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571612"/>
            <a:ext cx="128588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Keuze zaagblad</a:t>
            </a:r>
            <a:endParaRPr lang="nl-BE" dirty="0"/>
          </a:p>
        </p:txBody>
      </p:sp>
      <p:pic>
        <p:nvPicPr>
          <p:cNvPr id="4" name="Tijdelijke aanduiding voor inhoud 3" descr="PZ_schulpzaagblad_32 tan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PIJL-RECHTS 4"/>
          <p:cNvSpPr/>
          <p:nvPr/>
        </p:nvSpPr>
        <p:spPr>
          <a:xfrm rot="1836098">
            <a:off x="1014058" y="1640146"/>
            <a:ext cx="1907102" cy="857256"/>
          </a:xfrm>
          <a:prstGeom prst="rightArrow">
            <a:avLst>
              <a:gd name="adj1" fmla="val 335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32 tanden</a:t>
            </a:r>
            <a:endParaRPr lang="nl-BE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5357818" y="1857364"/>
            <a:ext cx="2643206" cy="1214446"/>
          </a:xfrm>
          <a:prstGeom prst="wedgeRoundRectCallout">
            <a:avLst>
              <a:gd name="adj1" fmla="val -72724"/>
              <a:gd name="adj2" fmla="val 88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geschikt voor het verzagen van ?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2714612" y="4357694"/>
            <a:ext cx="328614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SCHULPZAAG -MASSIEF HOUT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build="allAtOnce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011222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massief hout zagen met de paneelzaag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RISICO’S</a:t>
            </a:r>
          </a:p>
          <a:p>
            <a:pPr lvl="1"/>
            <a:r>
              <a:rPr lang="nl-BE" dirty="0" smtClean="0"/>
              <a:t>te veel tanden = minder goede afvoer zaagsel</a:t>
            </a:r>
          </a:p>
          <a:p>
            <a:pPr lvl="1"/>
            <a:r>
              <a:rPr lang="nl-BE" dirty="0" smtClean="0"/>
              <a:t>verbranden van het hout (zeker bij te snelle doorvoer)</a:t>
            </a:r>
          </a:p>
          <a:p>
            <a:pPr lvl="1"/>
            <a:r>
              <a:rPr lang="nl-BE" dirty="0" smtClean="0"/>
              <a:t>risico op brand in de machine of houtstofafzuiging door gloeinesten</a:t>
            </a:r>
          </a:p>
          <a:p>
            <a:pPr lvl="1"/>
            <a:r>
              <a:rPr lang="nl-BE" dirty="0" smtClean="0"/>
              <a:t>beschadiging zaagblad</a:t>
            </a:r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hoogte-instelling van de zaag</a:t>
            </a:r>
            <a:endParaRPr lang="nl-BE" dirty="0"/>
          </a:p>
        </p:txBody>
      </p:sp>
      <p:pic>
        <p:nvPicPr>
          <p:cNvPr id="4" name="Tijdelijke aanduiding voor inhoud 3" descr="pz_zaaghoogte correc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546" y="1071546"/>
            <a:ext cx="8187981" cy="5000660"/>
          </a:xfrm>
        </p:spPr>
      </p:pic>
      <p:sp>
        <p:nvSpPr>
          <p:cNvPr id="5" name="Lachebekje 4"/>
          <p:cNvSpPr/>
          <p:nvPr/>
        </p:nvSpPr>
        <p:spPr>
          <a:xfrm>
            <a:off x="2928926" y="4143380"/>
            <a:ext cx="1071570" cy="107157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3571868" y="1285860"/>
            <a:ext cx="3357586" cy="1500198"/>
          </a:xfrm>
          <a:prstGeom prst="wedgeRoundRectCallout">
            <a:avLst>
              <a:gd name="adj1" fmla="val -51309"/>
              <a:gd name="adj2" fmla="val 1103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goed of fout ?</a:t>
            </a:r>
            <a:endParaRPr lang="nl-B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hoogte-instelling van de zaag</a:t>
            </a:r>
            <a:endParaRPr lang="nl-BE" dirty="0"/>
          </a:p>
        </p:txBody>
      </p:sp>
      <p:pic>
        <p:nvPicPr>
          <p:cNvPr id="4" name="Tijdelijke aanduiding voor inhoud 3" descr="pz_zaag te laag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009386" cy="4714908"/>
          </a:xfrm>
        </p:spPr>
      </p:pic>
      <p:sp>
        <p:nvSpPr>
          <p:cNvPr id="6" name="PIJL-OMLAAG 5"/>
          <p:cNvSpPr/>
          <p:nvPr/>
        </p:nvSpPr>
        <p:spPr>
          <a:xfrm rot="3331586">
            <a:off x="4393404" y="2714620"/>
            <a:ext cx="357190" cy="1428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fgeronde rechthoek 6"/>
          <p:cNvSpPr/>
          <p:nvPr/>
        </p:nvSpPr>
        <p:spPr>
          <a:xfrm>
            <a:off x="5429256" y="1857364"/>
            <a:ext cx="2714644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plaat is over de zaag gelopen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142976" y="4929198"/>
            <a:ext cx="237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Risico ?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Groep 8"/>
          <p:cNvGrpSpPr/>
          <p:nvPr/>
        </p:nvGrpSpPr>
        <p:grpSpPr>
          <a:xfrm rot="2217087">
            <a:off x="628944" y="2398867"/>
            <a:ext cx="2902551" cy="1161020"/>
            <a:chOff x="52880" y="514"/>
            <a:chExt cx="2902551" cy="1161020"/>
          </a:xfrm>
        </p:grpSpPr>
        <p:sp>
          <p:nvSpPr>
            <p:cNvPr id="10" name="Punthaak 9"/>
            <p:cNvSpPr/>
            <p:nvPr/>
          </p:nvSpPr>
          <p:spPr>
            <a:xfrm>
              <a:off x="52880" y="514"/>
              <a:ext cx="2902551" cy="1161020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Punthaak 4"/>
            <p:cNvSpPr/>
            <p:nvPr/>
          </p:nvSpPr>
          <p:spPr>
            <a:xfrm>
              <a:off x="633390" y="514"/>
              <a:ext cx="1741531" cy="116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600" b="1" kern="1200" dirty="0" smtClean="0"/>
                <a:t>zaag te laag ingesteld</a:t>
              </a:r>
              <a:endParaRPr lang="nl-BE" sz="2600" b="1" kern="1200" dirty="0"/>
            </a:p>
          </p:txBody>
        </p:sp>
      </p:grpSp>
      <p:sp>
        <p:nvSpPr>
          <p:cNvPr id="12" name="Afgeronde rechthoek 11"/>
          <p:cNvSpPr/>
          <p:nvPr/>
        </p:nvSpPr>
        <p:spPr>
          <a:xfrm>
            <a:off x="4572000" y="4714884"/>
            <a:ext cx="2571768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slecht zaagresultaat</a:t>
            </a:r>
            <a:endParaRPr lang="nl-BE" dirty="0"/>
          </a:p>
        </p:txBody>
      </p:sp>
      <p:sp>
        <p:nvSpPr>
          <p:cNvPr id="13" name="Afgeronde rechthoek 12"/>
          <p:cNvSpPr/>
          <p:nvPr/>
        </p:nvSpPr>
        <p:spPr>
          <a:xfrm>
            <a:off x="4572000" y="5429264"/>
            <a:ext cx="2571768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kans op terugslag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4142" y="2714620"/>
            <a:ext cx="2785739" cy="208665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hoogte-instelling van de zaag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928662" y="2000240"/>
            <a:ext cx="254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voldoende hoog</a:t>
            </a:r>
            <a:endParaRPr lang="nl-BE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6000760" y="2000240"/>
            <a:ext cx="1153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te laag</a:t>
            </a:r>
            <a:endParaRPr lang="nl-BE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274990" y="4857760"/>
            <a:ext cx="4297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kracht naar beneden gericht</a:t>
            </a:r>
            <a:endParaRPr lang="nl-BE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4786314" y="4643446"/>
            <a:ext cx="39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</a:rPr>
              <a:t>kracht horizontaal gericht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870586" y="5214950"/>
            <a:ext cx="3108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rgbClr val="FF0000"/>
                </a:solidFill>
              </a:rPr>
              <a:t>terugslag mogelijk !</a:t>
            </a:r>
          </a:p>
          <a:p>
            <a:r>
              <a:rPr lang="nl-BE" b="1" dirty="0" smtClean="0">
                <a:solidFill>
                  <a:srgbClr val="FF0000"/>
                </a:solidFill>
              </a:rPr>
              <a:t>extra risico bij verminderde</a:t>
            </a:r>
          </a:p>
          <a:p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snijcapaciteit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96" y="2714620"/>
            <a:ext cx="1166804" cy="11668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86058"/>
            <a:ext cx="29137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://khaosok-smiley.com/wp-content/gallery/miscellaneous/green_smile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2672" y="1857364"/>
            <a:ext cx="995080" cy="98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338</Words>
  <Application>Microsoft Office PowerPoint</Application>
  <PresentationFormat>Diavoorstelling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Dia 1</vt:lpstr>
      <vt:lpstr>PANEELZAAG</vt:lpstr>
      <vt:lpstr>Keuze zaagblad</vt:lpstr>
      <vt:lpstr>Keuze zaagblad</vt:lpstr>
      <vt:lpstr>Keuze zaagblad</vt:lpstr>
      <vt:lpstr>massief hout zagen met de paneelzaag </vt:lpstr>
      <vt:lpstr>hoogte-instelling van de zaag</vt:lpstr>
      <vt:lpstr>hoogte-instelling van de zaag</vt:lpstr>
      <vt:lpstr>hoogte-instelling van de zaag</vt:lpstr>
      <vt:lpstr>instelling spouwmes</vt:lpstr>
      <vt:lpstr>instelling spouwmes</vt:lpstr>
      <vt:lpstr>instelling veiligheidskap</vt:lpstr>
      <vt:lpstr>instelling veiligheidskap</vt:lpstr>
      <vt:lpstr>veiligheidskap- onder hoek zagen</vt:lpstr>
      <vt:lpstr>veiligheidskap- onder hoek zagen</vt:lpstr>
      <vt:lpstr>instelling langsgeleider</vt:lpstr>
      <vt:lpstr>instelling langsgeleider</vt:lpstr>
      <vt:lpstr>verzagen van smalle werkstukken</vt:lpstr>
      <vt:lpstr>verzagen van smalle werkstukken</vt:lpstr>
      <vt:lpstr>instelling langsgeleider - afkorten</vt:lpstr>
      <vt:lpstr>instelling langsgeleider - afkorten</vt:lpstr>
      <vt:lpstr>instelling langsgeleider - afkorten</vt:lpstr>
      <vt:lpstr>wegnemen afgezaagde stukken</vt:lpstr>
      <vt:lpstr>wegnemen afgezaagde stukken</vt:lpstr>
    </vt:vector>
  </TitlesOfParts>
  <Company>Provinciebestuur Oost-Vlaanderen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i0501</cp:lastModifiedBy>
  <cp:revision>94</cp:revision>
  <dcterms:created xsi:type="dcterms:W3CDTF">2014-06-24T12:55:06Z</dcterms:created>
  <dcterms:modified xsi:type="dcterms:W3CDTF">2014-11-17T08:20:45Z</dcterms:modified>
</cp:coreProperties>
</file>