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notesSlides/notesSlide12.xml" ContentType="application/vnd.openxmlformats-officedocument.presentationml.notesSlide+xml"/>
  <Override PartName="/ppt/charts/chart3.xml" ContentType="application/vnd.openxmlformats-officedocument.drawingml.chart+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1"/>
  </p:notesMasterIdLst>
  <p:handoutMasterIdLst>
    <p:handoutMasterId r:id="rId32"/>
  </p:handoutMasterIdLst>
  <p:sldIdLst>
    <p:sldId id="259" r:id="rId2"/>
    <p:sldId id="256" r:id="rId3"/>
    <p:sldId id="263" r:id="rId4"/>
    <p:sldId id="264" r:id="rId5"/>
    <p:sldId id="266" r:id="rId6"/>
    <p:sldId id="270" r:id="rId7"/>
    <p:sldId id="261" r:id="rId8"/>
    <p:sldId id="317" r:id="rId9"/>
    <p:sldId id="314" r:id="rId10"/>
    <p:sldId id="265" r:id="rId11"/>
    <p:sldId id="316" r:id="rId12"/>
    <p:sldId id="313" r:id="rId13"/>
    <p:sldId id="302" r:id="rId14"/>
    <p:sldId id="292" r:id="rId15"/>
    <p:sldId id="319" r:id="rId16"/>
    <p:sldId id="318" r:id="rId17"/>
    <p:sldId id="321" r:id="rId18"/>
    <p:sldId id="323" r:id="rId19"/>
    <p:sldId id="322" r:id="rId20"/>
    <p:sldId id="324" r:id="rId21"/>
    <p:sldId id="326" r:id="rId22"/>
    <p:sldId id="325" r:id="rId23"/>
    <p:sldId id="294" r:id="rId24"/>
    <p:sldId id="320" r:id="rId25"/>
    <p:sldId id="298" r:id="rId26"/>
    <p:sldId id="301" r:id="rId27"/>
    <p:sldId id="310" r:id="rId28"/>
    <p:sldId id="260" r:id="rId29"/>
    <p:sldId id="258" r:id="rId30"/>
  </p:sldIdLst>
  <p:sldSz cx="9144000" cy="6858000" type="screen4x3"/>
  <p:notesSz cx="6669088" cy="987266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9">
          <p15:clr>
            <a:srgbClr val="A4A3A4"/>
          </p15:clr>
        </p15:guide>
        <p15:guide id="2" pos="21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9ED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38077" autoAdjust="0"/>
  </p:normalViewPr>
  <p:slideViewPr>
    <p:cSldViewPr showGuides="1">
      <p:cViewPr varScale="1">
        <p:scale>
          <a:sx n="28" d="100"/>
          <a:sy n="28" d="100"/>
        </p:scale>
        <p:origin x="2616" y="54"/>
      </p:cViewPr>
      <p:guideLst>
        <p:guide orient="horz" pos="2160"/>
        <p:guide pos="2880"/>
      </p:guideLst>
    </p:cSldViewPr>
  </p:slideViewPr>
  <p:notesTextViewPr>
    <p:cViewPr>
      <p:scale>
        <a:sx n="100" d="100"/>
        <a:sy n="100" d="100"/>
      </p:scale>
      <p:origin x="0" y="0"/>
    </p:cViewPr>
  </p:notesTextViewPr>
  <p:notesViewPr>
    <p:cSldViewPr>
      <p:cViewPr varScale="1">
        <p:scale>
          <a:sx n="60" d="100"/>
          <a:sy n="60" d="100"/>
        </p:scale>
        <p:origin x="-2712" y="-72"/>
      </p:cViewPr>
      <p:guideLst>
        <p:guide orient="horz" pos="3109"/>
        <p:guide pos="210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oleObject" Target="file:///\\pov20\data\I05\GEGEVENS\VORMING%20EN%20BEWUSTMAKING\Bewustmaking\TOOLBOXEN\In%20ontwerp\Ongevallen_handgereedschap.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pov20\data\I05\GEGEVENS\VORMING%20EN%20BEWUSTMAKING\Bewustmaking\TOOLBOXEN\In%20ontwerp\Ongevallen_handgereedschap.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pov20\data\I05\GEGEVENS\VORMING%20EN%20BEWUSTMAKING\Bewustmaking\TOOLBOXEN\In%20ontwerp\Ongevallen_handgereedschap.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8"/>
    </mc:Choice>
    <mc:Fallback>
      <c:style val="8"/>
    </mc:Fallback>
  </mc:AlternateContent>
  <c:chart>
    <c:title>
      <c:tx>
        <c:rich>
          <a:bodyPr/>
          <a:lstStyle/>
          <a:p>
            <a:pPr>
              <a:defRPr/>
            </a:pPr>
            <a:r>
              <a:rPr lang="nl-BE"/>
              <a:t>AO met soort handgereedschap van 2009-2016</a:t>
            </a:r>
          </a:p>
        </c:rich>
      </c:tx>
      <c:overlay val="0"/>
    </c:title>
    <c:autoTitleDeleted val="0"/>
    <c:view3D>
      <c:rotX val="15"/>
      <c:rotY val="20"/>
      <c:rAngAx val="0"/>
    </c:view3D>
    <c:floor>
      <c:thickness val="0"/>
    </c:floor>
    <c:sideWall>
      <c:thickness val="0"/>
    </c:sideWall>
    <c:backWall>
      <c:thickness val="0"/>
    </c:backWall>
    <c:plotArea>
      <c:layout/>
      <c:bar3DChart>
        <c:barDir val="col"/>
        <c:grouping val="clustered"/>
        <c:varyColors val="0"/>
        <c:ser>
          <c:idx val="0"/>
          <c:order val="0"/>
          <c:tx>
            <c:v>code 06</c:v>
          </c:tx>
          <c:invertIfNegative val="0"/>
          <c:dLbls>
            <c:spPr>
              <a:solidFill>
                <a:schemeClr val="lt1"/>
              </a:solidFill>
              <a:ln w="25400" cap="flat" cmpd="sng" algn="ctr">
                <a:solidFill>
                  <a:schemeClr val="accent6"/>
                </a:solidFill>
                <a:prstDash val="solid"/>
              </a:ln>
              <a:effectLst/>
            </c:spPr>
            <c:txPr>
              <a:bodyPr/>
              <a:lstStyle/>
              <a:p>
                <a:pPr>
                  <a:defRPr>
                    <a:solidFill>
                      <a:schemeClr val="dk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Blad1!$A$14:$A$20</c:f>
              <c:strCache>
                <c:ptCount val="7"/>
                <c:pt idx="0">
                  <c:v>06.01 - zagen</c:v>
                </c:pt>
                <c:pt idx="1">
                  <c:v>06.02 - snijden, snoeien</c:v>
                </c:pt>
                <c:pt idx="2">
                  <c:v>06.03 - slijpen, beitelen</c:v>
                </c:pt>
                <c:pt idx="3">
                  <c:v>06.05 -boren, schroeven</c:v>
                </c:pt>
                <c:pt idx="4">
                  <c:v>06.06 - spijkeren, nieten</c:v>
                </c:pt>
                <c:pt idx="5">
                  <c:v>06.08 - lassen, lijmen</c:v>
                </c:pt>
                <c:pt idx="6">
                  <c:v>andere</c:v>
                </c:pt>
              </c:strCache>
            </c:strRef>
          </c:cat>
          <c:val>
            <c:numRef>
              <c:f>Blad1!$B$14:$B$20</c:f>
              <c:numCache>
                <c:formatCode>General</c:formatCode>
                <c:ptCount val="7"/>
                <c:pt idx="0">
                  <c:v>28</c:v>
                </c:pt>
                <c:pt idx="1">
                  <c:v>52</c:v>
                </c:pt>
                <c:pt idx="2">
                  <c:v>92</c:v>
                </c:pt>
                <c:pt idx="3">
                  <c:v>11</c:v>
                </c:pt>
                <c:pt idx="4">
                  <c:v>17</c:v>
                </c:pt>
                <c:pt idx="5">
                  <c:v>19</c:v>
                </c:pt>
                <c:pt idx="6">
                  <c:v>73</c:v>
                </c:pt>
              </c:numCache>
            </c:numRef>
          </c:val>
        </c:ser>
        <c:dLbls>
          <c:showLegendKey val="0"/>
          <c:showVal val="1"/>
          <c:showCatName val="0"/>
          <c:showSerName val="0"/>
          <c:showPercent val="0"/>
          <c:showBubbleSize val="0"/>
        </c:dLbls>
        <c:gapWidth val="150"/>
        <c:shape val="cylinder"/>
        <c:axId val="177656088"/>
        <c:axId val="177654912"/>
        <c:axId val="0"/>
      </c:bar3DChart>
      <c:catAx>
        <c:axId val="177656088"/>
        <c:scaling>
          <c:orientation val="minMax"/>
        </c:scaling>
        <c:delete val="0"/>
        <c:axPos val="b"/>
        <c:numFmt formatCode="General" sourceLinked="0"/>
        <c:majorTickMark val="none"/>
        <c:minorTickMark val="none"/>
        <c:tickLblPos val="nextTo"/>
        <c:txPr>
          <a:bodyPr/>
          <a:lstStyle/>
          <a:p>
            <a:pPr>
              <a:defRPr sz="900" baseline="0"/>
            </a:pPr>
            <a:endParaRPr lang="nl-BE"/>
          </a:p>
        </c:txPr>
        <c:crossAx val="177654912"/>
        <c:crosses val="autoZero"/>
        <c:auto val="1"/>
        <c:lblAlgn val="ctr"/>
        <c:lblOffset val="100"/>
        <c:noMultiLvlLbl val="0"/>
      </c:catAx>
      <c:valAx>
        <c:axId val="177654912"/>
        <c:scaling>
          <c:orientation val="minMax"/>
        </c:scaling>
        <c:delete val="0"/>
        <c:axPos val="l"/>
        <c:majorGridlines/>
        <c:numFmt formatCode="General" sourceLinked="1"/>
        <c:majorTickMark val="none"/>
        <c:minorTickMark val="none"/>
        <c:tickLblPos val="nextTo"/>
        <c:crossAx val="177656088"/>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nl-BE"/>
              <a:t>AO 2009-2016 - handgereedschap </a:t>
            </a:r>
          </a:p>
        </c:rich>
      </c:tx>
      <c:overlay val="0"/>
    </c:title>
    <c:autoTitleDeleted val="0"/>
    <c:view3D>
      <c:rotX val="15"/>
      <c:rotY val="20"/>
      <c:rAngAx val="0"/>
    </c:view3D>
    <c:floor>
      <c:thickness val="0"/>
    </c:floor>
    <c:sideWall>
      <c:thickness val="0"/>
    </c:sideWall>
    <c:backWall>
      <c:thickness val="0"/>
    </c:backWall>
    <c:plotArea>
      <c:layout/>
      <c:bar3DChart>
        <c:barDir val="col"/>
        <c:grouping val="clustered"/>
        <c:varyColors val="0"/>
        <c:ser>
          <c:idx val="0"/>
          <c:order val="0"/>
          <c:tx>
            <c:v>Plaats letsel</c:v>
          </c:tx>
          <c:invertIfNegative val="0"/>
          <c:dLbls>
            <c:spPr>
              <a:solidFill>
                <a:schemeClr val="lt1"/>
              </a:solidFill>
              <a:ln w="25400" cap="flat" cmpd="sng" algn="ctr">
                <a:solidFill>
                  <a:schemeClr val="accent1"/>
                </a:solidFill>
                <a:prstDash val="solid"/>
              </a:ln>
              <a:effectLst/>
            </c:spPr>
            <c:txPr>
              <a:bodyPr/>
              <a:lstStyle/>
              <a:p>
                <a:pPr>
                  <a:defRPr>
                    <a:solidFill>
                      <a:schemeClr val="dk1"/>
                    </a:solidFill>
                    <a:latin typeface="+mn-lt"/>
                    <a:ea typeface="+mn-ea"/>
                    <a:cs typeface="+mn-cs"/>
                  </a:defRPr>
                </a:pPr>
                <a:endParaRPr lang="nl-BE"/>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Blad2!$A$3:$A$5</c:f>
              <c:strCache>
                <c:ptCount val="3"/>
                <c:pt idx="0">
                  <c:v>hand</c:v>
                </c:pt>
                <c:pt idx="1">
                  <c:v>vinger</c:v>
                </c:pt>
                <c:pt idx="2">
                  <c:v>arm</c:v>
                </c:pt>
              </c:strCache>
            </c:strRef>
          </c:cat>
          <c:val>
            <c:numRef>
              <c:f>Blad2!$B$3:$B$5</c:f>
              <c:numCache>
                <c:formatCode>General</c:formatCode>
                <c:ptCount val="3"/>
                <c:pt idx="0">
                  <c:v>46</c:v>
                </c:pt>
                <c:pt idx="1">
                  <c:v>187</c:v>
                </c:pt>
                <c:pt idx="2">
                  <c:v>5</c:v>
                </c:pt>
              </c:numCache>
            </c:numRef>
          </c:val>
        </c:ser>
        <c:dLbls>
          <c:showLegendKey val="0"/>
          <c:showVal val="1"/>
          <c:showCatName val="0"/>
          <c:showSerName val="0"/>
          <c:showPercent val="0"/>
          <c:showBubbleSize val="0"/>
        </c:dLbls>
        <c:gapWidth val="150"/>
        <c:shape val="cylinder"/>
        <c:axId val="177657264"/>
        <c:axId val="177657656"/>
        <c:axId val="0"/>
      </c:bar3DChart>
      <c:catAx>
        <c:axId val="177657264"/>
        <c:scaling>
          <c:orientation val="minMax"/>
        </c:scaling>
        <c:delete val="0"/>
        <c:axPos val="b"/>
        <c:numFmt formatCode="General" sourceLinked="0"/>
        <c:majorTickMark val="none"/>
        <c:minorTickMark val="none"/>
        <c:tickLblPos val="nextTo"/>
        <c:crossAx val="177657656"/>
        <c:crosses val="autoZero"/>
        <c:auto val="1"/>
        <c:lblAlgn val="ctr"/>
        <c:lblOffset val="100"/>
        <c:noMultiLvlLbl val="0"/>
      </c:catAx>
      <c:valAx>
        <c:axId val="177657656"/>
        <c:scaling>
          <c:orientation val="minMax"/>
        </c:scaling>
        <c:delete val="0"/>
        <c:axPos val="l"/>
        <c:majorGridlines/>
        <c:numFmt formatCode="General" sourceLinked="1"/>
        <c:majorTickMark val="none"/>
        <c:minorTickMark val="none"/>
        <c:tickLblPos val="nextTo"/>
        <c:crossAx val="177657264"/>
        <c:crosses val="autoZero"/>
        <c:crossBetween val="between"/>
      </c:valAx>
    </c:plotArea>
    <c:legend>
      <c:legendPos val="r"/>
      <c:overlay val="0"/>
    </c:legend>
    <c:plotVisOnly val="1"/>
    <c:dispBlanksAs val="gap"/>
    <c:showDLblsOverMax val="0"/>
  </c:chart>
  <c:spPr>
    <a:solidFill>
      <a:schemeClr val="lt1"/>
    </a:solidFill>
    <a:ln w="25400" cap="flat" cmpd="sng" algn="ctr">
      <a:solidFill>
        <a:schemeClr val="accent1"/>
      </a:solidFill>
      <a:prstDash val="solid"/>
    </a:ln>
    <a:effectLst/>
  </c:spPr>
  <c:txPr>
    <a:bodyPr/>
    <a:lstStyle/>
    <a:p>
      <a:pPr>
        <a:defRPr>
          <a:solidFill>
            <a:schemeClr val="dk1"/>
          </a:solidFill>
          <a:latin typeface="+mn-lt"/>
          <a:ea typeface="+mn-ea"/>
          <a:cs typeface="+mn-cs"/>
        </a:defRPr>
      </a:pPr>
      <a:endParaRPr lang="nl-BE"/>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nl-BE"/>
              <a:t>AO met beitel</a:t>
            </a:r>
          </a:p>
        </c:rich>
      </c:tx>
      <c:overlay val="0"/>
    </c:title>
    <c:autoTitleDeleted val="0"/>
    <c:view3D>
      <c:rotX val="15"/>
      <c:rotY val="20"/>
      <c:rAngAx val="0"/>
    </c:view3D>
    <c:floor>
      <c:thickness val="0"/>
    </c:floor>
    <c:sideWall>
      <c:thickness val="0"/>
    </c:sideWall>
    <c:backWall>
      <c:thickness val="0"/>
    </c:backWall>
    <c:plotArea>
      <c:layout/>
      <c:bar3DChart>
        <c:barDir val="col"/>
        <c:grouping val="clustered"/>
        <c:varyColors val="0"/>
        <c:ser>
          <c:idx val="0"/>
          <c:order val="0"/>
          <c:tx>
            <c:strRef>
              <c:f>Blad1!$B$2</c:f>
              <c:strCache>
                <c:ptCount val="1"/>
                <c:pt idx="0">
                  <c:v>hand</c:v>
                </c:pt>
              </c:strCache>
            </c:strRef>
          </c:tx>
          <c:invertIfNegative val="0"/>
          <c:cat>
            <c:numRef>
              <c:f>Blad1!$A$3:$A$10</c:f>
              <c:numCache>
                <c:formatCode>General</c:formatCode>
                <c:ptCount val="8"/>
                <c:pt idx="0">
                  <c:v>2009</c:v>
                </c:pt>
                <c:pt idx="1">
                  <c:v>2010</c:v>
                </c:pt>
                <c:pt idx="2">
                  <c:v>2011</c:v>
                </c:pt>
                <c:pt idx="3">
                  <c:v>2012</c:v>
                </c:pt>
                <c:pt idx="4">
                  <c:v>2013</c:v>
                </c:pt>
                <c:pt idx="5">
                  <c:v>2014</c:v>
                </c:pt>
                <c:pt idx="6">
                  <c:v>2015</c:v>
                </c:pt>
                <c:pt idx="7">
                  <c:v>2016</c:v>
                </c:pt>
              </c:numCache>
            </c:numRef>
          </c:cat>
          <c:val>
            <c:numRef>
              <c:f>Blad1!$B$3:$B$10</c:f>
              <c:numCache>
                <c:formatCode>General</c:formatCode>
                <c:ptCount val="8"/>
                <c:pt idx="0">
                  <c:v>3</c:v>
                </c:pt>
                <c:pt idx="1">
                  <c:v>1</c:v>
                </c:pt>
                <c:pt idx="2">
                  <c:v>7</c:v>
                </c:pt>
                <c:pt idx="3">
                  <c:v>2</c:v>
                </c:pt>
                <c:pt idx="4">
                  <c:v>1</c:v>
                </c:pt>
                <c:pt idx="5">
                  <c:v>2</c:v>
                </c:pt>
                <c:pt idx="6">
                  <c:v>2</c:v>
                </c:pt>
                <c:pt idx="7">
                  <c:v>0</c:v>
                </c:pt>
              </c:numCache>
            </c:numRef>
          </c:val>
        </c:ser>
        <c:ser>
          <c:idx val="1"/>
          <c:order val="1"/>
          <c:tx>
            <c:strRef>
              <c:f>Blad1!$C$2</c:f>
              <c:strCache>
                <c:ptCount val="1"/>
                <c:pt idx="0">
                  <c:v>vingers</c:v>
                </c:pt>
              </c:strCache>
            </c:strRef>
          </c:tx>
          <c:invertIfNegative val="0"/>
          <c:cat>
            <c:numRef>
              <c:f>Blad1!$A$3:$A$10</c:f>
              <c:numCache>
                <c:formatCode>General</c:formatCode>
                <c:ptCount val="8"/>
                <c:pt idx="0">
                  <c:v>2009</c:v>
                </c:pt>
                <c:pt idx="1">
                  <c:v>2010</c:v>
                </c:pt>
                <c:pt idx="2">
                  <c:v>2011</c:v>
                </c:pt>
                <c:pt idx="3">
                  <c:v>2012</c:v>
                </c:pt>
                <c:pt idx="4">
                  <c:v>2013</c:v>
                </c:pt>
                <c:pt idx="5">
                  <c:v>2014</c:v>
                </c:pt>
                <c:pt idx="6">
                  <c:v>2015</c:v>
                </c:pt>
                <c:pt idx="7">
                  <c:v>2016</c:v>
                </c:pt>
              </c:numCache>
            </c:numRef>
          </c:cat>
          <c:val>
            <c:numRef>
              <c:f>Blad1!$C$3:$C$10</c:f>
              <c:numCache>
                <c:formatCode>General</c:formatCode>
                <c:ptCount val="8"/>
                <c:pt idx="0">
                  <c:v>3</c:v>
                </c:pt>
                <c:pt idx="1">
                  <c:v>3</c:v>
                </c:pt>
                <c:pt idx="2">
                  <c:v>7</c:v>
                </c:pt>
                <c:pt idx="3">
                  <c:v>11</c:v>
                </c:pt>
                <c:pt idx="4">
                  <c:v>6</c:v>
                </c:pt>
                <c:pt idx="5">
                  <c:v>6</c:v>
                </c:pt>
                <c:pt idx="6">
                  <c:v>3</c:v>
                </c:pt>
                <c:pt idx="7">
                  <c:v>4</c:v>
                </c:pt>
              </c:numCache>
            </c:numRef>
          </c:val>
        </c:ser>
        <c:dLbls>
          <c:showLegendKey val="0"/>
          <c:showVal val="0"/>
          <c:showCatName val="0"/>
          <c:showSerName val="0"/>
          <c:showPercent val="0"/>
          <c:showBubbleSize val="0"/>
        </c:dLbls>
        <c:gapWidth val="150"/>
        <c:shape val="cylinder"/>
        <c:axId val="177655304"/>
        <c:axId val="216418176"/>
        <c:axId val="0"/>
      </c:bar3DChart>
      <c:catAx>
        <c:axId val="177655304"/>
        <c:scaling>
          <c:orientation val="minMax"/>
        </c:scaling>
        <c:delete val="0"/>
        <c:axPos val="b"/>
        <c:numFmt formatCode="General" sourceLinked="1"/>
        <c:majorTickMark val="none"/>
        <c:minorTickMark val="none"/>
        <c:tickLblPos val="nextTo"/>
        <c:crossAx val="216418176"/>
        <c:crosses val="autoZero"/>
        <c:auto val="1"/>
        <c:lblAlgn val="ctr"/>
        <c:lblOffset val="100"/>
        <c:noMultiLvlLbl val="0"/>
      </c:catAx>
      <c:valAx>
        <c:axId val="216418176"/>
        <c:scaling>
          <c:orientation val="minMax"/>
        </c:scaling>
        <c:delete val="0"/>
        <c:axPos val="l"/>
        <c:majorGridlines/>
        <c:numFmt formatCode="General" sourceLinked="1"/>
        <c:majorTickMark val="none"/>
        <c:minorTickMark val="none"/>
        <c:tickLblPos val="nextTo"/>
        <c:crossAx val="177655304"/>
        <c:crosses val="autoZero"/>
        <c:crossBetween val="between"/>
      </c:valAx>
    </c:plotArea>
    <c:legend>
      <c:legendPos val="r"/>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250" cy="49371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778250" y="0"/>
            <a:ext cx="2889250" cy="493713"/>
          </a:xfrm>
          <a:prstGeom prst="rect">
            <a:avLst/>
          </a:prstGeom>
        </p:spPr>
        <p:txBody>
          <a:bodyPr vert="horz" lIns="91440" tIns="45720" rIns="91440" bIns="45720" rtlCol="0"/>
          <a:lstStyle>
            <a:lvl1pPr algn="r">
              <a:defRPr sz="1200"/>
            </a:lvl1pPr>
          </a:lstStyle>
          <a:p>
            <a:fld id="{1593CDCE-182E-4BE4-9FB8-5BE347B0FECA}" type="datetimeFigureOut">
              <a:rPr lang="nl-BE" smtClean="0"/>
              <a:t>10/03/2017</a:t>
            </a:fld>
            <a:endParaRPr lang="nl-BE"/>
          </a:p>
        </p:txBody>
      </p:sp>
      <p:sp>
        <p:nvSpPr>
          <p:cNvPr id="4" name="Tijdelijke aanduiding voor voettekst 3"/>
          <p:cNvSpPr>
            <a:spLocks noGrp="1"/>
          </p:cNvSpPr>
          <p:nvPr>
            <p:ph type="ftr" sz="quarter" idx="2"/>
          </p:nvPr>
        </p:nvSpPr>
        <p:spPr>
          <a:xfrm>
            <a:off x="0" y="9377363"/>
            <a:ext cx="2889250" cy="493712"/>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778250" y="9377363"/>
            <a:ext cx="2889250" cy="493712"/>
          </a:xfrm>
          <a:prstGeom prst="rect">
            <a:avLst/>
          </a:prstGeom>
        </p:spPr>
        <p:txBody>
          <a:bodyPr vert="horz" lIns="91440" tIns="45720" rIns="91440" bIns="45720" rtlCol="0" anchor="b"/>
          <a:lstStyle>
            <a:lvl1pPr algn="r">
              <a:defRPr sz="1200"/>
            </a:lvl1pPr>
          </a:lstStyle>
          <a:p>
            <a:fld id="{86E05D3C-98B2-4A71-8548-51101C4E40FB}" type="slidenum">
              <a:rPr lang="nl-BE" smtClean="0"/>
              <a:t>‹nr.›</a:t>
            </a:fld>
            <a:endParaRPr lang="nl-BE"/>
          </a:p>
        </p:txBody>
      </p:sp>
    </p:spTree>
    <p:extLst>
      <p:ext uri="{BB962C8B-B14F-4D97-AF65-F5344CB8AC3E}">
        <p14:creationId xmlns:p14="http://schemas.microsoft.com/office/powerpoint/2010/main" val="245771984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5059DEBE-0136-4EDB-9480-3F176FC10058}" type="datetimeFigureOut">
              <a:rPr lang="nl-BE" smtClean="0"/>
              <a:pPr/>
              <a:t>10/03/2017</a:t>
            </a:fld>
            <a:endParaRPr lang="nl-BE"/>
          </a:p>
        </p:txBody>
      </p:sp>
      <p:sp>
        <p:nvSpPr>
          <p:cNvPr id="4" name="Tijdelijke aanduiding voor dia-afbeelding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66909" y="4689515"/>
            <a:ext cx="5335270" cy="4442698"/>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D9D7969B-913E-4034-A688-8A084742AA1B}" type="slidenum">
              <a:rPr lang="nl-BE" smtClean="0"/>
              <a:pPr/>
              <a:t>‹nr.›</a:t>
            </a:fld>
            <a:endParaRPr lang="nl-BE"/>
          </a:p>
        </p:txBody>
      </p:sp>
    </p:spTree>
    <p:extLst>
      <p:ext uri="{BB962C8B-B14F-4D97-AF65-F5344CB8AC3E}">
        <p14:creationId xmlns:p14="http://schemas.microsoft.com/office/powerpoint/2010/main" val="16131351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sz="1200" b="0" i="0" u="none" strike="noStrike" kern="1200" baseline="0" dirty="0" smtClean="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1</a:t>
            </a:fld>
            <a:endParaRPr lang="nl-BE"/>
          </a:p>
        </p:txBody>
      </p:sp>
    </p:spTree>
    <p:extLst>
      <p:ext uri="{BB962C8B-B14F-4D97-AF65-F5344CB8AC3E}">
        <p14:creationId xmlns:p14="http://schemas.microsoft.com/office/powerpoint/2010/main" val="3556659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571500" indent="-571500">
              <a:buFont typeface="Wingdings" panose="05000000000000000000" pitchFamily="2" charset="2"/>
              <a:buChar char="ü"/>
            </a:pPr>
            <a:r>
              <a:rPr lang="nl-BE" sz="1200" dirty="0" smtClean="0"/>
              <a:t>Link naar arbeidsongevallen (juiste omschrijving – juiste code 06/07/08</a:t>
            </a:r>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10</a:t>
            </a:fld>
            <a:endParaRPr lang="nl-BE"/>
          </a:p>
        </p:txBody>
      </p:sp>
    </p:spTree>
    <p:extLst>
      <p:ext uri="{BB962C8B-B14F-4D97-AF65-F5344CB8AC3E}">
        <p14:creationId xmlns:p14="http://schemas.microsoft.com/office/powerpoint/2010/main" val="3618487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NL" sz="1200" b="0" i="0" u="none" strike="noStrike"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11</a:t>
            </a:fld>
            <a:endParaRPr lang="nl-BE"/>
          </a:p>
        </p:txBody>
      </p:sp>
    </p:spTree>
    <p:extLst>
      <p:ext uri="{BB962C8B-B14F-4D97-AF65-F5344CB8AC3E}">
        <p14:creationId xmlns:p14="http://schemas.microsoft.com/office/powerpoint/2010/main" val="3589275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12</a:t>
            </a:fld>
            <a:endParaRPr lang="nl-BE"/>
          </a:p>
        </p:txBody>
      </p:sp>
    </p:spTree>
    <p:extLst>
      <p:ext uri="{BB962C8B-B14F-4D97-AF65-F5344CB8AC3E}">
        <p14:creationId xmlns:p14="http://schemas.microsoft.com/office/powerpoint/2010/main" val="1606542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0" indent="0">
              <a:buFont typeface="Arial" panose="020B0604020202020204" pitchFamily="34" charset="0"/>
              <a:buNone/>
            </a:pPr>
            <a:r>
              <a:rPr lang="nl-NL" sz="1100" dirty="0" smtClean="0"/>
              <a:t>VOOR WERK</a:t>
            </a:r>
          </a:p>
          <a:p>
            <a:pPr marL="342900" indent="-342900">
              <a:buFont typeface="Arial" panose="020B0604020202020204" pitchFamily="34" charset="0"/>
              <a:buChar char="•"/>
            </a:pPr>
            <a:r>
              <a:rPr lang="nl-NL" sz="1100" dirty="0" smtClean="0"/>
              <a:t>stabiele ondergrond</a:t>
            </a:r>
          </a:p>
          <a:p>
            <a:pPr marL="342900" indent="-342900">
              <a:buFont typeface="Arial" panose="020B0604020202020204" pitchFamily="34" charset="0"/>
              <a:buChar char="•"/>
            </a:pPr>
            <a:r>
              <a:rPr lang="nl-NL" sz="1100" dirty="0" smtClean="0"/>
              <a:t>gereedschap in goede staat (geen spaanders, geen slijtage)</a:t>
            </a:r>
          </a:p>
          <a:p>
            <a:pPr marL="342900" indent="-342900">
              <a:buFont typeface="Arial" panose="020B0604020202020204" pitchFamily="34" charset="0"/>
              <a:buChar char="•"/>
            </a:pPr>
            <a:r>
              <a:rPr lang="nl-NL" sz="1100" dirty="0" smtClean="0"/>
              <a:t>correct gebruik van het gereedschap </a:t>
            </a:r>
          </a:p>
          <a:p>
            <a:pPr marL="800100" lvl="1" indent="-342900">
              <a:buFont typeface="Wingdings" panose="05000000000000000000" pitchFamily="2" charset="2"/>
              <a:buChar char="ü"/>
            </a:pPr>
            <a:r>
              <a:rPr lang="nl-NL" sz="1100" dirty="0" smtClean="0"/>
              <a:t>juiste type gereedschap</a:t>
            </a:r>
          </a:p>
          <a:p>
            <a:pPr marL="800100" lvl="1" indent="-342900">
              <a:buFont typeface="Wingdings" panose="05000000000000000000" pitchFamily="2" charset="2"/>
              <a:buChar char="ü"/>
            </a:pPr>
            <a:r>
              <a:rPr lang="nl-NL" sz="1100" dirty="0" smtClean="0"/>
              <a:t>op de juiste plaats en de juiste manier vasthouden</a:t>
            </a:r>
          </a:p>
          <a:p>
            <a:pPr marL="800100" lvl="1" indent="-342900">
              <a:buFont typeface="Wingdings" panose="05000000000000000000" pitchFamily="2" charset="2"/>
              <a:buChar char="ü"/>
            </a:pPr>
            <a:r>
              <a:rPr lang="nl-NL" sz="1100" dirty="0" smtClean="0"/>
              <a:t>geen andere dingen meedoen</a:t>
            </a:r>
          </a:p>
          <a:p>
            <a:pPr marL="0" indent="0">
              <a:buFont typeface="Arial" panose="020B0604020202020204" pitchFamily="34" charset="0"/>
              <a:buNone/>
            </a:pPr>
            <a:r>
              <a:rPr lang="nl-NL" sz="1100" dirty="0" smtClean="0"/>
              <a:t>TIJDENS </a:t>
            </a:r>
          </a:p>
          <a:p>
            <a:pPr marL="342900" indent="-342900">
              <a:buFont typeface="Arial" panose="020B0604020202020204" pitchFamily="34" charset="0"/>
              <a:buChar char="•"/>
            </a:pPr>
            <a:r>
              <a:rPr lang="nl-NL" sz="1100" dirty="0" smtClean="0"/>
              <a:t>geen projectie van stukjes materiaal </a:t>
            </a:r>
          </a:p>
          <a:p>
            <a:pPr marL="342900" indent="-342900">
              <a:buFont typeface="Arial" panose="020B0604020202020204" pitchFamily="34" charset="0"/>
              <a:buChar char="•"/>
            </a:pPr>
            <a:r>
              <a:rPr lang="nl-NL" sz="1100" dirty="0" smtClean="0"/>
              <a:t>de juiste persoonlijke beschermingsmiddelen bijvoorbeeld handschoenen, veiligheidsbril enz.  </a:t>
            </a:r>
          </a:p>
          <a:p>
            <a:pPr marL="342900" indent="-342900">
              <a:buFont typeface="Arial" panose="020B0604020202020204" pitchFamily="34" charset="0"/>
              <a:buChar char="•"/>
            </a:pPr>
            <a:r>
              <a:rPr lang="nl-NL" sz="1100" dirty="0" smtClean="0"/>
              <a:t>werkoppervlak en de omgeving schoon, vrij van obstakels</a:t>
            </a:r>
          </a:p>
          <a:p>
            <a:r>
              <a:rPr lang="nl-BE" sz="1100" baseline="0" dirty="0" smtClean="0"/>
              <a:t>NA HET WERK</a:t>
            </a:r>
          </a:p>
          <a:p>
            <a:r>
              <a:rPr lang="nl-NL" sz="1100" b="0" i="0" u="none" strike="noStrike" kern="1200" baseline="0" dirty="0" smtClean="0">
                <a:solidFill>
                  <a:schemeClr val="tx1"/>
                </a:solidFill>
                <a:latin typeface="+mn-lt"/>
                <a:ea typeface="+mn-ea"/>
                <a:cs typeface="+mn-cs"/>
              </a:rPr>
              <a:t>Maak de gereedschappen schoon vooraleer je ze wegbergt. </a:t>
            </a:r>
          </a:p>
          <a:p>
            <a:pPr marL="171450" indent="-171450">
              <a:buFont typeface="Arial" panose="020B0604020202020204" pitchFamily="34" charset="0"/>
              <a:buChar char="•"/>
            </a:pPr>
            <a:r>
              <a:rPr lang="nl-NL" sz="1100" dirty="0" smtClean="0"/>
              <a:t>Berg het gereedschap na gebruik zo op dat u bij een volgend gebruik niet in het gevaarlijke deel van het gereedschap grijpt </a:t>
            </a:r>
          </a:p>
          <a:p>
            <a:pPr marL="171450" indent="-171450">
              <a:buFont typeface="Arial" panose="020B0604020202020204" pitchFamily="34" charset="0"/>
              <a:buChar char="•"/>
            </a:pPr>
            <a:r>
              <a:rPr lang="nl-NL" sz="1100" dirty="0" smtClean="0"/>
              <a:t>Berg de gereedschappen telkens op dezelfde plaats op.</a:t>
            </a:r>
          </a:p>
          <a:p>
            <a:r>
              <a:rPr lang="nl-NL" sz="1100" b="0" i="0" u="none" strike="noStrike" kern="1200" baseline="0" dirty="0" smtClean="0">
                <a:solidFill>
                  <a:schemeClr val="tx1"/>
                </a:solidFill>
                <a:latin typeface="+mn-lt"/>
                <a:ea typeface="+mn-ea"/>
                <a:cs typeface="+mn-cs"/>
              </a:rPr>
              <a:t>Check het gereedschap geregeld op schade, vervorming, breuken, slijtage, scherpe randen, netheid. </a:t>
            </a:r>
          </a:p>
          <a:p>
            <a:r>
              <a:rPr lang="nl-NL" sz="1100" b="0" i="0" u="none" strike="noStrike" kern="1200" baseline="0" dirty="0" smtClean="0">
                <a:solidFill>
                  <a:schemeClr val="tx1"/>
                </a:solidFill>
                <a:latin typeface="+mn-lt"/>
                <a:ea typeface="+mn-ea"/>
                <a:cs typeface="+mn-cs"/>
              </a:rPr>
              <a:t>Gebruik nooit beschadigd gereedschap. Laat het herstellen door een vakman. </a:t>
            </a:r>
          </a:p>
          <a:p>
            <a:endParaRPr lang="nl-BE" sz="1100" baseline="0" dirty="0" smtClean="0"/>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13</a:t>
            </a:fld>
            <a:endParaRPr lang="nl-BE"/>
          </a:p>
        </p:txBody>
      </p:sp>
    </p:spTree>
    <p:extLst>
      <p:ext uri="{BB962C8B-B14F-4D97-AF65-F5344CB8AC3E}">
        <p14:creationId xmlns:p14="http://schemas.microsoft.com/office/powerpoint/2010/main" val="41236804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20000"/>
          </a:bodyPr>
          <a:lstStyle/>
          <a:p>
            <a:r>
              <a:rPr lang="nl-BE" sz="1200" b="0" i="0" u="none" strike="noStrike" kern="1200" baseline="0" dirty="0" smtClean="0">
                <a:solidFill>
                  <a:schemeClr val="tx1"/>
                </a:solidFill>
                <a:latin typeface="+mn-lt"/>
                <a:ea typeface="+mn-ea"/>
                <a:cs typeface="+mn-cs"/>
              </a:rPr>
              <a:t>Tekst Patrick en Stefaan</a:t>
            </a:r>
          </a:p>
          <a:p>
            <a:pPr marL="0" marR="0" indent="0" algn="l" defTabSz="914400" rtl="0" eaLnBrk="1" fontAlgn="auto" latinLnBrk="0" hangingPunct="1">
              <a:lnSpc>
                <a:spcPct val="100000"/>
              </a:lnSpc>
              <a:spcBef>
                <a:spcPts val="0"/>
              </a:spcBef>
              <a:spcAft>
                <a:spcPts val="0"/>
              </a:spcAft>
              <a:buClrTx/>
              <a:buSzTx/>
              <a:buFontTx/>
              <a:buNone/>
              <a:tabLst/>
              <a:defRPr/>
            </a:pPr>
            <a:r>
              <a:rPr lang="nl-BE" sz="1200" dirty="0" smtClean="0"/>
              <a:t>Hou de hamer vast aan het uiteinde van de steel en sla steeds met een rechte hoek.</a:t>
            </a:r>
          </a:p>
          <a:p>
            <a:endParaRPr lang="nl-BE" sz="1200" b="0" i="0" u="none" strike="noStrike" kern="1200" baseline="0" dirty="0" smtClean="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14</a:t>
            </a:fld>
            <a:endParaRPr lang="nl-BE"/>
          </a:p>
        </p:txBody>
      </p:sp>
    </p:spTree>
    <p:extLst>
      <p:ext uri="{BB962C8B-B14F-4D97-AF65-F5344CB8AC3E}">
        <p14:creationId xmlns:p14="http://schemas.microsoft.com/office/powerpoint/2010/main" val="4123680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20000"/>
          </a:bodyPr>
          <a:lstStyle/>
          <a:p>
            <a:r>
              <a:rPr lang="nl-BE" sz="1200" b="0" i="0" u="none" strike="noStrike" kern="1200" baseline="0" dirty="0" smtClean="0">
                <a:solidFill>
                  <a:schemeClr val="tx1"/>
                </a:solidFill>
                <a:latin typeface="+mn-lt"/>
                <a:ea typeface="+mn-ea"/>
                <a:cs typeface="+mn-cs"/>
              </a:rPr>
              <a:t>Tekst Patrick en Stefaan</a:t>
            </a:r>
          </a:p>
          <a:p>
            <a:pPr marL="0" marR="0" indent="0" algn="l" defTabSz="914400" rtl="0" eaLnBrk="1" fontAlgn="auto" latinLnBrk="0" hangingPunct="1">
              <a:lnSpc>
                <a:spcPct val="100000"/>
              </a:lnSpc>
              <a:spcBef>
                <a:spcPts val="0"/>
              </a:spcBef>
              <a:spcAft>
                <a:spcPts val="0"/>
              </a:spcAft>
              <a:buClrTx/>
              <a:buSzTx/>
              <a:buFontTx/>
              <a:buNone/>
              <a:tabLst/>
              <a:defRPr/>
            </a:pPr>
            <a:r>
              <a:rPr lang="nl-BE" sz="1200" dirty="0" smtClean="0"/>
              <a:t>Leg de spijkers in een houdertje of tasje en steek ze nooit in je mond.</a:t>
            </a:r>
          </a:p>
          <a:p>
            <a:endParaRPr lang="nl-BE" sz="1200" b="0" i="0" u="none" strike="noStrike" kern="1200" baseline="0" dirty="0" smtClean="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15</a:t>
            </a:fld>
            <a:endParaRPr lang="nl-BE"/>
          </a:p>
        </p:txBody>
      </p:sp>
    </p:spTree>
    <p:extLst>
      <p:ext uri="{BB962C8B-B14F-4D97-AF65-F5344CB8AC3E}">
        <p14:creationId xmlns:p14="http://schemas.microsoft.com/office/powerpoint/2010/main" val="41236804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20000"/>
          </a:bodyPr>
          <a:lstStyle/>
          <a:p>
            <a:r>
              <a:rPr lang="nl-BE" sz="1200" b="0" i="0" u="none" strike="noStrike" kern="1200" baseline="0" dirty="0" smtClean="0">
                <a:solidFill>
                  <a:schemeClr val="tx1"/>
                </a:solidFill>
                <a:latin typeface="+mn-lt"/>
                <a:ea typeface="+mn-ea"/>
                <a:cs typeface="+mn-cs"/>
              </a:rPr>
              <a:t>Som de soorten hamers op:</a:t>
            </a:r>
          </a:p>
          <a:p>
            <a:r>
              <a:rPr lang="nl-NL" sz="1200" b="1" i="0" u="none" strike="noStrike" kern="1200" baseline="0" dirty="0" smtClean="0">
                <a:solidFill>
                  <a:schemeClr val="tx1"/>
                </a:solidFill>
                <a:latin typeface="+mn-lt"/>
                <a:ea typeface="+mn-ea"/>
                <a:cs typeface="+mn-cs"/>
              </a:rPr>
              <a:t>Gewone hamer: </a:t>
            </a:r>
            <a:r>
              <a:rPr lang="nl-NL" sz="1200" b="0" i="0" u="none" strike="noStrike" kern="1200" baseline="0" dirty="0" smtClean="0">
                <a:solidFill>
                  <a:schemeClr val="tx1"/>
                </a:solidFill>
                <a:latin typeface="+mn-lt"/>
                <a:ea typeface="+mn-ea"/>
                <a:cs typeface="+mn-cs"/>
              </a:rPr>
              <a:t>wordt o.a. gebruikt om spijkers in houten </a:t>
            </a:r>
            <a:r>
              <a:rPr lang="nl-BE" sz="1200" b="0" i="0" u="none" strike="noStrike" kern="1200" baseline="0" dirty="0" smtClean="0">
                <a:solidFill>
                  <a:schemeClr val="tx1"/>
                </a:solidFill>
                <a:latin typeface="+mn-lt"/>
                <a:ea typeface="+mn-ea"/>
                <a:cs typeface="+mn-cs"/>
              </a:rPr>
              <a:t>voorwerpen te slaan</a:t>
            </a:r>
          </a:p>
          <a:p>
            <a:r>
              <a:rPr lang="nl-NL" sz="1200" b="1" i="0" u="none" strike="noStrike" kern="1200" baseline="0" dirty="0" smtClean="0">
                <a:solidFill>
                  <a:schemeClr val="tx1"/>
                </a:solidFill>
                <a:latin typeface="+mn-lt"/>
                <a:ea typeface="+mn-ea"/>
                <a:cs typeface="+mn-cs"/>
              </a:rPr>
              <a:t>Klauwhamer</a:t>
            </a:r>
            <a:r>
              <a:rPr lang="nl-NL" sz="1200" b="0" i="0" u="none" strike="noStrike" kern="1200" baseline="0" dirty="0" smtClean="0">
                <a:solidFill>
                  <a:schemeClr val="tx1"/>
                </a:solidFill>
                <a:latin typeface="+mn-lt"/>
                <a:ea typeface="+mn-ea"/>
                <a:cs typeface="+mn-cs"/>
              </a:rPr>
              <a:t>: voor het slaan en verwijderen van spijkers.</a:t>
            </a:r>
            <a:endParaRPr lang="nl-BE" sz="1200" b="0" i="0" u="none" strike="noStrike" kern="1200" baseline="0" dirty="0" smtClean="0">
              <a:solidFill>
                <a:schemeClr val="tx1"/>
              </a:solidFill>
              <a:latin typeface="+mn-lt"/>
              <a:ea typeface="+mn-ea"/>
              <a:cs typeface="+mn-cs"/>
            </a:endParaRPr>
          </a:p>
          <a:p>
            <a:r>
              <a:rPr lang="nl-NL" sz="1200" b="1" i="0" u="none" strike="noStrike" kern="1200" baseline="0" dirty="0" smtClean="0">
                <a:solidFill>
                  <a:schemeClr val="tx1"/>
                </a:solidFill>
                <a:latin typeface="+mn-lt"/>
                <a:ea typeface="+mn-ea"/>
                <a:cs typeface="+mn-cs"/>
              </a:rPr>
              <a:t>Vuisthamer (moker)</a:t>
            </a:r>
            <a:r>
              <a:rPr lang="nl-NL" sz="1200" b="0" i="0" u="none" strike="noStrike" kern="1200" baseline="0" dirty="0" smtClean="0">
                <a:solidFill>
                  <a:schemeClr val="tx1"/>
                </a:solidFill>
                <a:latin typeface="+mn-lt"/>
                <a:ea typeface="+mn-ea"/>
                <a:cs typeface="+mn-cs"/>
              </a:rPr>
              <a:t>: voor het slaan van een steenbeitel bij het verwerken van steen en metselwerk.</a:t>
            </a:r>
          </a:p>
          <a:p>
            <a:r>
              <a:rPr lang="nl-NL" sz="1200" b="1" i="0" u="none" strike="noStrike" kern="1200" baseline="0" dirty="0" smtClean="0">
                <a:solidFill>
                  <a:schemeClr val="tx1"/>
                </a:solidFill>
                <a:latin typeface="+mn-lt"/>
                <a:ea typeface="+mn-ea"/>
                <a:cs typeface="+mn-cs"/>
              </a:rPr>
              <a:t>Voorhamer: </a:t>
            </a:r>
            <a:r>
              <a:rPr lang="nl-NL" sz="1200" b="0" i="0" u="none" strike="noStrike" kern="1200" baseline="0" dirty="0" smtClean="0">
                <a:solidFill>
                  <a:schemeClr val="tx1"/>
                </a:solidFill>
                <a:latin typeface="+mn-lt"/>
                <a:ea typeface="+mn-ea"/>
                <a:cs typeface="+mn-cs"/>
              </a:rPr>
              <a:t>om sloopwerkzaamheden uit te voeren</a:t>
            </a:r>
          </a:p>
          <a:p>
            <a:r>
              <a:rPr lang="nl-NL" sz="1200" b="1" i="0" u="none" strike="noStrike" kern="1200" baseline="0" dirty="0" smtClean="0">
                <a:solidFill>
                  <a:schemeClr val="tx1"/>
                </a:solidFill>
                <a:latin typeface="+mn-lt"/>
                <a:ea typeface="+mn-ea"/>
                <a:cs typeface="+mn-cs"/>
              </a:rPr>
              <a:t>Kunststof hamer</a:t>
            </a:r>
            <a:r>
              <a:rPr lang="nl-NL" sz="1200" b="0" i="0" u="none" strike="noStrike" kern="1200" baseline="0" dirty="0" smtClean="0">
                <a:solidFill>
                  <a:schemeClr val="tx1"/>
                </a:solidFill>
                <a:latin typeface="+mn-lt"/>
                <a:ea typeface="+mn-ea"/>
                <a:cs typeface="+mn-cs"/>
              </a:rPr>
              <a:t>: wordt gebruikt als het materiaal geen beschadiging mag ondergaan, heeft geen terugslag. Voor</a:t>
            </a:r>
          </a:p>
          <a:p>
            <a:r>
              <a:rPr lang="nl-NL" sz="1200" b="0" i="0" u="none" strike="noStrike" kern="1200" baseline="0" dirty="0" smtClean="0">
                <a:solidFill>
                  <a:schemeClr val="tx1"/>
                </a:solidFill>
                <a:latin typeface="+mn-lt"/>
                <a:ea typeface="+mn-ea"/>
                <a:cs typeface="+mn-cs"/>
              </a:rPr>
              <a:t>vonkvrije toepassingen, bv bij gaswerken, petroleumwerken en </a:t>
            </a:r>
            <a:r>
              <a:rPr lang="nl-BE" sz="1200" b="0" i="0" u="none" strike="noStrike" kern="1200" baseline="0" dirty="0" smtClean="0">
                <a:solidFill>
                  <a:schemeClr val="tx1"/>
                </a:solidFill>
                <a:latin typeface="+mn-lt"/>
                <a:ea typeface="+mn-ea"/>
                <a:cs typeface="+mn-cs"/>
              </a:rPr>
              <a:t>in elektriciteitscabines.</a:t>
            </a:r>
          </a:p>
          <a:p>
            <a:r>
              <a:rPr lang="nl-NL" sz="1200" b="1" i="0" u="none" strike="noStrike" kern="1200" baseline="0" dirty="0" smtClean="0">
                <a:solidFill>
                  <a:schemeClr val="tx1"/>
                </a:solidFill>
                <a:latin typeface="+mn-lt"/>
                <a:ea typeface="+mn-ea"/>
                <a:cs typeface="+mn-cs"/>
              </a:rPr>
              <a:t>Rubberen hamer</a:t>
            </a:r>
            <a:r>
              <a:rPr lang="nl-NL" sz="1200" b="0" i="0" u="none" strike="noStrike" kern="1200" baseline="0" dirty="0" smtClean="0">
                <a:solidFill>
                  <a:schemeClr val="tx1"/>
                </a:solidFill>
                <a:latin typeface="+mn-lt"/>
                <a:ea typeface="+mn-ea"/>
                <a:cs typeface="+mn-cs"/>
              </a:rPr>
              <a:t>: vooral gebruikt bij het leggen van tegels op grond. Een kleinere hamer met een rubberen gewicht kan</a:t>
            </a:r>
          </a:p>
          <a:p>
            <a:r>
              <a:rPr lang="nl-NL" sz="1200" b="0" i="0" u="none" strike="noStrike" kern="1200" baseline="0" dirty="0" smtClean="0">
                <a:solidFill>
                  <a:schemeClr val="tx1"/>
                </a:solidFill>
                <a:latin typeface="+mn-lt"/>
                <a:ea typeface="+mn-ea"/>
                <a:cs typeface="+mn-cs"/>
              </a:rPr>
              <a:t>gebruikt worden voor voorzichtig werk </a:t>
            </a:r>
          </a:p>
          <a:p>
            <a:r>
              <a:rPr lang="nl-NL" sz="1200" b="1" i="0" u="none" strike="noStrike" kern="1200" baseline="0" dirty="0" smtClean="0">
                <a:solidFill>
                  <a:schemeClr val="tx1"/>
                </a:solidFill>
                <a:latin typeface="+mn-lt"/>
                <a:ea typeface="+mn-ea"/>
                <a:cs typeface="+mn-cs"/>
              </a:rPr>
              <a:t>Houten hamer</a:t>
            </a:r>
            <a:r>
              <a:rPr lang="nl-NL" sz="1200" b="0" i="0" u="none" strike="noStrike" kern="1200" baseline="0" dirty="0" smtClean="0">
                <a:solidFill>
                  <a:schemeClr val="tx1"/>
                </a:solidFill>
                <a:latin typeface="+mn-lt"/>
                <a:ea typeface="+mn-ea"/>
                <a:cs typeface="+mn-cs"/>
              </a:rPr>
              <a:t>: wordt gebruikt bij werken met steekbeitels, houten staven of pinnen en voor voorzichtig werk in de</a:t>
            </a:r>
          </a:p>
          <a:p>
            <a:r>
              <a:rPr lang="nl-NL" sz="1200" b="0" i="0" u="none" strike="noStrike" kern="1200" baseline="0" dirty="0" smtClean="0">
                <a:solidFill>
                  <a:schemeClr val="tx1"/>
                </a:solidFill>
                <a:latin typeface="+mn-lt"/>
                <a:ea typeface="+mn-ea"/>
                <a:cs typeface="+mn-cs"/>
              </a:rPr>
              <a:t>houtbewerking. De hamerkop is gemaakt uit een harde houtsoort en kan een ronde, cilindervormige of blokvorm</a:t>
            </a:r>
          </a:p>
          <a:p>
            <a:r>
              <a:rPr lang="nl-NL" sz="1200" b="0" i="0" u="none" strike="noStrike" kern="1200" baseline="0" dirty="0" smtClean="0">
                <a:solidFill>
                  <a:schemeClr val="tx1"/>
                </a:solidFill>
                <a:latin typeface="+mn-lt"/>
                <a:ea typeface="+mn-ea"/>
                <a:cs typeface="+mn-cs"/>
              </a:rPr>
              <a:t>hebben. De hamersteel is gemaakt van een taaie houtsoort.</a:t>
            </a:r>
            <a:endParaRPr lang="nl-BE" sz="1200" b="0" i="0" u="none" strike="noStrike" kern="1200" baseline="0" dirty="0" smtClean="0">
              <a:solidFill>
                <a:schemeClr val="tx1"/>
              </a:solidFill>
              <a:latin typeface="+mn-lt"/>
              <a:ea typeface="+mn-ea"/>
              <a:cs typeface="+mn-cs"/>
            </a:endParaRPr>
          </a:p>
          <a:p>
            <a:r>
              <a:rPr lang="nl-NL" sz="1200" b="1" i="0" u="none" strike="noStrike" kern="1200" baseline="0" dirty="0" smtClean="0">
                <a:solidFill>
                  <a:schemeClr val="tx1"/>
                </a:solidFill>
                <a:latin typeface="+mn-lt"/>
                <a:ea typeface="+mn-ea"/>
                <a:cs typeface="+mn-cs"/>
              </a:rPr>
              <a:t>Hamer met terugslag</a:t>
            </a:r>
            <a:r>
              <a:rPr lang="nl-NL" sz="1200" b="0" i="0" u="none" strike="noStrike" kern="1200" baseline="0" dirty="0" smtClean="0">
                <a:solidFill>
                  <a:schemeClr val="tx1"/>
                </a:solidFill>
                <a:latin typeface="+mn-lt"/>
                <a:ea typeface="+mn-ea"/>
                <a:cs typeface="+mn-cs"/>
              </a:rPr>
              <a:t>: een (kunststoffen) hamer met diverse hamerkoppen en grootte, waarvan de kop gevuld is met zand</a:t>
            </a:r>
          </a:p>
          <a:p>
            <a:r>
              <a:rPr lang="nl-NL" sz="1200" b="0" i="0" u="none" strike="noStrike" kern="1200" baseline="0" dirty="0" smtClean="0">
                <a:solidFill>
                  <a:schemeClr val="tx1"/>
                </a:solidFill>
                <a:latin typeface="+mn-lt"/>
                <a:ea typeface="+mn-ea"/>
                <a:cs typeface="+mn-cs"/>
              </a:rPr>
              <a:t>om de terugslag te verkleinen. Wordt toegepast wanneer het werkstuk met zo min mogelijke beschadiging vervormd moet</a:t>
            </a:r>
          </a:p>
          <a:p>
            <a:r>
              <a:rPr lang="nl-BE" sz="1200" b="0" i="0" u="none" strike="noStrike" kern="1200" baseline="0" dirty="0" smtClean="0">
                <a:solidFill>
                  <a:schemeClr val="tx1"/>
                </a:solidFill>
                <a:latin typeface="+mn-lt"/>
                <a:ea typeface="+mn-ea"/>
                <a:cs typeface="+mn-cs"/>
              </a:rPr>
              <a:t>worden. </a:t>
            </a:r>
          </a:p>
          <a:p>
            <a:r>
              <a:rPr lang="nl-NL" sz="1200" b="1" i="0" u="none" strike="noStrike" kern="1200" baseline="0" dirty="0" smtClean="0">
                <a:solidFill>
                  <a:schemeClr val="tx1"/>
                </a:solidFill>
                <a:latin typeface="+mn-lt"/>
                <a:ea typeface="+mn-ea"/>
                <a:cs typeface="+mn-cs"/>
              </a:rPr>
              <a:t>Timmermanshamer</a:t>
            </a:r>
            <a:r>
              <a:rPr lang="nl-NL" sz="1200" b="0" i="0" u="none" strike="noStrike" kern="1200" baseline="0" dirty="0" smtClean="0">
                <a:solidFill>
                  <a:schemeClr val="tx1"/>
                </a:solidFill>
                <a:latin typeface="+mn-lt"/>
                <a:ea typeface="+mn-ea"/>
                <a:cs typeface="+mn-cs"/>
              </a:rPr>
              <a:t>: deze bestaat uit een steel van </a:t>
            </a:r>
            <a:r>
              <a:rPr lang="nl-NL" sz="1200" b="0" i="0" u="none" strike="noStrike" kern="1200" baseline="0" dirty="0" err="1" smtClean="0">
                <a:solidFill>
                  <a:schemeClr val="tx1"/>
                </a:solidFill>
                <a:latin typeface="+mn-lt"/>
                <a:ea typeface="+mn-ea"/>
                <a:cs typeface="+mn-cs"/>
              </a:rPr>
              <a:t>essehout</a:t>
            </a:r>
            <a:r>
              <a:rPr lang="nl-NL" sz="1200" b="0" i="0" u="none" strike="noStrike" kern="1200" baseline="0" dirty="0" smtClean="0">
                <a:solidFill>
                  <a:schemeClr val="tx1"/>
                </a:solidFill>
                <a:latin typeface="+mn-lt"/>
                <a:ea typeface="+mn-ea"/>
                <a:cs typeface="+mn-cs"/>
              </a:rPr>
              <a:t>. De steel van de hamer wordt met een stalen spie in het gat van</a:t>
            </a:r>
          </a:p>
          <a:p>
            <a:r>
              <a:rPr lang="nl-NL" sz="1200" b="0" i="0" u="none" strike="noStrike" kern="1200" baseline="0" dirty="0" smtClean="0">
                <a:solidFill>
                  <a:schemeClr val="tx1"/>
                </a:solidFill>
                <a:latin typeface="+mn-lt"/>
                <a:ea typeface="+mn-ea"/>
                <a:cs typeface="+mn-cs"/>
              </a:rPr>
              <a:t>de hamerkop opgesloten. De timmermanshamer wordt gebruikt in de werkplaats voor het fijne timmerwerk.</a:t>
            </a:r>
          </a:p>
          <a:p>
            <a:r>
              <a:rPr lang="nl-NL" sz="1200" b="1" i="0" u="none" strike="noStrike" kern="1200" baseline="0" dirty="0" smtClean="0">
                <a:solidFill>
                  <a:schemeClr val="tx1"/>
                </a:solidFill>
                <a:latin typeface="+mn-lt"/>
                <a:ea typeface="+mn-ea"/>
                <a:cs typeface="+mn-cs"/>
              </a:rPr>
              <a:t>Bankhamer</a:t>
            </a:r>
            <a:r>
              <a:rPr lang="nl-NL" sz="1200" b="0" i="0" u="none" strike="noStrike" kern="1200" baseline="0" dirty="0" smtClean="0">
                <a:solidFill>
                  <a:schemeClr val="tx1"/>
                </a:solidFill>
                <a:latin typeface="+mn-lt"/>
                <a:ea typeface="+mn-ea"/>
                <a:cs typeface="+mn-cs"/>
              </a:rPr>
              <a:t>: een hamer, die aan één kant een rond vlak heeft en aan de andere kant een spitse punt. Verschillende maten,</a:t>
            </a:r>
          </a:p>
          <a:p>
            <a:r>
              <a:rPr lang="nl-NL" sz="1200" b="0" i="0" u="none" strike="noStrike" kern="1200" baseline="0" dirty="0" smtClean="0">
                <a:solidFill>
                  <a:schemeClr val="tx1"/>
                </a:solidFill>
                <a:latin typeface="+mn-lt"/>
                <a:ea typeface="+mn-ea"/>
                <a:cs typeface="+mn-cs"/>
              </a:rPr>
              <a:t>grootten en gewichten. Vooral gebruikt door </a:t>
            </a:r>
            <a:r>
              <a:rPr lang="nl-NL" sz="1200" b="0" i="0" u="none" strike="noStrike" kern="1200" baseline="0" dirty="0" err="1" smtClean="0">
                <a:solidFill>
                  <a:schemeClr val="tx1"/>
                </a:solidFill>
                <a:latin typeface="+mn-lt"/>
                <a:ea typeface="+mn-ea"/>
                <a:cs typeface="+mn-cs"/>
              </a:rPr>
              <a:t>bank-en</a:t>
            </a:r>
            <a:r>
              <a:rPr lang="nl-NL" sz="1200" b="0" i="0" u="none" strike="noStrike" kern="1200" baseline="0" dirty="0" smtClean="0">
                <a:solidFill>
                  <a:schemeClr val="tx1"/>
                </a:solidFill>
                <a:latin typeface="+mn-lt"/>
                <a:ea typeface="+mn-ea"/>
                <a:cs typeface="+mn-cs"/>
              </a:rPr>
              <a:t> </a:t>
            </a:r>
            <a:r>
              <a:rPr lang="nl-BE" sz="1200" b="0" i="0" u="none" strike="noStrike" kern="1200" baseline="0" dirty="0" smtClean="0">
                <a:solidFill>
                  <a:schemeClr val="tx1"/>
                </a:solidFill>
                <a:latin typeface="+mn-lt"/>
                <a:ea typeface="+mn-ea"/>
                <a:cs typeface="+mn-cs"/>
              </a:rPr>
              <a:t>plaatwerkers.</a:t>
            </a:r>
          </a:p>
          <a:p>
            <a:r>
              <a:rPr lang="nl-NL" sz="1200" b="1" i="0" u="none" strike="noStrike" kern="1200" baseline="0" dirty="0" smtClean="0">
                <a:solidFill>
                  <a:schemeClr val="tx1"/>
                </a:solidFill>
                <a:latin typeface="+mn-lt"/>
                <a:ea typeface="+mn-ea"/>
                <a:cs typeface="+mn-cs"/>
              </a:rPr>
              <a:t>Bolhamer</a:t>
            </a:r>
            <a:r>
              <a:rPr lang="nl-NL" sz="1200" b="0" i="0" u="none" strike="noStrike" kern="1200" baseline="0" dirty="0" smtClean="0">
                <a:solidFill>
                  <a:schemeClr val="tx1"/>
                </a:solidFill>
                <a:latin typeface="+mn-lt"/>
                <a:ea typeface="+mn-ea"/>
                <a:cs typeface="+mn-cs"/>
              </a:rPr>
              <a:t>: deze hamer is bedoeld voor het bewerken van </a:t>
            </a:r>
            <a:r>
              <a:rPr lang="nl-BE" sz="1200" b="0" i="0" u="none" strike="noStrike" kern="1200" baseline="0" dirty="0" smtClean="0">
                <a:solidFill>
                  <a:schemeClr val="tx1"/>
                </a:solidFill>
                <a:latin typeface="+mn-lt"/>
                <a:ea typeface="+mn-ea"/>
                <a:cs typeface="+mn-cs"/>
              </a:rPr>
              <a:t>metaal.</a:t>
            </a:r>
          </a:p>
          <a:p>
            <a:endParaRPr lang="nl-BE" sz="1200" b="0" i="0" u="none" strike="noStrike" kern="1200" baseline="0" dirty="0" smtClean="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16</a:t>
            </a:fld>
            <a:endParaRPr lang="nl-BE"/>
          </a:p>
        </p:txBody>
      </p:sp>
    </p:spTree>
    <p:extLst>
      <p:ext uri="{BB962C8B-B14F-4D97-AF65-F5344CB8AC3E}">
        <p14:creationId xmlns:p14="http://schemas.microsoft.com/office/powerpoint/2010/main" val="41236804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20000"/>
          </a:bodyPr>
          <a:lstStyle/>
          <a:p>
            <a:r>
              <a:rPr lang="nl-BE" sz="1200" b="0" i="0" u="none" strike="noStrike" kern="1200" baseline="0" dirty="0" smtClean="0">
                <a:solidFill>
                  <a:schemeClr val="tx1"/>
                </a:solidFill>
                <a:latin typeface="+mn-lt"/>
                <a:ea typeface="+mn-ea"/>
                <a:cs typeface="+mn-cs"/>
              </a:rPr>
              <a:t>Tekst Patrick en Stefaan</a:t>
            </a:r>
          </a:p>
          <a:p>
            <a:endParaRPr lang="nl-BE" sz="1200" b="0" i="0" u="none" strike="noStrike" kern="1200" baseline="0" dirty="0" smtClean="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17</a:t>
            </a:fld>
            <a:endParaRPr lang="nl-BE"/>
          </a:p>
        </p:txBody>
      </p:sp>
    </p:spTree>
    <p:extLst>
      <p:ext uri="{BB962C8B-B14F-4D97-AF65-F5344CB8AC3E}">
        <p14:creationId xmlns:p14="http://schemas.microsoft.com/office/powerpoint/2010/main" val="41236804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20000"/>
          </a:bodyPr>
          <a:lstStyle/>
          <a:p>
            <a:r>
              <a:rPr lang="nl-BE" sz="1200" b="0" i="0" u="none" strike="noStrike" kern="1200" baseline="0" dirty="0" smtClean="0">
                <a:solidFill>
                  <a:schemeClr val="tx1"/>
                </a:solidFill>
                <a:latin typeface="+mn-lt"/>
                <a:ea typeface="+mn-ea"/>
                <a:cs typeface="+mn-cs"/>
              </a:rPr>
              <a:t>Tekst Patrick en Stefaan</a:t>
            </a:r>
          </a:p>
          <a:p>
            <a:endParaRPr lang="nl-BE" sz="1200" b="0" i="0" u="none" strike="noStrike" kern="1200" baseline="0" dirty="0" smtClean="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18</a:t>
            </a:fld>
            <a:endParaRPr lang="nl-BE"/>
          </a:p>
        </p:txBody>
      </p:sp>
    </p:spTree>
    <p:extLst>
      <p:ext uri="{BB962C8B-B14F-4D97-AF65-F5344CB8AC3E}">
        <p14:creationId xmlns:p14="http://schemas.microsoft.com/office/powerpoint/2010/main" val="4123680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20000"/>
          </a:bodyPr>
          <a:lstStyle/>
          <a:p>
            <a:r>
              <a:rPr lang="nl-BE" sz="1200" b="0" i="0" u="none" strike="noStrike" kern="1200" baseline="0" dirty="0" smtClean="0">
                <a:solidFill>
                  <a:schemeClr val="tx1"/>
                </a:solidFill>
                <a:latin typeface="+mn-lt"/>
                <a:ea typeface="+mn-ea"/>
                <a:cs typeface="+mn-cs"/>
              </a:rPr>
              <a:t>Tekst Patrick en Stefaan</a:t>
            </a:r>
          </a:p>
          <a:p>
            <a:endParaRPr lang="nl-BE" sz="1200" b="0" i="0" u="none" strike="noStrike" kern="1200" baseline="0" dirty="0" smtClean="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19</a:t>
            </a:fld>
            <a:endParaRPr lang="nl-BE"/>
          </a:p>
        </p:txBody>
      </p:sp>
    </p:spTree>
    <p:extLst>
      <p:ext uri="{BB962C8B-B14F-4D97-AF65-F5344CB8AC3E}">
        <p14:creationId xmlns:p14="http://schemas.microsoft.com/office/powerpoint/2010/main" val="4123680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baseline="0" dirty="0" smtClean="0"/>
          </a:p>
          <a:p>
            <a:endParaRPr lang="nl-BE" sz="1200" kern="1200" dirty="0" smtClean="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2</a:t>
            </a:fld>
            <a:endParaRPr lang="nl-BE"/>
          </a:p>
        </p:txBody>
      </p:sp>
    </p:spTree>
    <p:extLst>
      <p:ext uri="{BB962C8B-B14F-4D97-AF65-F5344CB8AC3E}">
        <p14:creationId xmlns:p14="http://schemas.microsoft.com/office/powerpoint/2010/main" val="4123680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20000"/>
          </a:bodyPr>
          <a:lstStyle/>
          <a:p>
            <a:r>
              <a:rPr lang="nl-BE" sz="1200" b="0" i="0" u="none" strike="noStrike" kern="1200" baseline="0" dirty="0" smtClean="0">
                <a:solidFill>
                  <a:schemeClr val="tx1"/>
                </a:solidFill>
                <a:latin typeface="+mn-lt"/>
                <a:ea typeface="+mn-ea"/>
                <a:cs typeface="+mn-cs"/>
              </a:rPr>
              <a:t>Tekst Patrick en Stefaan</a:t>
            </a:r>
          </a:p>
          <a:p>
            <a:endParaRPr lang="nl-BE" sz="1200" b="0" i="0" u="none" strike="noStrike" kern="1200" baseline="0" dirty="0" smtClean="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20</a:t>
            </a:fld>
            <a:endParaRPr lang="nl-BE"/>
          </a:p>
        </p:txBody>
      </p:sp>
    </p:spTree>
    <p:extLst>
      <p:ext uri="{BB962C8B-B14F-4D97-AF65-F5344CB8AC3E}">
        <p14:creationId xmlns:p14="http://schemas.microsoft.com/office/powerpoint/2010/main" val="4123680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20000"/>
          </a:bodyPr>
          <a:lstStyle/>
          <a:p>
            <a:r>
              <a:rPr lang="nl-BE" sz="1200" b="0" i="0" u="none" strike="noStrike" kern="1200" baseline="0" dirty="0" smtClean="0">
                <a:solidFill>
                  <a:schemeClr val="tx1"/>
                </a:solidFill>
                <a:latin typeface="+mn-lt"/>
                <a:ea typeface="+mn-ea"/>
                <a:cs typeface="+mn-cs"/>
              </a:rPr>
              <a:t>Tekst Patrick en Stefaan</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smtClean="0"/>
              <a:t>Breek het versleten deel van het lemmet af met een lemmetbreker of een tang, nooit met de hand en zeker niet met de tanden.</a:t>
            </a:r>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21</a:t>
            </a:fld>
            <a:endParaRPr lang="nl-BE"/>
          </a:p>
        </p:txBody>
      </p:sp>
    </p:spTree>
    <p:extLst>
      <p:ext uri="{BB962C8B-B14F-4D97-AF65-F5344CB8AC3E}">
        <p14:creationId xmlns:p14="http://schemas.microsoft.com/office/powerpoint/2010/main" val="41236804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20000"/>
          </a:bodyPr>
          <a:lstStyle/>
          <a:p>
            <a:r>
              <a:rPr lang="nl-BE" sz="1200" b="0" i="0" u="none" strike="noStrike" kern="1200" baseline="0" dirty="0" smtClean="0">
                <a:solidFill>
                  <a:schemeClr val="tx1"/>
                </a:solidFill>
                <a:latin typeface="+mn-lt"/>
                <a:ea typeface="+mn-ea"/>
                <a:cs typeface="+mn-cs"/>
              </a:rPr>
              <a:t>Tekst Patrick en Stefaan</a:t>
            </a:r>
          </a:p>
          <a:p>
            <a:pPr marL="0" marR="0" indent="0" algn="l" defTabSz="914400" rtl="0" eaLnBrk="1" fontAlgn="auto" latinLnBrk="0" hangingPunct="1">
              <a:lnSpc>
                <a:spcPct val="100000"/>
              </a:lnSpc>
              <a:spcBef>
                <a:spcPts val="0"/>
              </a:spcBef>
              <a:spcAft>
                <a:spcPts val="0"/>
              </a:spcAft>
              <a:buClrTx/>
              <a:buSzTx/>
              <a:buFontTx/>
              <a:buNone/>
              <a:tabLst/>
              <a:defRPr/>
            </a:pPr>
            <a:r>
              <a:rPr lang="nl-NL" sz="1200" dirty="0" smtClean="0"/>
              <a:t>Gebruik alleen scherpe messen en snij steeds van het lichaam weg</a:t>
            </a:r>
          </a:p>
          <a:p>
            <a:endParaRPr lang="nl-BE" sz="1200" b="0" i="0" u="none" strike="noStrike" kern="1200" baseline="0" dirty="0" smtClean="0">
              <a:solidFill>
                <a:schemeClr val="tx1"/>
              </a:solidFill>
              <a:latin typeface="+mn-lt"/>
              <a:ea typeface="+mn-ea"/>
              <a:cs typeface="+mn-cs"/>
            </a:endParaRPr>
          </a:p>
          <a:p>
            <a:endParaRPr lang="nl-BE" sz="1200" b="0" i="0" u="none" strike="noStrike" kern="1200" baseline="0" dirty="0" smtClean="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22</a:t>
            </a:fld>
            <a:endParaRPr lang="nl-BE"/>
          </a:p>
        </p:txBody>
      </p:sp>
    </p:spTree>
    <p:extLst>
      <p:ext uri="{BB962C8B-B14F-4D97-AF65-F5344CB8AC3E}">
        <p14:creationId xmlns:p14="http://schemas.microsoft.com/office/powerpoint/2010/main" val="4123680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23</a:t>
            </a:fld>
            <a:endParaRPr lang="nl-BE"/>
          </a:p>
        </p:txBody>
      </p:sp>
    </p:spTree>
    <p:extLst>
      <p:ext uri="{BB962C8B-B14F-4D97-AF65-F5344CB8AC3E}">
        <p14:creationId xmlns:p14="http://schemas.microsoft.com/office/powerpoint/2010/main" val="41236804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fontScale="92500" lnSpcReduction="20000"/>
          </a:bodyPr>
          <a:lstStyle/>
          <a:p>
            <a:r>
              <a:rPr lang="nl-BE" sz="1200" b="0" i="0" u="none" strike="noStrike" kern="1200" baseline="0" dirty="0" smtClean="0">
                <a:solidFill>
                  <a:schemeClr val="tx1"/>
                </a:solidFill>
                <a:latin typeface="+mn-lt"/>
                <a:ea typeface="+mn-ea"/>
                <a:cs typeface="+mn-cs"/>
              </a:rPr>
              <a:t>Tekst Patrick en Stefaan</a:t>
            </a:r>
          </a:p>
          <a:p>
            <a:endParaRPr lang="nl-BE" sz="1200" b="0" i="0" u="none" strike="noStrike" kern="1200" baseline="0" dirty="0" smtClean="0">
              <a:solidFill>
                <a:schemeClr val="tx1"/>
              </a:solidFill>
              <a:latin typeface="+mn-lt"/>
              <a:ea typeface="+mn-ea"/>
              <a:cs typeface="+mn-cs"/>
            </a:endParaRPr>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24</a:t>
            </a:fld>
            <a:endParaRPr lang="nl-BE"/>
          </a:p>
        </p:txBody>
      </p:sp>
    </p:spTree>
    <p:extLst>
      <p:ext uri="{BB962C8B-B14F-4D97-AF65-F5344CB8AC3E}">
        <p14:creationId xmlns:p14="http://schemas.microsoft.com/office/powerpoint/2010/main" val="41236804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pPr marL="571500" indent="-571500">
              <a:buFont typeface="Wingdings" panose="05000000000000000000" pitchFamily="2" charset="2"/>
              <a:buChar char="ü"/>
            </a:pPr>
            <a:r>
              <a:rPr lang="nl-NL" sz="1100" dirty="0" smtClean="0"/>
              <a:t>Zorg dat het materiaal in orde is:</a:t>
            </a:r>
          </a:p>
          <a:p>
            <a:pPr marL="1371600" lvl="2" indent="-457200">
              <a:buFont typeface="Arial" panose="020B0604020202020204" pitchFamily="34" charset="0"/>
              <a:buChar char="•"/>
            </a:pPr>
            <a:r>
              <a:rPr lang="nl-NL" sz="1100" dirty="0" smtClean="0"/>
              <a:t>Het handvat zit stevig vast aan de steel, ligt goed in de hand en is – net als de steel – </a:t>
            </a:r>
            <a:r>
              <a:rPr lang="nl-NL" sz="1100" b="1" dirty="0" smtClean="0"/>
              <a:t>geïsoleerd als aan een elektrische installatie </a:t>
            </a:r>
            <a:r>
              <a:rPr lang="nl-NL" sz="1100" dirty="0" smtClean="0"/>
              <a:t>wordt gewerkt,</a:t>
            </a:r>
          </a:p>
          <a:p>
            <a:pPr marL="1371600" lvl="2" indent="-457200">
              <a:buFont typeface="Arial" panose="020B0604020202020204" pitchFamily="34" charset="0"/>
              <a:buChar char="•"/>
            </a:pPr>
            <a:r>
              <a:rPr lang="nl-NL" sz="1100" dirty="0" smtClean="0"/>
              <a:t>Controleer of het uiteinde niet is afgebroken of vervormd is en dat de punt geen afgeronde hoeken heeft.</a:t>
            </a:r>
            <a:endParaRPr lang="nl-BE" sz="1100" dirty="0" smtClean="0"/>
          </a:p>
          <a:p>
            <a:pPr marL="571500" indent="-571500">
              <a:buFont typeface="Wingdings" panose="05000000000000000000" pitchFamily="2" charset="2"/>
              <a:buChar char="ü"/>
            </a:pPr>
            <a:r>
              <a:rPr lang="nl-NL" sz="1100" dirty="0" smtClean="0"/>
              <a:t>Gebruik de juiste schroevendraaier: één die precies past op de schroef (het steekvlak (platte kop of kruiskop) past bij de vorm en de grootte van de schroef).</a:t>
            </a:r>
          </a:p>
          <a:p>
            <a:pPr marL="571500" indent="-571500">
              <a:buFont typeface="Wingdings" panose="05000000000000000000" pitchFamily="2" charset="2"/>
              <a:buChar char="ü"/>
            </a:pPr>
            <a:r>
              <a:rPr lang="nl-NL" sz="1100" dirty="0" smtClean="0"/>
              <a:t>Maak met een boor een klein gaatje vooraf, zodat de schroef niet afschampt.</a:t>
            </a:r>
            <a:r>
              <a:rPr lang="nl-NL" sz="1100" b="0" i="0" u="none" strike="noStrike" kern="1200" baseline="0" dirty="0" smtClean="0">
                <a:solidFill>
                  <a:schemeClr val="tx1"/>
                </a:solidFill>
                <a:latin typeface="+mn-lt"/>
                <a:ea typeface="+mn-ea"/>
                <a:cs typeface="+mn-cs"/>
              </a:rPr>
              <a:t> </a:t>
            </a:r>
          </a:p>
          <a:p>
            <a:pPr marL="571500" indent="-571500">
              <a:buFont typeface="Wingdings" panose="05000000000000000000" pitchFamily="2" charset="2"/>
              <a:buChar char="ü"/>
            </a:pPr>
            <a:r>
              <a:rPr lang="nl-NL" sz="1100" b="0" i="0" u="none" strike="noStrike" kern="1200" baseline="0" dirty="0" smtClean="0">
                <a:solidFill>
                  <a:schemeClr val="tx1"/>
                </a:solidFill>
                <a:latin typeface="+mn-lt"/>
                <a:ea typeface="+mn-ea"/>
                <a:cs typeface="+mn-cs"/>
              </a:rPr>
              <a:t>Zet kleine voorwerpen vast in een bankschroef, zodat je jezelf niet verwondt bij het eventueel 'uitschieten' met de schroevendraaier.</a:t>
            </a:r>
          </a:p>
          <a:p>
            <a:pPr marL="571500" indent="-571500">
              <a:buFont typeface="Wingdings" panose="05000000000000000000" pitchFamily="2" charset="2"/>
              <a:buChar char="ü"/>
            </a:pPr>
            <a:endParaRPr lang="nl-BE" sz="1100" dirty="0" smtClean="0"/>
          </a:p>
          <a:p>
            <a:endParaRPr lang="nl-BE" sz="1100" dirty="0"/>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25</a:t>
            </a:fld>
            <a:endParaRPr lang="nl-BE"/>
          </a:p>
        </p:txBody>
      </p:sp>
    </p:spTree>
    <p:extLst>
      <p:ext uri="{BB962C8B-B14F-4D97-AF65-F5344CB8AC3E}">
        <p14:creationId xmlns:p14="http://schemas.microsoft.com/office/powerpoint/2010/main" val="41236804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571500" indent="-571500">
              <a:buFont typeface="Wingdings" panose="05000000000000000000" pitchFamily="2" charset="2"/>
              <a:buChar char="ü"/>
            </a:pPr>
            <a:r>
              <a:rPr lang="nl-NL" sz="1200" dirty="0" smtClean="0"/>
              <a:t>Trekken is veiliger dan duwen.</a:t>
            </a:r>
          </a:p>
          <a:p>
            <a:pPr marL="571500" indent="-571500">
              <a:buFont typeface="Wingdings" panose="05000000000000000000" pitchFamily="2" charset="2"/>
              <a:buChar char="ü"/>
            </a:pPr>
            <a:r>
              <a:rPr lang="nl-NL" sz="1200" dirty="0" smtClean="0"/>
              <a:t>Verleng een sleutel nooit met een hefboom om meer kracht te kunnen zetten.</a:t>
            </a:r>
          </a:p>
          <a:p>
            <a:pPr marL="571500" indent="-571500">
              <a:buFont typeface="Wingdings" panose="05000000000000000000" pitchFamily="2" charset="2"/>
              <a:buChar char="ü"/>
            </a:pPr>
            <a:r>
              <a:rPr lang="nl-NL" sz="1200" dirty="0" smtClean="0"/>
              <a:t>Enkel op een slagsleutel mag met een hamer geslagen worden.</a:t>
            </a:r>
          </a:p>
          <a:p>
            <a:pPr marL="571500" marR="0" indent="-5715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nl-NL" sz="1200" dirty="0" smtClean="0"/>
              <a:t>Gebruik liever ringsleutels (juiste maat) dan steeksleutels, omdat dit de kans op afglijden kleiner maakt.</a:t>
            </a:r>
          </a:p>
          <a:p>
            <a:pPr marL="571500" indent="-571500">
              <a:buFont typeface="Wingdings" panose="05000000000000000000" pitchFamily="2" charset="2"/>
              <a:buChar char="ü"/>
            </a:pPr>
            <a:r>
              <a:rPr lang="nl-NL" sz="1200" dirty="0" smtClean="0"/>
              <a:t>Moersleutels moeten perfect passen: gebruik geen tussenplaatjes; die vallen er meestal uit.</a:t>
            </a:r>
          </a:p>
          <a:p>
            <a:pPr marL="571500" indent="-571500">
              <a:buFont typeface="Wingdings" panose="05000000000000000000" pitchFamily="2" charset="2"/>
              <a:buChar char="ü"/>
            </a:pPr>
            <a:r>
              <a:rPr lang="nl-NL" sz="1200" dirty="0" smtClean="0"/>
              <a:t>Bij verstelbare (of Engelse) sleutels: draai de bek goed aan om doorschieten of beschadiging te voorkomen.</a:t>
            </a:r>
          </a:p>
          <a:p>
            <a:pPr marL="571500" indent="-571500">
              <a:buFont typeface="Wingdings" panose="05000000000000000000" pitchFamily="2" charset="2"/>
              <a:buChar char="ü"/>
            </a:pPr>
            <a:endParaRPr lang="nl-BE" sz="1200" dirty="0"/>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26</a:t>
            </a:fld>
            <a:endParaRPr lang="nl-BE"/>
          </a:p>
        </p:txBody>
      </p:sp>
    </p:spTree>
    <p:extLst>
      <p:ext uri="{BB962C8B-B14F-4D97-AF65-F5344CB8AC3E}">
        <p14:creationId xmlns:p14="http://schemas.microsoft.com/office/powerpoint/2010/main" val="41236804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sz="1200" kern="1200" dirty="0" smtClean="0">
                <a:solidFill>
                  <a:schemeClr val="tx1"/>
                </a:solidFill>
                <a:effectLst/>
                <a:latin typeface="+mn-lt"/>
                <a:ea typeface="+mn-ea"/>
                <a:cs typeface="+mn-cs"/>
              </a:rPr>
              <a:t>Oplossingen: 1. d, 2. j, 3. a, 4. b, 5. i, 6. h, 7. e, 8. c, 9. g, 10. f</a:t>
            </a:r>
            <a:endParaRPr lang="nl-BE" sz="1200" kern="1200" dirty="0" smtClean="0">
              <a:solidFill>
                <a:schemeClr val="tx1"/>
              </a:solidFill>
              <a:effectLst/>
              <a:latin typeface="+mn-lt"/>
              <a:ea typeface="+mn-ea"/>
              <a:cs typeface="+mn-cs"/>
            </a:endParaRPr>
          </a:p>
          <a:p>
            <a:endParaRPr lang="nl-BE" dirty="0"/>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27</a:t>
            </a:fld>
            <a:endParaRPr lang="nl-BE"/>
          </a:p>
        </p:txBody>
      </p:sp>
    </p:spTree>
    <p:extLst>
      <p:ext uri="{BB962C8B-B14F-4D97-AF65-F5344CB8AC3E}">
        <p14:creationId xmlns:p14="http://schemas.microsoft.com/office/powerpoint/2010/main" val="33619482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fld id="{896C7742-A5CB-4EE9-B5CA-3113EBA7CDC6}" type="slidenum">
              <a:rPr lang="nl-NL" smtClean="0"/>
              <a:pPr/>
              <a:t>28</a:t>
            </a:fld>
            <a:endParaRPr lang="nl-NL"/>
          </a:p>
        </p:txBody>
      </p:sp>
    </p:spTree>
    <p:extLst>
      <p:ext uri="{BB962C8B-B14F-4D97-AF65-F5344CB8AC3E}">
        <p14:creationId xmlns:p14="http://schemas.microsoft.com/office/powerpoint/2010/main" val="4522534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normAutofit/>
          </a:bodyPr>
          <a:lstStyle/>
          <a:p>
            <a:endParaRPr lang="nl-BE" dirty="0"/>
          </a:p>
        </p:txBody>
      </p:sp>
      <p:sp>
        <p:nvSpPr>
          <p:cNvPr id="4" name="Tijdelijke aanduiding voor dianummer 3"/>
          <p:cNvSpPr>
            <a:spLocks noGrp="1"/>
          </p:cNvSpPr>
          <p:nvPr>
            <p:ph type="sldNum" sz="quarter" idx="10"/>
          </p:nvPr>
        </p:nvSpPr>
        <p:spPr/>
        <p:txBody>
          <a:bodyPr/>
          <a:lstStyle/>
          <a:p>
            <a:fld id="{896C7742-A5CB-4EE9-B5CA-3113EBA7CDC6}" type="slidenum">
              <a:rPr lang="nl-NL" smtClean="0"/>
              <a:pPr/>
              <a:t>29</a:t>
            </a:fld>
            <a:endParaRPr lang="nl-NL"/>
          </a:p>
        </p:txBody>
      </p:sp>
    </p:spTree>
    <p:extLst>
      <p:ext uri="{BB962C8B-B14F-4D97-AF65-F5344CB8AC3E}">
        <p14:creationId xmlns:p14="http://schemas.microsoft.com/office/powerpoint/2010/main" val="2762885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Een</a:t>
            </a:r>
            <a:r>
              <a:rPr lang="nl-BE" baseline="0" dirty="0" smtClean="0"/>
              <a:t> machine of handgereedschap?</a:t>
            </a:r>
          </a:p>
          <a:p>
            <a:pPr marL="171450" indent="-171450">
              <a:buFont typeface="Arial" panose="020B0604020202020204" pitchFamily="34" charset="0"/>
              <a:buChar char="•"/>
            </a:pPr>
            <a:r>
              <a:rPr lang="nl-BE" baseline="0" dirty="0" smtClean="0"/>
              <a:t>Machines</a:t>
            </a:r>
          </a:p>
          <a:p>
            <a:pPr marL="171450" indent="-171450">
              <a:buFont typeface="Arial" panose="020B0604020202020204" pitchFamily="34" charset="0"/>
              <a:buChar char="•"/>
            </a:pPr>
            <a:r>
              <a:rPr lang="nl-BE" baseline="0" dirty="0" smtClean="0"/>
              <a:t>Aangedreven handgereedschap (elektrisch, pneumatisch aangedreven)</a:t>
            </a:r>
          </a:p>
          <a:p>
            <a:pPr marL="171450" indent="-171450">
              <a:buFont typeface="Arial" panose="020B0604020202020204" pitchFamily="34" charset="0"/>
              <a:buChar char="•"/>
            </a:pPr>
            <a:r>
              <a:rPr lang="nl-BE" baseline="0" dirty="0" smtClean="0"/>
              <a:t>Eenvoudige handgereedschappen = enkel door de mens aangedreven</a:t>
            </a:r>
          </a:p>
          <a:p>
            <a:endParaRPr lang="nl-BE" dirty="0" smtClean="0"/>
          </a:p>
          <a:p>
            <a:r>
              <a:rPr lang="nl-BE" dirty="0" smtClean="0"/>
              <a:t>Handgereedschappen</a:t>
            </a:r>
            <a:r>
              <a:rPr lang="nl-BE" baseline="0" dirty="0" smtClean="0"/>
              <a:t> zijn werktuigen die we allemaal al eens in de hand hebben genomen voor een meubel te monteren (een schroevendraaier), een nagel in een plank te slaan (een hamer) en dat doen we in alle omstandigheden (op de begane grond, op een stelling, op daken,…)</a:t>
            </a:r>
          </a:p>
          <a:p>
            <a:r>
              <a:rPr lang="nl-BE" baseline="0" dirty="0" smtClean="0"/>
              <a:t>Als er trouwens een ongeval (of incident) voorvalt met handgereedschap dan wordt dat gewoonlijk toegeschreven aan onhandigheid of het noodlot,</a:t>
            </a:r>
          </a:p>
          <a:p>
            <a:endParaRPr lang="nl-BE" dirty="0"/>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3</a:t>
            </a:fld>
            <a:endParaRPr lang="nl-BE"/>
          </a:p>
        </p:txBody>
      </p:sp>
    </p:spTree>
    <p:extLst>
      <p:ext uri="{BB962C8B-B14F-4D97-AF65-F5344CB8AC3E}">
        <p14:creationId xmlns:p14="http://schemas.microsoft.com/office/powerpoint/2010/main" val="41236804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4</a:t>
            </a:fld>
            <a:endParaRPr lang="nl-BE"/>
          </a:p>
        </p:txBody>
      </p:sp>
    </p:spTree>
    <p:extLst>
      <p:ext uri="{BB962C8B-B14F-4D97-AF65-F5344CB8AC3E}">
        <p14:creationId xmlns:p14="http://schemas.microsoft.com/office/powerpoint/2010/main" val="4123680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Bij kunststofhamers</a:t>
            </a:r>
            <a:r>
              <a:rPr lang="nl-BE" baseline="0" dirty="0" smtClean="0"/>
              <a:t> wordt het risico van het loskomen van de kop nagenoeg tot nul herleid.</a:t>
            </a:r>
            <a:endParaRPr lang="nl-BE" dirty="0"/>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5</a:t>
            </a:fld>
            <a:endParaRPr lang="nl-BE"/>
          </a:p>
        </p:txBody>
      </p:sp>
    </p:spTree>
    <p:extLst>
      <p:ext uri="{BB962C8B-B14F-4D97-AF65-F5344CB8AC3E}">
        <p14:creationId xmlns:p14="http://schemas.microsoft.com/office/powerpoint/2010/main" val="4123680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6</a:t>
            </a:fld>
            <a:endParaRPr lang="nl-BE"/>
          </a:p>
        </p:txBody>
      </p:sp>
    </p:spTree>
    <p:extLst>
      <p:ext uri="{BB962C8B-B14F-4D97-AF65-F5344CB8AC3E}">
        <p14:creationId xmlns:p14="http://schemas.microsoft.com/office/powerpoint/2010/main" val="4123680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Preventie van deze risico’s begint bij de fabrikant die ervoor zorgt</a:t>
            </a:r>
            <a:r>
              <a:rPr lang="nl-BE" baseline="0" dirty="0" smtClean="0"/>
              <a:t> veilige producten op de markt te brengen, loopt via een goede aankoop over het aanmoedigen van het veilig gebruik van de producten tot  - de belangrijkste schakel – het correct gebruik door de werknemer.</a:t>
            </a:r>
          </a:p>
          <a:p>
            <a:endParaRPr lang="nl-BE" baseline="0" dirty="0" smtClean="0"/>
          </a:p>
          <a:p>
            <a:r>
              <a:rPr lang="nl-BE" baseline="0" dirty="0" smtClean="0"/>
              <a:t>De fabrikant zorgt ervoor dat zijn aanbod voldoet aan de economische wetgeving en de wetgeving rond veiligheid van producten,</a:t>
            </a:r>
          </a:p>
          <a:p>
            <a:r>
              <a:rPr lang="nl-BE" baseline="0" dirty="0" smtClean="0"/>
              <a:t>De aankoopdienst (</a:t>
            </a:r>
            <a:r>
              <a:rPr lang="nl-BE" baseline="0" dirty="0" err="1" smtClean="0"/>
              <a:t>aankoper</a:t>
            </a:r>
            <a:r>
              <a:rPr lang="nl-BE" baseline="0" dirty="0" smtClean="0"/>
              <a:t>) selecteert gebruiksvriendelijke, veilige producten.</a:t>
            </a: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7</a:t>
            </a:fld>
            <a:endParaRPr lang="nl-BE"/>
          </a:p>
        </p:txBody>
      </p:sp>
    </p:spTree>
    <p:extLst>
      <p:ext uri="{BB962C8B-B14F-4D97-AF65-F5344CB8AC3E}">
        <p14:creationId xmlns:p14="http://schemas.microsoft.com/office/powerpoint/2010/main" val="16536629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571500" indent="-571500">
              <a:buFont typeface="Wingdings" panose="05000000000000000000" pitchFamily="2" charset="2"/>
              <a:buChar char="ü"/>
            </a:pPr>
            <a:r>
              <a:rPr lang="nl-BE" sz="1200" dirty="0" smtClean="0"/>
              <a:t>Link naar arbeidsongevallen (juiste omschrijving – juiste code 06/07/08</a:t>
            </a:r>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8</a:t>
            </a:fld>
            <a:endParaRPr lang="nl-BE"/>
          </a:p>
        </p:txBody>
      </p:sp>
    </p:spTree>
    <p:extLst>
      <p:ext uri="{BB962C8B-B14F-4D97-AF65-F5344CB8AC3E}">
        <p14:creationId xmlns:p14="http://schemas.microsoft.com/office/powerpoint/2010/main" val="36184876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smtClean="0"/>
          </a:p>
          <a:p>
            <a:r>
              <a:rPr lang="nl-BE" dirty="0" smtClean="0"/>
              <a:t>06.01 handgereedschap – niet gemotoriseerd – voor zagen</a:t>
            </a:r>
          </a:p>
          <a:p>
            <a:r>
              <a:rPr lang="nl-BE" dirty="0" smtClean="0"/>
              <a:t>06.02 handgereedschap – niet gemotoriseerd – voor snijden, snoeien</a:t>
            </a:r>
            <a:r>
              <a:rPr lang="nl-BE" baseline="0" dirty="0" smtClean="0"/>
              <a:t> (</a:t>
            </a:r>
            <a:r>
              <a:rPr lang="nl-BE" baseline="0" dirty="0" err="1" smtClean="0"/>
              <a:t>incl</a:t>
            </a:r>
            <a:r>
              <a:rPr lang="nl-BE" baseline="0" dirty="0" smtClean="0"/>
              <a:t> scharen, kniptangen, snoeischaren)</a:t>
            </a:r>
          </a:p>
          <a:p>
            <a:r>
              <a:rPr lang="nl-BE" dirty="0" smtClean="0"/>
              <a:t>06.03 handgereedschap – niet gemotoriseerd – voor slijpen, beitelen, snoeien, maaien</a:t>
            </a:r>
          </a:p>
          <a:p>
            <a:r>
              <a:rPr lang="nl-BE" dirty="0" smtClean="0"/>
              <a:t>06.05 handgereedschap – niet gemotoriseerd – voor boren,</a:t>
            </a:r>
            <a:r>
              <a:rPr lang="nl-BE" baseline="0" dirty="0" smtClean="0"/>
              <a:t> draaien, schroeven</a:t>
            </a:r>
            <a:endParaRPr lang="nl-BE" dirty="0" smtClean="0"/>
          </a:p>
          <a:p>
            <a:r>
              <a:rPr lang="nl-BE" dirty="0" smtClean="0"/>
              <a:t>06.06 handgereedschap – niet gemotoriseerd – voor spijkeren, klinken, nieten</a:t>
            </a:r>
          </a:p>
          <a:p>
            <a:r>
              <a:rPr lang="nl-BE" dirty="0" smtClean="0"/>
              <a:t>06.08 handgereedschap – niet gemotoriseerd – voor lassen en lijmen</a:t>
            </a:r>
          </a:p>
          <a:p>
            <a:r>
              <a:rPr lang="nl-BE" dirty="0" smtClean="0"/>
              <a:t>andere</a:t>
            </a:r>
            <a:r>
              <a:rPr lang="nl-BE" baseline="0" dirty="0" smtClean="0"/>
              <a:t> = alle andere 06.xx codes</a:t>
            </a:r>
            <a:endParaRPr lang="nl-BE" dirty="0" smtClean="0"/>
          </a:p>
          <a:p>
            <a:endParaRPr lang="nl-BE" dirty="0" smtClean="0"/>
          </a:p>
          <a:p>
            <a:r>
              <a:rPr lang="nl-BE" dirty="0" smtClean="0"/>
              <a:t>TOTAAL 292</a:t>
            </a:r>
            <a:r>
              <a:rPr lang="nl-BE" baseline="0" dirty="0" smtClean="0"/>
              <a:t> alle plaatsen van letsel : oog, aangezicht, arm, hand, vingers,,,</a:t>
            </a:r>
            <a:endParaRPr lang="nl-BE" dirty="0"/>
          </a:p>
        </p:txBody>
      </p:sp>
      <p:sp>
        <p:nvSpPr>
          <p:cNvPr id="4" name="Tijdelijke aanduiding voor dianummer 3"/>
          <p:cNvSpPr>
            <a:spLocks noGrp="1"/>
          </p:cNvSpPr>
          <p:nvPr>
            <p:ph type="sldNum" sz="quarter" idx="10"/>
          </p:nvPr>
        </p:nvSpPr>
        <p:spPr/>
        <p:txBody>
          <a:bodyPr/>
          <a:lstStyle/>
          <a:p>
            <a:fld id="{D9D7969B-913E-4034-A688-8A084742AA1B}" type="slidenum">
              <a:rPr lang="nl-BE" smtClean="0"/>
              <a:pPr/>
              <a:t>9</a:t>
            </a:fld>
            <a:endParaRPr lang="nl-BE"/>
          </a:p>
        </p:txBody>
      </p:sp>
    </p:spTree>
    <p:extLst>
      <p:ext uri="{BB962C8B-B14F-4D97-AF65-F5344CB8AC3E}">
        <p14:creationId xmlns:p14="http://schemas.microsoft.com/office/powerpoint/2010/main" val="898097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eldia">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el en object">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Verticale titel en tekst">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1_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a:prstGeom prst="rect">
            <a:avLst/>
          </a:prstGeo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BE"/>
          </a:p>
        </p:txBody>
      </p:sp>
      <p:sp>
        <p:nvSpPr>
          <p:cNvPr id="4" name="Tijdelijke aanduiding voor datum 3"/>
          <p:cNvSpPr>
            <a:spLocks noGrp="1"/>
          </p:cNvSpPr>
          <p:nvPr>
            <p:ph type="dt" sz="half" idx="10"/>
          </p:nvPr>
        </p:nvSpPr>
        <p:spPr>
          <a:xfrm>
            <a:off x="457200" y="6356350"/>
            <a:ext cx="2133600" cy="365125"/>
          </a:xfrm>
          <a:prstGeom prst="rect">
            <a:avLst/>
          </a:prstGeom>
        </p:spPr>
        <p:txBody>
          <a:bodyPr/>
          <a:lstStyle/>
          <a:p>
            <a:fld id="{3A3C11FE-1449-4193-B8AE-001D9CF917C8}" type="datetimeFigureOut">
              <a:rPr lang="nl-BE" smtClean="0"/>
              <a:pPr/>
              <a:t>10/03/2017</a:t>
            </a:fld>
            <a:endParaRPr lang="nl-BE"/>
          </a:p>
        </p:txBody>
      </p:sp>
      <p:sp>
        <p:nvSpPr>
          <p:cNvPr id="5" name="Tijdelijke aanduiding voor voettekst 4"/>
          <p:cNvSpPr>
            <a:spLocks noGrp="1"/>
          </p:cNvSpPr>
          <p:nvPr>
            <p:ph type="ftr" sz="quarter" idx="11"/>
          </p:nvPr>
        </p:nvSpPr>
        <p:spPr>
          <a:xfrm>
            <a:off x="3124200" y="6356350"/>
            <a:ext cx="2895600" cy="365125"/>
          </a:xfrm>
          <a:prstGeom prst="rect">
            <a:avLst/>
          </a:prstGeom>
        </p:spPr>
        <p:txBody>
          <a:bodyPr/>
          <a:lstStyle/>
          <a:p>
            <a:endParaRPr lang="nl-BE"/>
          </a:p>
        </p:txBody>
      </p:sp>
      <p:sp>
        <p:nvSpPr>
          <p:cNvPr id="6" name="Tijdelijke aanduiding voor dianummer 5"/>
          <p:cNvSpPr>
            <a:spLocks noGrp="1"/>
          </p:cNvSpPr>
          <p:nvPr>
            <p:ph type="sldNum" sz="quarter" idx="12"/>
          </p:nvPr>
        </p:nvSpPr>
        <p:spPr>
          <a:xfrm>
            <a:off x="6553200" y="6356350"/>
            <a:ext cx="2133600" cy="365125"/>
          </a:xfrm>
          <a:prstGeom prst="rect">
            <a:avLst/>
          </a:prstGeom>
        </p:spPr>
        <p:txBody>
          <a:bodyPr/>
          <a:lstStyle/>
          <a:p>
            <a:fld id="{5A8B6B9E-EF7B-4702-B28E-73BCE34F2565}" type="slidenum">
              <a:rPr lang="nl-BE" smtClean="0"/>
              <a:pPr/>
              <a:t>‹nr.›</a:t>
            </a:fld>
            <a:endParaRPr lang="nl-B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1_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nl-NL" smtClean="0"/>
              <a:t>Klik om de stijl te bewerken</a:t>
            </a:r>
            <a:endParaRPr lang="nl-BE"/>
          </a:p>
        </p:txBody>
      </p:sp>
      <p:sp>
        <p:nvSpPr>
          <p:cNvPr id="3" name="Tijdelijke aanduiding voor inhoud 2"/>
          <p:cNvSpPr>
            <a:spLocks noGrp="1"/>
          </p:cNvSpPr>
          <p:nvPr>
            <p:ph idx="1"/>
          </p:nvPr>
        </p:nvSpPr>
        <p:spPr>
          <a:xfrm>
            <a:off x="457200" y="1600200"/>
            <a:ext cx="8229600" cy="4525963"/>
          </a:xfrm>
          <a:prstGeom prst="rect">
            <a:avLst/>
          </a:prstGeo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Image 1" descr="WMD-logo_def4.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15272" y="5643578"/>
            <a:ext cx="1177179" cy="992133"/>
          </a:xfrm>
          <a:prstGeom prst="rect">
            <a:avLst/>
          </a:prstGeom>
        </p:spPr>
      </p:pic>
      <p:cxnSp>
        <p:nvCxnSpPr>
          <p:cNvPr id="12" name="Rechte verbindingslijn 11"/>
          <p:cNvCxnSpPr/>
          <p:nvPr/>
        </p:nvCxnSpPr>
        <p:spPr>
          <a:xfrm rot="5400000">
            <a:off x="-2786090" y="3429000"/>
            <a:ext cx="6858000" cy="0"/>
          </a:xfrm>
          <a:prstGeom prst="line">
            <a:avLst/>
          </a:prstGeom>
          <a:ln w="25400">
            <a:solidFill>
              <a:srgbClr val="0C9BC2"/>
            </a:solidFill>
          </a:ln>
        </p:spPr>
        <p:style>
          <a:lnRef idx="1">
            <a:schemeClr val="accent1"/>
          </a:lnRef>
          <a:fillRef idx="0">
            <a:schemeClr val="accent1"/>
          </a:fillRef>
          <a:effectRef idx="0">
            <a:schemeClr val="accent1"/>
          </a:effectRef>
          <a:fontRef idx="minor">
            <a:schemeClr val="tx1"/>
          </a:fontRef>
        </p:style>
      </p:cxnSp>
      <p:cxnSp>
        <p:nvCxnSpPr>
          <p:cNvPr id="17" name="Rechte verbindingslijn 16"/>
          <p:cNvCxnSpPr/>
          <p:nvPr/>
        </p:nvCxnSpPr>
        <p:spPr>
          <a:xfrm rot="5400000">
            <a:off x="-3643370" y="3357562"/>
            <a:ext cx="8001056" cy="0"/>
          </a:xfrm>
          <a:prstGeom prst="line">
            <a:avLst/>
          </a:prstGeom>
          <a:ln w="25400">
            <a:solidFill>
              <a:srgbClr val="E84E4F"/>
            </a:solidFill>
          </a:ln>
        </p:spPr>
        <p:style>
          <a:lnRef idx="1">
            <a:schemeClr val="accent1"/>
          </a:lnRef>
          <a:fillRef idx="0">
            <a:schemeClr val="accent1"/>
          </a:fillRef>
          <a:effectRef idx="0">
            <a:schemeClr val="accent1"/>
          </a:effectRef>
          <a:fontRef idx="minor">
            <a:schemeClr val="tx1"/>
          </a:fontRef>
        </p:style>
      </p:cxnSp>
      <p:cxnSp>
        <p:nvCxnSpPr>
          <p:cNvPr id="21" name="Rechte verbindingslijn 20"/>
          <p:cNvCxnSpPr/>
          <p:nvPr/>
        </p:nvCxnSpPr>
        <p:spPr>
          <a:xfrm rot="5400000">
            <a:off x="-3490970" y="3509962"/>
            <a:ext cx="8001056" cy="0"/>
          </a:xfrm>
          <a:prstGeom prst="line">
            <a:avLst/>
          </a:prstGeom>
          <a:ln w="25400">
            <a:solidFill>
              <a:srgbClr val="B0C81B"/>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19.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34.png"/><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37.png"/><Relationship Id="rId5" Type="http://schemas.openxmlformats.org/officeDocument/2006/relationships/image" Target="../media/image19.png"/><Relationship Id="rId4" Type="http://schemas.openxmlformats.org/officeDocument/2006/relationships/image" Target="../media/image1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3.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fgeronde rechthoek 8"/>
          <p:cNvSpPr/>
          <p:nvPr/>
        </p:nvSpPr>
        <p:spPr>
          <a:xfrm>
            <a:off x="1428728" y="3786190"/>
            <a:ext cx="5429288" cy="1214446"/>
          </a:xfrm>
          <a:prstGeom prst="roundRect">
            <a:avLst/>
          </a:prstGeom>
          <a:noFill/>
          <a:ln>
            <a:solidFill>
              <a:srgbClr val="E84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ekstvak 9"/>
          <p:cNvSpPr txBox="1"/>
          <p:nvPr/>
        </p:nvSpPr>
        <p:spPr>
          <a:xfrm>
            <a:off x="5214942" y="2921168"/>
            <a:ext cx="3429024" cy="923330"/>
          </a:xfrm>
          <a:prstGeom prst="rect">
            <a:avLst/>
          </a:prstGeom>
          <a:noFill/>
        </p:spPr>
        <p:txBody>
          <a:bodyPr wrap="square" rtlCol="0">
            <a:spAutoFit/>
          </a:bodyPr>
          <a:lstStyle/>
          <a:p>
            <a:r>
              <a:rPr lang="nl-BE" sz="3600" b="1" dirty="0" smtClean="0">
                <a:solidFill>
                  <a:srgbClr val="00CCFF"/>
                </a:solidFill>
              </a:rPr>
              <a:t>Risico’s</a:t>
            </a:r>
          </a:p>
          <a:p>
            <a:endParaRPr lang="nl-BE" dirty="0"/>
          </a:p>
        </p:txBody>
      </p:sp>
      <p:sp>
        <p:nvSpPr>
          <p:cNvPr id="11" name="Tekstvak 10"/>
          <p:cNvSpPr txBox="1"/>
          <p:nvPr/>
        </p:nvSpPr>
        <p:spPr>
          <a:xfrm>
            <a:off x="1997938" y="1732151"/>
            <a:ext cx="4860078" cy="830997"/>
          </a:xfrm>
          <a:prstGeom prst="rect">
            <a:avLst/>
          </a:prstGeom>
          <a:noFill/>
        </p:spPr>
        <p:txBody>
          <a:bodyPr wrap="square" rtlCol="0">
            <a:spAutoFit/>
          </a:bodyPr>
          <a:lstStyle/>
          <a:p>
            <a:r>
              <a:rPr lang="nl-BE" sz="4800" b="1" dirty="0" smtClean="0">
                <a:solidFill>
                  <a:srgbClr val="B0C81B"/>
                </a:solidFill>
              </a:rPr>
              <a:t>Handgereedschap</a:t>
            </a:r>
            <a:endParaRPr lang="nl-BE" sz="4800" b="1" dirty="0">
              <a:solidFill>
                <a:srgbClr val="B0C81B"/>
              </a:solidFill>
            </a:endParaRPr>
          </a:p>
        </p:txBody>
      </p:sp>
      <p:sp>
        <p:nvSpPr>
          <p:cNvPr id="12" name="Tekstvak 11"/>
          <p:cNvSpPr txBox="1"/>
          <p:nvPr/>
        </p:nvSpPr>
        <p:spPr>
          <a:xfrm>
            <a:off x="1714480" y="4071942"/>
            <a:ext cx="4929222" cy="646331"/>
          </a:xfrm>
          <a:prstGeom prst="rect">
            <a:avLst/>
          </a:prstGeom>
          <a:noFill/>
        </p:spPr>
        <p:txBody>
          <a:bodyPr wrap="square" rtlCol="0">
            <a:spAutoFit/>
          </a:bodyPr>
          <a:lstStyle/>
          <a:p>
            <a:r>
              <a:rPr lang="nl-BE" sz="3600" b="1" dirty="0" smtClean="0">
                <a:solidFill>
                  <a:srgbClr val="E84E4F"/>
                </a:solidFill>
              </a:rPr>
              <a:t>Instructies </a:t>
            </a:r>
            <a:endParaRPr lang="nl-BE" sz="3600" b="1" dirty="0">
              <a:solidFill>
                <a:srgbClr val="E84E4F"/>
              </a:solidFill>
            </a:endParaRPr>
          </a:p>
        </p:txBody>
      </p:sp>
      <p:sp>
        <p:nvSpPr>
          <p:cNvPr id="16" name="Afgeronde rechthoek 15"/>
          <p:cNvSpPr/>
          <p:nvPr/>
        </p:nvSpPr>
        <p:spPr>
          <a:xfrm>
            <a:off x="1857356" y="1571612"/>
            <a:ext cx="5072098" cy="1285884"/>
          </a:xfrm>
          <a:prstGeom prst="roundRect">
            <a:avLst/>
          </a:prstGeom>
          <a:noFill/>
          <a:ln>
            <a:solidFill>
              <a:srgbClr val="B0C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Afgeronde rechthoek 16"/>
          <p:cNvSpPr/>
          <p:nvPr/>
        </p:nvSpPr>
        <p:spPr>
          <a:xfrm>
            <a:off x="4857752" y="2750339"/>
            <a:ext cx="3714776" cy="1178727"/>
          </a:xfrm>
          <a:prstGeom prst="roundRect">
            <a:avLst/>
          </a:prstGeom>
          <a:noFill/>
          <a:ln>
            <a:solidFill>
              <a:srgbClr val="0C9B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8132" y="2131115"/>
            <a:ext cx="2980102" cy="2185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00092" y="3681917"/>
            <a:ext cx="2808312" cy="2230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kstvak 3"/>
          <p:cNvSpPr txBox="1"/>
          <p:nvPr/>
        </p:nvSpPr>
        <p:spPr>
          <a:xfrm>
            <a:off x="1127586" y="4473985"/>
            <a:ext cx="3888432" cy="646331"/>
          </a:xfrm>
          <a:prstGeom prst="rect">
            <a:avLst/>
          </a:prstGeom>
          <a:noFill/>
        </p:spPr>
        <p:txBody>
          <a:bodyPr wrap="square" rtlCol="0">
            <a:spAutoFit/>
          </a:bodyPr>
          <a:lstStyle/>
          <a:p>
            <a:r>
              <a:rPr lang="nl-BE" sz="3600" dirty="0" smtClean="0"/>
              <a:t>Slaan</a:t>
            </a:r>
            <a:r>
              <a:rPr lang="nl-BE" dirty="0" smtClean="0"/>
              <a:t> </a:t>
            </a:r>
            <a:r>
              <a:rPr lang="nl-BE" sz="3600" dirty="0" smtClean="0"/>
              <a:t>met</a:t>
            </a:r>
            <a:r>
              <a:rPr lang="nl-BE" dirty="0" smtClean="0"/>
              <a:t> </a:t>
            </a:r>
            <a:r>
              <a:rPr lang="nl-BE" sz="3600" dirty="0" smtClean="0"/>
              <a:t>de</a:t>
            </a:r>
            <a:r>
              <a:rPr lang="nl-BE" dirty="0" smtClean="0"/>
              <a:t> </a:t>
            </a:r>
            <a:r>
              <a:rPr lang="nl-BE" sz="3600" dirty="0" smtClean="0"/>
              <a:t>hamer</a:t>
            </a:r>
            <a:endParaRPr lang="nl-BE" sz="3600" dirty="0"/>
          </a:p>
        </p:txBody>
      </p:sp>
      <p:sp>
        <p:nvSpPr>
          <p:cNvPr id="5" name="Tekstvak 4"/>
          <p:cNvSpPr txBox="1"/>
          <p:nvPr/>
        </p:nvSpPr>
        <p:spPr>
          <a:xfrm>
            <a:off x="5192298" y="2155098"/>
            <a:ext cx="3556166" cy="1200329"/>
          </a:xfrm>
          <a:prstGeom prst="rect">
            <a:avLst/>
          </a:prstGeom>
          <a:noFill/>
        </p:spPr>
        <p:txBody>
          <a:bodyPr wrap="square" rtlCol="0">
            <a:spAutoFit/>
          </a:bodyPr>
          <a:lstStyle/>
          <a:p>
            <a:r>
              <a:rPr lang="nl-BE" sz="3600" dirty="0" smtClean="0"/>
              <a:t>Snijden met keukenmes</a:t>
            </a:r>
            <a:endParaRPr lang="nl-BE" sz="3600" dirty="0"/>
          </a:p>
        </p:txBody>
      </p:sp>
      <p:sp>
        <p:nvSpPr>
          <p:cNvPr id="8" name="Afgeronde rechthoek 7"/>
          <p:cNvSpPr/>
          <p:nvPr/>
        </p:nvSpPr>
        <p:spPr>
          <a:xfrm>
            <a:off x="1288132" y="670871"/>
            <a:ext cx="5516116" cy="646331"/>
          </a:xfrm>
          <a:prstGeom prst="roundRect">
            <a:avLst/>
          </a:prstGeom>
          <a:noFill/>
          <a:ln>
            <a:solidFill>
              <a:srgbClr val="0C9B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p:cNvSpPr txBox="1"/>
          <p:nvPr/>
        </p:nvSpPr>
        <p:spPr>
          <a:xfrm>
            <a:off x="1357290" y="670871"/>
            <a:ext cx="5613091" cy="523220"/>
          </a:xfrm>
          <a:prstGeom prst="rect">
            <a:avLst/>
          </a:prstGeom>
          <a:noFill/>
        </p:spPr>
        <p:txBody>
          <a:bodyPr wrap="square" rtlCol="0">
            <a:spAutoFit/>
          </a:bodyPr>
          <a:lstStyle/>
          <a:p>
            <a:r>
              <a:rPr lang="nl-BE" sz="2800" b="1" dirty="0" smtClean="0">
                <a:solidFill>
                  <a:srgbClr val="00CCFF"/>
                </a:solidFill>
              </a:rPr>
              <a:t>Ongevallen – plaats van het letsels</a:t>
            </a:r>
          </a:p>
        </p:txBody>
      </p:sp>
    </p:spTree>
    <p:extLst>
      <p:ext uri="{BB962C8B-B14F-4D97-AF65-F5344CB8AC3E}">
        <p14:creationId xmlns:p14="http://schemas.microsoft.com/office/powerpoint/2010/main" val="10251429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afiek 7"/>
          <p:cNvGraphicFramePr>
            <a:graphicFrameLocks/>
          </p:cNvGraphicFramePr>
          <p:nvPr>
            <p:extLst>
              <p:ext uri="{D42A27DB-BD31-4B8C-83A1-F6EECF244321}">
                <p14:modId xmlns:p14="http://schemas.microsoft.com/office/powerpoint/2010/main" val="1970334889"/>
              </p:ext>
            </p:extLst>
          </p:nvPr>
        </p:nvGraphicFramePr>
        <p:xfrm>
          <a:off x="827584" y="1556792"/>
          <a:ext cx="7056784" cy="4104456"/>
        </p:xfrm>
        <a:graphic>
          <a:graphicData uri="http://schemas.openxmlformats.org/drawingml/2006/chart">
            <c:chart xmlns:c="http://schemas.openxmlformats.org/drawingml/2006/chart" xmlns:r="http://schemas.openxmlformats.org/officeDocument/2006/relationships" r:id="rId3"/>
          </a:graphicData>
        </a:graphic>
      </p:graphicFrame>
      <p:sp>
        <p:nvSpPr>
          <p:cNvPr id="5" name="Afgeronde rechthoek 4"/>
          <p:cNvSpPr/>
          <p:nvPr/>
        </p:nvSpPr>
        <p:spPr>
          <a:xfrm>
            <a:off x="1000100" y="329216"/>
            <a:ext cx="2972657" cy="830546"/>
          </a:xfrm>
          <a:prstGeom prst="roundRect">
            <a:avLst/>
          </a:prstGeom>
          <a:noFill/>
          <a:ln>
            <a:solidFill>
              <a:srgbClr val="0C9B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p:cNvSpPr txBox="1"/>
          <p:nvPr/>
        </p:nvSpPr>
        <p:spPr>
          <a:xfrm>
            <a:off x="1357290" y="500043"/>
            <a:ext cx="2615467" cy="646331"/>
          </a:xfrm>
          <a:prstGeom prst="rect">
            <a:avLst/>
          </a:prstGeom>
          <a:noFill/>
        </p:spPr>
        <p:txBody>
          <a:bodyPr wrap="square" rtlCol="0">
            <a:spAutoFit/>
          </a:bodyPr>
          <a:lstStyle/>
          <a:p>
            <a:r>
              <a:rPr lang="nl-BE" sz="3600" b="1" dirty="0" smtClean="0">
                <a:solidFill>
                  <a:srgbClr val="00CCFF"/>
                </a:solidFill>
              </a:rPr>
              <a:t>Ongevallen</a:t>
            </a:r>
            <a:endParaRPr lang="nl-BE" dirty="0"/>
          </a:p>
        </p:txBody>
      </p:sp>
    </p:spTree>
    <p:extLst>
      <p:ext uri="{BB962C8B-B14F-4D97-AF65-F5344CB8AC3E}">
        <p14:creationId xmlns:p14="http://schemas.microsoft.com/office/powerpoint/2010/main" val="38829978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fgeronde rechthoek 4"/>
          <p:cNvSpPr/>
          <p:nvPr/>
        </p:nvSpPr>
        <p:spPr>
          <a:xfrm>
            <a:off x="1357290" y="329216"/>
            <a:ext cx="5230934" cy="694047"/>
          </a:xfrm>
          <a:prstGeom prst="roundRect">
            <a:avLst/>
          </a:prstGeom>
          <a:noFill/>
          <a:ln>
            <a:solidFill>
              <a:srgbClr val="0C9B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p:cNvSpPr txBox="1"/>
          <p:nvPr/>
        </p:nvSpPr>
        <p:spPr>
          <a:xfrm>
            <a:off x="1359044" y="414629"/>
            <a:ext cx="5085164" cy="523220"/>
          </a:xfrm>
          <a:prstGeom prst="rect">
            <a:avLst/>
          </a:prstGeom>
          <a:noFill/>
        </p:spPr>
        <p:txBody>
          <a:bodyPr wrap="square" rtlCol="0">
            <a:spAutoFit/>
          </a:bodyPr>
          <a:lstStyle/>
          <a:p>
            <a:r>
              <a:rPr lang="nl-BE" sz="2800" b="1" dirty="0" smtClean="0">
                <a:solidFill>
                  <a:srgbClr val="00CCFF"/>
                </a:solidFill>
              </a:rPr>
              <a:t>Ongevallen -  werken met beitel</a:t>
            </a:r>
            <a:endParaRPr lang="nl-BE" sz="2800" dirty="0"/>
          </a:p>
        </p:txBody>
      </p:sp>
      <p:graphicFrame>
        <p:nvGraphicFramePr>
          <p:cNvPr id="8" name="Grafiek 7"/>
          <p:cNvGraphicFramePr>
            <a:graphicFrameLocks/>
          </p:cNvGraphicFramePr>
          <p:nvPr>
            <p:extLst>
              <p:ext uri="{D42A27DB-BD31-4B8C-83A1-F6EECF244321}">
                <p14:modId xmlns:p14="http://schemas.microsoft.com/office/powerpoint/2010/main" val="2200537677"/>
              </p:ext>
            </p:extLst>
          </p:nvPr>
        </p:nvGraphicFramePr>
        <p:xfrm>
          <a:off x="1115616" y="1268760"/>
          <a:ext cx="7056784" cy="46805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72962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2627784" y="1772816"/>
            <a:ext cx="6218956" cy="3970318"/>
          </a:xfrm>
          <a:prstGeom prst="rect">
            <a:avLst/>
          </a:prstGeom>
        </p:spPr>
        <p:txBody>
          <a:bodyPr wrap="square">
            <a:spAutoFit/>
          </a:bodyPr>
          <a:lstStyle/>
          <a:p>
            <a:pPr marL="285750" indent="-285750">
              <a:buFont typeface="Arial" panose="020B0604020202020204" pitchFamily="34" charset="0"/>
              <a:buChar char="•"/>
            </a:pPr>
            <a:r>
              <a:rPr lang="nl-BE" sz="2800" dirty="0"/>
              <a:t>juiste gereedschap</a:t>
            </a:r>
          </a:p>
          <a:p>
            <a:pPr marL="285750" indent="-285750">
              <a:buFont typeface="Arial" panose="020B0604020202020204" pitchFamily="34" charset="0"/>
              <a:buChar char="•"/>
            </a:pPr>
            <a:r>
              <a:rPr lang="nl-BE" sz="2800" dirty="0"/>
              <a:t>goede staat van </a:t>
            </a:r>
            <a:r>
              <a:rPr lang="nl-BE" sz="2800" dirty="0" smtClean="0"/>
              <a:t>gereedschap</a:t>
            </a:r>
          </a:p>
          <a:p>
            <a:endParaRPr lang="nl-BE" sz="2800" dirty="0" smtClean="0"/>
          </a:p>
          <a:p>
            <a:endParaRPr lang="nl-BE" sz="2800" dirty="0"/>
          </a:p>
          <a:p>
            <a:pPr marL="285750" indent="-285750">
              <a:buFont typeface="Arial" panose="020B0604020202020204" pitchFamily="34" charset="0"/>
              <a:buChar char="•"/>
            </a:pPr>
            <a:r>
              <a:rPr lang="nl-BE" sz="2800" dirty="0" smtClean="0"/>
              <a:t>juiste hantering/gebruik gereedschap</a:t>
            </a:r>
            <a:endParaRPr lang="nl-BE" sz="2800" dirty="0"/>
          </a:p>
          <a:p>
            <a:pPr marL="285750" indent="-285750">
              <a:buFont typeface="Arial" panose="020B0604020202020204" pitchFamily="34" charset="0"/>
              <a:buChar char="•"/>
            </a:pPr>
            <a:r>
              <a:rPr lang="nl-BE" sz="2800" dirty="0" err="1" smtClean="0"/>
              <a:t>pbm’s</a:t>
            </a:r>
            <a:endParaRPr lang="nl-BE" sz="2800" dirty="0" smtClean="0"/>
          </a:p>
          <a:p>
            <a:endParaRPr lang="nl-BE" sz="2800" dirty="0"/>
          </a:p>
          <a:p>
            <a:endParaRPr lang="nl-BE" sz="2800" dirty="0" smtClean="0"/>
          </a:p>
          <a:p>
            <a:pPr marL="285750" indent="-285750">
              <a:buFont typeface="Arial" panose="020B0604020202020204" pitchFamily="34" charset="0"/>
              <a:buChar char="•"/>
            </a:pPr>
            <a:r>
              <a:rPr lang="nl-BE" sz="2800" dirty="0" smtClean="0"/>
              <a:t>Opberg </a:t>
            </a:r>
            <a:r>
              <a:rPr lang="nl-BE" sz="2800" dirty="0"/>
              <a:t>– onderhoud - herstelling</a:t>
            </a:r>
          </a:p>
        </p:txBody>
      </p:sp>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912" y="1516197"/>
            <a:ext cx="1773872" cy="4521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Afgeronde rechthoek 5"/>
          <p:cNvSpPr/>
          <p:nvPr/>
        </p:nvSpPr>
        <p:spPr>
          <a:xfrm>
            <a:off x="1164128" y="428603"/>
            <a:ext cx="2635226" cy="932083"/>
          </a:xfrm>
          <a:prstGeom prst="roundRect">
            <a:avLst/>
          </a:prstGeom>
          <a:noFill/>
          <a:ln>
            <a:solidFill>
              <a:srgbClr val="E84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p:cNvSpPr txBox="1"/>
          <p:nvPr/>
        </p:nvSpPr>
        <p:spPr>
          <a:xfrm>
            <a:off x="1290142" y="571478"/>
            <a:ext cx="2383198" cy="646331"/>
          </a:xfrm>
          <a:prstGeom prst="rect">
            <a:avLst/>
          </a:prstGeom>
          <a:noFill/>
        </p:spPr>
        <p:txBody>
          <a:bodyPr wrap="square" rtlCol="0">
            <a:spAutoFit/>
          </a:bodyPr>
          <a:lstStyle/>
          <a:p>
            <a:r>
              <a:rPr lang="nl-BE" sz="3600" b="1" dirty="0" smtClean="0">
                <a:solidFill>
                  <a:srgbClr val="E84E4F"/>
                </a:solidFill>
              </a:rPr>
              <a:t>Instructies</a:t>
            </a:r>
          </a:p>
        </p:txBody>
      </p:sp>
    </p:spTree>
    <p:extLst>
      <p:ext uri="{BB962C8B-B14F-4D97-AF65-F5344CB8AC3E}">
        <p14:creationId xmlns:p14="http://schemas.microsoft.com/office/powerpoint/2010/main" val="26317494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408" y="0"/>
            <a:ext cx="2024063" cy="173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kstvak 9"/>
          <p:cNvSpPr txBox="1"/>
          <p:nvPr/>
        </p:nvSpPr>
        <p:spPr>
          <a:xfrm>
            <a:off x="1729087" y="475602"/>
            <a:ext cx="3936117" cy="646331"/>
          </a:xfrm>
          <a:prstGeom prst="rect">
            <a:avLst/>
          </a:prstGeom>
          <a:noFill/>
        </p:spPr>
        <p:txBody>
          <a:bodyPr wrap="square" rtlCol="0">
            <a:spAutoFit/>
          </a:bodyPr>
          <a:lstStyle/>
          <a:p>
            <a:r>
              <a:rPr lang="nl-BE" sz="3600" b="1" dirty="0" smtClean="0">
                <a:solidFill>
                  <a:srgbClr val="E84E4F"/>
                </a:solidFill>
              </a:rPr>
              <a:t>Instructies: hamer </a:t>
            </a:r>
            <a:endParaRPr lang="nl-BE" sz="3600" b="1" dirty="0">
              <a:solidFill>
                <a:srgbClr val="E84E4F"/>
              </a:solidFill>
            </a:endParaRPr>
          </a:p>
        </p:txBody>
      </p:sp>
      <p:sp>
        <p:nvSpPr>
          <p:cNvPr id="11" name="Afgeronde rechthoek 10"/>
          <p:cNvSpPr/>
          <p:nvPr/>
        </p:nvSpPr>
        <p:spPr>
          <a:xfrm>
            <a:off x="1373795" y="332670"/>
            <a:ext cx="4291410" cy="932083"/>
          </a:xfrm>
          <a:prstGeom prst="roundRect">
            <a:avLst/>
          </a:prstGeom>
          <a:noFill/>
          <a:ln>
            <a:solidFill>
              <a:srgbClr val="E84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98948" y="2564904"/>
            <a:ext cx="3177980" cy="30848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7538" y="1988840"/>
            <a:ext cx="3877012" cy="36609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33079" y="5717203"/>
            <a:ext cx="717076" cy="751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65651" y="5649762"/>
            <a:ext cx="522288" cy="67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67246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408" y="0"/>
            <a:ext cx="2024063" cy="173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kstvak 9"/>
          <p:cNvSpPr txBox="1"/>
          <p:nvPr/>
        </p:nvSpPr>
        <p:spPr>
          <a:xfrm>
            <a:off x="1729087" y="475602"/>
            <a:ext cx="3936117" cy="646331"/>
          </a:xfrm>
          <a:prstGeom prst="rect">
            <a:avLst/>
          </a:prstGeom>
          <a:noFill/>
        </p:spPr>
        <p:txBody>
          <a:bodyPr wrap="square" rtlCol="0">
            <a:spAutoFit/>
          </a:bodyPr>
          <a:lstStyle/>
          <a:p>
            <a:r>
              <a:rPr lang="nl-BE" sz="3600" b="1" dirty="0" smtClean="0">
                <a:solidFill>
                  <a:srgbClr val="E84E4F"/>
                </a:solidFill>
              </a:rPr>
              <a:t>Instructies: hamer </a:t>
            </a:r>
            <a:endParaRPr lang="nl-BE" sz="3600" b="1" dirty="0">
              <a:solidFill>
                <a:srgbClr val="E84E4F"/>
              </a:solidFill>
            </a:endParaRPr>
          </a:p>
        </p:txBody>
      </p:sp>
      <p:sp>
        <p:nvSpPr>
          <p:cNvPr id="11" name="Afgeronde rechthoek 10"/>
          <p:cNvSpPr/>
          <p:nvPr/>
        </p:nvSpPr>
        <p:spPr>
          <a:xfrm>
            <a:off x="1373795" y="332670"/>
            <a:ext cx="4291410" cy="932083"/>
          </a:xfrm>
          <a:prstGeom prst="roundRect">
            <a:avLst/>
          </a:prstGeom>
          <a:noFill/>
          <a:ln>
            <a:solidFill>
              <a:srgbClr val="E84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3079" y="5717203"/>
            <a:ext cx="717076" cy="751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5651" y="5649762"/>
            <a:ext cx="522288" cy="67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1204" y="2060848"/>
            <a:ext cx="4109268" cy="35889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8504" y="2823256"/>
            <a:ext cx="3196582" cy="2805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07228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408" y="0"/>
            <a:ext cx="2024063" cy="173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4264" y="4421370"/>
            <a:ext cx="1720048" cy="1862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821471" y="1731962"/>
            <a:ext cx="7998999" cy="4708981"/>
          </a:xfrm>
          <a:prstGeom prst="rect">
            <a:avLst/>
          </a:prstGeom>
          <a:noFill/>
        </p:spPr>
        <p:txBody>
          <a:bodyPr wrap="square" rtlCol="0">
            <a:spAutoFit/>
          </a:bodyPr>
          <a:lstStyle/>
          <a:p>
            <a:pPr marL="457200" indent="-457200">
              <a:buFont typeface="Wingdings" panose="05000000000000000000" pitchFamily="2" charset="2"/>
              <a:buChar char="ü"/>
            </a:pPr>
            <a:r>
              <a:rPr lang="nl-BE" sz="3000" dirty="0"/>
              <a:t>Hou de hamer vast aan het uiteinde van de steel en sla steeds met een rechte hoek.</a:t>
            </a:r>
          </a:p>
          <a:p>
            <a:pPr marL="457200" indent="-457200">
              <a:buFont typeface="Wingdings" panose="05000000000000000000" pitchFamily="2" charset="2"/>
              <a:buChar char="ü"/>
            </a:pPr>
            <a:r>
              <a:rPr lang="nl-BE" sz="3000" dirty="0" smtClean="0"/>
              <a:t>Leg </a:t>
            </a:r>
            <a:r>
              <a:rPr lang="nl-BE" sz="3000" dirty="0"/>
              <a:t>de spijkers in een houdertje </a:t>
            </a:r>
            <a:r>
              <a:rPr lang="nl-BE" sz="3000" dirty="0" smtClean="0"/>
              <a:t/>
            </a:r>
            <a:br>
              <a:rPr lang="nl-BE" sz="3000" dirty="0" smtClean="0"/>
            </a:br>
            <a:r>
              <a:rPr lang="nl-BE" sz="3000" dirty="0" smtClean="0"/>
              <a:t>of </a:t>
            </a:r>
            <a:r>
              <a:rPr lang="nl-BE" sz="3000" dirty="0"/>
              <a:t>tasje en steek ze nooit in je mond.</a:t>
            </a:r>
          </a:p>
          <a:p>
            <a:pPr marL="457200" indent="-457200">
              <a:buFont typeface="Wingdings" panose="05000000000000000000" pitchFamily="2" charset="2"/>
              <a:buChar char="ü"/>
            </a:pPr>
            <a:r>
              <a:rPr lang="nl-BE" sz="3000" dirty="0"/>
              <a:t>Er bestaan ook terugslagvrije hamers: de tonvormige kunststof is gevuld met </a:t>
            </a:r>
            <a:r>
              <a:rPr lang="nl-BE" sz="3000" dirty="0" smtClean="0"/>
              <a:t>zand of loden </a:t>
            </a:r>
            <a:r>
              <a:rPr lang="nl-BE" sz="3000" dirty="0"/>
              <a:t>korrels waardoor de </a:t>
            </a:r>
            <a:endParaRPr lang="nl-BE" sz="3000" dirty="0" smtClean="0"/>
          </a:p>
          <a:p>
            <a:r>
              <a:rPr lang="nl-BE" sz="3000" dirty="0" smtClean="0"/>
              <a:t>     hamer </a:t>
            </a:r>
            <a:r>
              <a:rPr lang="nl-BE" sz="3000" dirty="0"/>
              <a:t>zijn volle </a:t>
            </a:r>
            <a:r>
              <a:rPr lang="nl-BE" sz="3000" dirty="0" smtClean="0"/>
              <a:t>slagenergie</a:t>
            </a:r>
          </a:p>
          <a:p>
            <a:r>
              <a:rPr lang="nl-BE" sz="3000" dirty="0"/>
              <a:t> </a:t>
            </a:r>
            <a:r>
              <a:rPr lang="nl-BE" sz="3000" dirty="0" smtClean="0"/>
              <a:t>    behoudt </a:t>
            </a:r>
            <a:r>
              <a:rPr lang="nl-BE" sz="3000" dirty="0"/>
              <a:t>zonder het </a:t>
            </a:r>
            <a:endParaRPr lang="nl-BE" sz="3000" dirty="0" smtClean="0"/>
          </a:p>
          <a:p>
            <a:r>
              <a:rPr lang="nl-BE" sz="3000" dirty="0"/>
              <a:t> </a:t>
            </a:r>
            <a:r>
              <a:rPr lang="nl-BE" sz="3000" dirty="0" smtClean="0"/>
              <a:t>    terugslageffect.</a:t>
            </a:r>
            <a:endParaRPr lang="nl-BE" sz="3000" dirty="0"/>
          </a:p>
        </p:txBody>
      </p:sp>
      <p:sp>
        <p:nvSpPr>
          <p:cNvPr id="10" name="Tekstvak 9"/>
          <p:cNvSpPr txBox="1"/>
          <p:nvPr/>
        </p:nvSpPr>
        <p:spPr>
          <a:xfrm>
            <a:off x="1729087" y="475602"/>
            <a:ext cx="3936117" cy="646331"/>
          </a:xfrm>
          <a:prstGeom prst="rect">
            <a:avLst/>
          </a:prstGeom>
          <a:noFill/>
        </p:spPr>
        <p:txBody>
          <a:bodyPr wrap="square" rtlCol="0">
            <a:spAutoFit/>
          </a:bodyPr>
          <a:lstStyle/>
          <a:p>
            <a:r>
              <a:rPr lang="nl-BE" sz="3600" b="1" dirty="0" smtClean="0">
                <a:solidFill>
                  <a:srgbClr val="E84E4F"/>
                </a:solidFill>
              </a:rPr>
              <a:t>Instructies: hamer </a:t>
            </a:r>
            <a:endParaRPr lang="nl-BE" sz="3600" b="1" dirty="0">
              <a:solidFill>
                <a:srgbClr val="E84E4F"/>
              </a:solidFill>
            </a:endParaRPr>
          </a:p>
        </p:txBody>
      </p:sp>
      <p:sp>
        <p:nvSpPr>
          <p:cNvPr id="11" name="Afgeronde rechthoek 10"/>
          <p:cNvSpPr/>
          <p:nvPr/>
        </p:nvSpPr>
        <p:spPr>
          <a:xfrm>
            <a:off x="1373795" y="332670"/>
            <a:ext cx="4291410" cy="932083"/>
          </a:xfrm>
          <a:prstGeom prst="roundRect">
            <a:avLst/>
          </a:prstGeom>
          <a:noFill/>
          <a:ln>
            <a:solidFill>
              <a:srgbClr val="E84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1897552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408" y="0"/>
            <a:ext cx="2024063" cy="173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kstvak 9"/>
          <p:cNvSpPr txBox="1"/>
          <p:nvPr/>
        </p:nvSpPr>
        <p:spPr>
          <a:xfrm>
            <a:off x="1729087" y="475602"/>
            <a:ext cx="3936117" cy="646331"/>
          </a:xfrm>
          <a:prstGeom prst="rect">
            <a:avLst/>
          </a:prstGeom>
          <a:noFill/>
        </p:spPr>
        <p:txBody>
          <a:bodyPr wrap="square" rtlCol="0">
            <a:spAutoFit/>
          </a:bodyPr>
          <a:lstStyle/>
          <a:p>
            <a:r>
              <a:rPr lang="nl-BE" sz="3600" b="1" dirty="0" smtClean="0">
                <a:solidFill>
                  <a:srgbClr val="E84E4F"/>
                </a:solidFill>
              </a:rPr>
              <a:t>Instructies: zaag</a:t>
            </a:r>
            <a:endParaRPr lang="nl-BE" sz="3600" b="1" dirty="0">
              <a:solidFill>
                <a:srgbClr val="E84E4F"/>
              </a:solidFill>
            </a:endParaRPr>
          </a:p>
        </p:txBody>
      </p:sp>
      <p:sp>
        <p:nvSpPr>
          <p:cNvPr id="11" name="Afgeronde rechthoek 10"/>
          <p:cNvSpPr/>
          <p:nvPr/>
        </p:nvSpPr>
        <p:spPr>
          <a:xfrm>
            <a:off x="1373795" y="332670"/>
            <a:ext cx="4291410" cy="932083"/>
          </a:xfrm>
          <a:prstGeom prst="roundRect">
            <a:avLst/>
          </a:prstGeom>
          <a:noFill/>
          <a:ln>
            <a:solidFill>
              <a:srgbClr val="E84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3079" y="5717203"/>
            <a:ext cx="717076" cy="751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5651" y="5649762"/>
            <a:ext cx="522288" cy="67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934" y="2648942"/>
            <a:ext cx="3085395" cy="29249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92217" y="1988840"/>
            <a:ext cx="3409298" cy="35850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6440591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408" y="0"/>
            <a:ext cx="2024063" cy="173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kstvak 9"/>
          <p:cNvSpPr txBox="1"/>
          <p:nvPr/>
        </p:nvSpPr>
        <p:spPr>
          <a:xfrm>
            <a:off x="1729087" y="475602"/>
            <a:ext cx="3936117" cy="646331"/>
          </a:xfrm>
          <a:prstGeom prst="rect">
            <a:avLst/>
          </a:prstGeom>
          <a:noFill/>
        </p:spPr>
        <p:txBody>
          <a:bodyPr wrap="square" rtlCol="0">
            <a:spAutoFit/>
          </a:bodyPr>
          <a:lstStyle/>
          <a:p>
            <a:r>
              <a:rPr lang="nl-BE" sz="3600" b="1" dirty="0" smtClean="0">
                <a:solidFill>
                  <a:srgbClr val="E84E4F"/>
                </a:solidFill>
              </a:rPr>
              <a:t>Instructies: zaag</a:t>
            </a:r>
            <a:endParaRPr lang="nl-BE" sz="3600" b="1" dirty="0">
              <a:solidFill>
                <a:srgbClr val="E84E4F"/>
              </a:solidFill>
            </a:endParaRPr>
          </a:p>
        </p:txBody>
      </p:sp>
      <p:sp>
        <p:nvSpPr>
          <p:cNvPr id="11" name="Afgeronde rechthoek 10"/>
          <p:cNvSpPr/>
          <p:nvPr/>
        </p:nvSpPr>
        <p:spPr>
          <a:xfrm>
            <a:off x="1373795" y="332670"/>
            <a:ext cx="4291410" cy="932083"/>
          </a:xfrm>
          <a:prstGeom prst="roundRect">
            <a:avLst/>
          </a:prstGeom>
          <a:noFill/>
          <a:ln>
            <a:solidFill>
              <a:srgbClr val="E84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3079" y="5717203"/>
            <a:ext cx="717076" cy="751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5651" y="5649762"/>
            <a:ext cx="522288" cy="67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3287" y="1822329"/>
            <a:ext cx="3596659" cy="3662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17582" y="2512833"/>
            <a:ext cx="3340714" cy="2971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3702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408" y="0"/>
            <a:ext cx="2024063" cy="173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3079" y="5717203"/>
            <a:ext cx="717076" cy="751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5651" y="5649762"/>
            <a:ext cx="522288" cy="67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kstvak 11"/>
          <p:cNvSpPr txBox="1"/>
          <p:nvPr/>
        </p:nvSpPr>
        <p:spPr>
          <a:xfrm>
            <a:off x="1729087" y="475602"/>
            <a:ext cx="4427089" cy="646331"/>
          </a:xfrm>
          <a:prstGeom prst="rect">
            <a:avLst/>
          </a:prstGeom>
          <a:noFill/>
        </p:spPr>
        <p:txBody>
          <a:bodyPr wrap="square" rtlCol="0">
            <a:spAutoFit/>
          </a:bodyPr>
          <a:lstStyle/>
          <a:p>
            <a:r>
              <a:rPr lang="nl-BE" sz="3600" b="1" dirty="0" smtClean="0">
                <a:solidFill>
                  <a:srgbClr val="E84E4F"/>
                </a:solidFill>
              </a:rPr>
              <a:t>Instructies: houtbeitel </a:t>
            </a:r>
            <a:endParaRPr lang="nl-BE" sz="3600" b="1" dirty="0">
              <a:solidFill>
                <a:srgbClr val="E84E4F"/>
              </a:solidFill>
            </a:endParaRPr>
          </a:p>
        </p:txBody>
      </p:sp>
      <p:sp>
        <p:nvSpPr>
          <p:cNvPr id="13" name="Afgeronde rechthoek 12"/>
          <p:cNvSpPr/>
          <p:nvPr/>
        </p:nvSpPr>
        <p:spPr>
          <a:xfrm>
            <a:off x="1373794" y="475602"/>
            <a:ext cx="4998405" cy="789151"/>
          </a:xfrm>
          <a:prstGeom prst="roundRect">
            <a:avLst/>
          </a:prstGeom>
          <a:noFill/>
          <a:ln>
            <a:solidFill>
              <a:srgbClr val="E84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124"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84851" y="2226072"/>
            <a:ext cx="3283887" cy="3140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43280" y="1921670"/>
            <a:ext cx="3706256" cy="3444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629285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1256778" y="571480"/>
            <a:ext cx="5547469" cy="830997"/>
          </a:xfrm>
          <a:prstGeom prst="rect">
            <a:avLst/>
          </a:prstGeom>
          <a:noFill/>
        </p:spPr>
        <p:txBody>
          <a:bodyPr wrap="square" rtlCol="0">
            <a:spAutoFit/>
          </a:bodyPr>
          <a:lstStyle/>
          <a:p>
            <a:r>
              <a:rPr lang="nl-BE" sz="4800" b="1" dirty="0" smtClean="0">
                <a:solidFill>
                  <a:srgbClr val="B0C81B"/>
                </a:solidFill>
              </a:rPr>
              <a:t>Handgereedschap</a:t>
            </a:r>
            <a:endParaRPr lang="nl-BE" sz="4800" b="1" dirty="0">
              <a:solidFill>
                <a:srgbClr val="B0C81B"/>
              </a:solidFill>
            </a:endParaRPr>
          </a:p>
        </p:txBody>
      </p:sp>
      <p:sp>
        <p:nvSpPr>
          <p:cNvPr id="5" name="Afgeronde rechthoek 4"/>
          <p:cNvSpPr/>
          <p:nvPr/>
        </p:nvSpPr>
        <p:spPr>
          <a:xfrm>
            <a:off x="928662" y="428604"/>
            <a:ext cx="6523658" cy="1285884"/>
          </a:xfrm>
          <a:prstGeom prst="roundRect">
            <a:avLst/>
          </a:prstGeom>
          <a:noFill/>
          <a:ln>
            <a:solidFill>
              <a:srgbClr val="B0C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10829" y="2849612"/>
            <a:ext cx="4206875" cy="27733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2900322"/>
            <a:ext cx="3505200" cy="3725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634856">
            <a:off x="5891594" y="2830547"/>
            <a:ext cx="3496773" cy="16320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408" y="0"/>
            <a:ext cx="2024063" cy="173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3079" y="5717203"/>
            <a:ext cx="717076" cy="751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kstvak 11"/>
          <p:cNvSpPr txBox="1"/>
          <p:nvPr/>
        </p:nvSpPr>
        <p:spPr>
          <a:xfrm>
            <a:off x="1729087" y="475602"/>
            <a:ext cx="4427089" cy="646331"/>
          </a:xfrm>
          <a:prstGeom prst="rect">
            <a:avLst/>
          </a:prstGeom>
          <a:noFill/>
        </p:spPr>
        <p:txBody>
          <a:bodyPr wrap="square" rtlCol="0">
            <a:spAutoFit/>
          </a:bodyPr>
          <a:lstStyle/>
          <a:p>
            <a:r>
              <a:rPr lang="nl-BE" sz="3600" b="1" dirty="0" smtClean="0">
                <a:solidFill>
                  <a:srgbClr val="E84E4F"/>
                </a:solidFill>
              </a:rPr>
              <a:t>Instructies: houtbeitel </a:t>
            </a:r>
            <a:endParaRPr lang="nl-BE" sz="3600" b="1" dirty="0">
              <a:solidFill>
                <a:srgbClr val="E84E4F"/>
              </a:solidFill>
            </a:endParaRPr>
          </a:p>
        </p:txBody>
      </p:sp>
      <p:sp>
        <p:nvSpPr>
          <p:cNvPr id="13" name="Afgeronde rechthoek 12"/>
          <p:cNvSpPr/>
          <p:nvPr/>
        </p:nvSpPr>
        <p:spPr>
          <a:xfrm>
            <a:off x="1373794" y="475602"/>
            <a:ext cx="4998405" cy="789151"/>
          </a:xfrm>
          <a:prstGeom prst="roundRect">
            <a:avLst/>
          </a:prstGeom>
          <a:noFill/>
          <a:ln>
            <a:solidFill>
              <a:srgbClr val="E84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8788" y="1820023"/>
            <a:ext cx="3592340" cy="38292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851" y="1820023"/>
            <a:ext cx="3993340" cy="38297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21952" y="5647353"/>
            <a:ext cx="719137" cy="749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792774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408" y="0"/>
            <a:ext cx="2024063" cy="173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33079" y="5703562"/>
            <a:ext cx="522288" cy="67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kstvak 8"/>
          <p:cNvSpPr txBox="1"/>
          <p:nvPr/>
        </p:nvSpPr>
        <p:spPr>
          <a:xfrm>
            <a:off x="1729087" y="475602"/>
            <a:ext cx="4355081" cy="646331"/>
          </a:xfrm>
          <a:prstGeom prst="rect">
            <a:avLst/>
          </a:prstGeom>
          <a:noFill/>
        </p:spPr>
        <p:txBody>
          <a:bodyPr wrap="square" rtlCol="0">
            <a:spAutoFit/>
          </a:bodyPr>
          <a:lstStyle/>
          <a:p>
            <a:r>
              <a:rPr lang="nl-BE" sz="3600" b="1" dirty="0" smtClean="0">
                <a:solidFill>
                  <a:srgbClr val="E84E4F"/>
                </a:solidFill>
              </a:rPr>
              <a:t>Instructies: </a:t>
            </a:r>
            <a:r>
              <a:rPr lang="nl-BE" sz="3600" b="1" dirty="0" err="1" smtClean="0">
                <a:solidFill>
                  <a:srgbClr val="E84E4F"/>
                </a:solidFill>
              </a:rPr>
              <a:t>cuttermes</a:t>
            </a:r>
            <a:r>
              <a:rPr lang="nl-BE" sz="3600" b="1" dirty="0" smtClean="0">
                <a:solidFill>
                  <a:srgbClr val="E84E4F"/>
                </a:solidFill>
              </a:rPr>
              <a:t> </a:t>
            </a:r>
            <a:endParaRPr lang="nl-BE" sz="3600" b="1" dirty="0">
              <a:solidFill>
                <a:srgbClr val="E84E4F"/>
              </a:solidFill>
            </a:endParaRPr>
          </a:p>
        </p:txBody>
      </p:sp>
      <p:sp>
        <p:nvSpPr>
          <p:cNvPr id="10" name="Afgeronde rechthoek 9"/>
          <p:cNvSpPr/>
          <p:nvPr/>
        </p:nvSpPr>
        <p:spPr>
          <a:xfrm>
            <a:off x="1373795" y="332670"/>
            <a:ext cx="5059284" cy="932083"/>
          </a:xfrm>
          <a:prstGeom prst="roundRect">
            <a:avLst/>
          </a:prstGeom>
          <a:noFill/>
          <a:ln>
            <a:solidFill>
              <a:srgbClr val="E84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63730" y="1906461"/>
            <a:ext cx="3671349" cy="3622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799" y="1557461"/>
            <a:ext cx="4006277" cy="3971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217651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408" y="0"/>
            <a:ext cx="2024063" cy="173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3079" y="5717203"/>
            <a:ext cx="717076" cy="751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5651" y="5649762"/>
            <a:ext cx="522288" cy="67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kstvak 8"/>
          <p:cNvSpPr txBox="1"/>
          <p:nvPr/>
        </p:nvSpPr>
        <p:spPr>
          <a:xfrm>
            <a:off x="1729087" y="475602"/>
            <a:ext cx="4355081" cy="646331"/>
          </a:xfrm>
          <a:prstGeom prst="rect">
            <a:avLst/>
          </a:prstGeom>
          <a:noFill/>
        </p:spPr>
        <p:txBody>
          <a:bodyPr wrap="square" rtlCol="0">
            <a:spAutoFit/>
          </a:bodyPr>
          <a:lstStyle/>
          <a:p>
            <a:r>
              <a:rPr lang="nl-BE" sz="3600" b="1" dirty="0" smtClean="0">
                <a:solidFill>
                  <a:srgbClr val="E84E4F"/>
                </a:solidFill>
              </a:rPr>
              <a:t>Instructies: </a:t>
            </a:r>
            <a:r>
              <a:rPr lang="nl-BE" sz="3600" b="1" dirty="0" err="1" smtClean="0">
                <a:solidFill>
                  <a:srgbClr val="E84E4F"/>
                </a:solidFill>
              </a:rPr>
              <a:t>cuttermes</a:t>
            </a:r>
            <a:r>
              <a:rPr lang="nl-BE" sz="3600" b="1" dirty="0" smtClean="0">
                <a:solidFill>
                  <a:srgbClr val="E84E4F"/>
                </a:solidFill>
              </a:rPr>
              <a:t> </a:t>
            </a:r>
            <a:endParaRPr lang="nl-BE" sz="3600" b="1" dirty="0">
              <a:solidFill>
                <a:srgbClr val="E84E4F"/>
              </a:solidFill>
            </a:endParaRPr>
          </a:p>
        </p:txBody>
      </p:sp>
      <p:sp>
        <p:nvSpPr>
          <p:cNvPr id="10" name="Afgeronde rechthoek 9"/>
          <p:cNvSpPr/>
          <p:nvPr/>
        </p:nvSpPr>
        <p:spPr>
          <a:xfrm>
            <a:off x="1373795" y="332670"/>
            <a:ext cx="5059284" cy="932083"/>
          </a:xfrm>
          <a:prstGeom prst="roundRect">
            <a:avLst/>
          </a:prstGeom>
          <a:noFill/>
          <a:ln>
            <a:solidFill>
              <a:srgbClr val="E84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819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4932" y="2132855"/>
            <a:ext cx="3223723" cy="33356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89163" y="2259533"/>
            <a:ext cx="4042463" cy="3208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67809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p:cNvSpPr txBox="1"/>
          <p:nvPr/>
        </p:nvSpPr>
        <p:spPr>
          <a:xfrm>
            <a:off x="827584" y="1558807"/>
            <a:ext cx="7899649" cy="4401205"/>
          </a:xfrm>
          <a:prstGeom prst="rect">
            <a:avLst/>
          </a:prstGeom>
          <a:noFill/>
        </p:spPr>
        <p:txBody>
          <a:bodyPr wrap="square" rtlCol="0">
            <a:spAutoFit/>
          </a:bodyPr>
          <a:lstStyle/>
          <a:p>
            <a:pPr marL="457200" indent="-457200">
              <a:buFont typeface="Wingdings" panose="05000000000000000000" pitchFamily="2" charset="2"/>
              <a:buChar char="ü"/>
            </a:pPr>
            <a:r>
              <a:rPr lang="nl-NL" sz="2800" dirty="0" smtClean="0"/>
              <a:t>Schuif </a:t>
            </a:r>
            <a:r>
              <a:rPr lang="nl-NL" sz="2800" dirty="0"/>
              <a:t>een manueel verstelbaar </a:t>
            </a:r>
            <a:endParaRPr lang="nl-NL" sz="2800" dirty="0" smtClean="0"/>
          </a:p>
          <a:p>
            <a:pPr lvl="1"/>
            <a:r>
              <a:rPr lang="nl-NL" sz="2800" dirty="0" smtClean="0"/>
              <a:t>lemmet </a:t>
            </a:r>
            <a:r>
              <a:rPr lang="nl-NL" sz="2800" dirty="0"/>
              <a:t>(cutter) zo weinig mogelijk uit om breuken te vermijden.</a:t>
            </a:r>
            <a:endParaRPr lang="nl-BE" sz="2800" dirty="0"/>
          </a:p>
          <a:p>
            <a:pPr marL="457200" indent="-457200">
              <a:buFont typeface="Wingdings" panose="05000000000000000000" pitchFamily="2" charset="2"/>
              <a:buChar char="ü"/>
            </a:pPr>
            <a:r>
              <a:rPr lang="nl-NL" sz="2800" dirty="0" smtClean="0"/>
              <a:t>Gebruik </a:t>
            </a:r>
            <a:r>
              <a:rPr lang="nl-NL" sz="2800" dirty="0"/>
              <a:t>alleen scherpe </a:t>
            </a:r>
            <a:r>
              <a:rPr lang="nl-NL" sz="2800" dirty="0" smtClean="0"/>
              <a:t>messen en snij </a:t>
            </a:r>
            <a:r>
              <a:rPr lang="nl-NL" sz="2800" dirty="0"/>
              <a:t>steeds van het lichaam weg</a:t>
            </a:r>
          </a:p>
          <a:p>
            <a:pPr marL="457200" indent="-457200">
              <a:buFont typeface="Wingdings" panose="05000000000000000000" pitchFamily="2" charset="2"/>
              <a:buChar char="ü"/>
            </a:pPr>
            <a:r>
              <a:rPr lang="nl-NL" sz="2800" dirty="0"/>
              <a:t>Breek het versleten deel van het </a:t>
            </a:r>
            <a:r>
              <a:rPr lang="nl-NL" sz="2800" dirty="0" smtClean="0"/>
              <a:t>lemmet </a:t>
            </a:r>
            <a:r>
              <a:rPr lang="nl-NL" sz="2800" dirty="0"/>
              <a:t>af met een lemmetbreker of een tang, </a:t>
            </a:r>
            <a:r>
              <a:rPr lang="nl-NL" sz="2800" dirty="0" smtClean="0"/>
              <a:t>nooit </a:t>
            </a:r>
            <a:r>
              <a:rPr lang="nl-NL" sz="2800" dirty="0"/>
              <a:t>met de hand en zeker niet met de tanden.</a:t>
            </a:r>
          </a:p>
          <a:p>
            <a:pPr marL="457200" indent="-457200">
              <a:buFont typeface="Wingdings" panose="05000000000000000000" pitchFamily="2" charset="2"/>
              <a:buChar char="ü"/>
            </a:pPr>
            <a:r>
              <a:rPr lang="nl-NL" sz="2800" dirty="0" smtClean="0"/>
              <a:t>De handgreep van veel messen kan ergonomisch worden verbeterd.</a:t>
            </a: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5503694"/>
            <a:ext cx="2088232" cy="1328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vak 5"/>
          <p:cNvSpPr txBox="1"/>
          <p:nvPr/>
        </p:nvSpPr>
        <p:spPr>
          <a:xfrm>
            <a:off x="1729087" y="475602"/>
            <a:ext cx="4391085" cy="646331"/>
          </a:xfrm>
          <a:prstGeom prst="rect">
            <a:avLst/>
          </a:prstGeom>
          <a:noFill/>
        </p:spPr>
        <p:txBody>
          <a:bodyPr wrap="square" rtlCol="0">
            <a:spAutoFit/>
          </a:bodyPr>
          <a:lstStyle/>
          <a:p>
            <a:r>
              <a:rPr lang="nl-BE" sz="3600" b="1" dirty="0" smtClean="0">
                <a:solidFill>
                  <a:srgbClr val="E84E4F"/>
                </a:solidFill>
              </a:rPr>
              <a:t>Instructies: </a:t>
            </a:r>
            <a:r>
              <a:rPr lang="nl-BE" sz="3600" b="1" dirty="0" err="1" smtClean="0">
                <a:solidFill>
                  <a:srgbClr val="E84E4F"/>
                </a:solidFill>
              </a:rPr>
              <a:t>cuttermes</a:t>
            </a:r>
            <a:r>
              <a:rPr lang="nl-BE" sz="3600" b="1" dirty="0" smtClean="0">
                <a:solidFill>
                  <a:srgbClr val="E84E4F"/>
                </a:solidFill>
              </a:rPr>
              <a:t> </a:t>
            </a:r>
            <a:endParaRPr lang="nl-BE" sz="3600" b="1" dirty="0">
              <a:solidFill>
                <a:srgbClr val="E84E4F"/>
              </a:solidFill>
            </a:endParaRPr>
          </a:p>
        </p:txBody>
      </p:sp>
      <p:sp>
        <p:nvSpPr>
          <p:cNvPr id="7" name="Afgeronde rechthoek 6"/>
          <p:cNvSpPr/>
          <p:nvPr/>
        </p:nvSpPr>
        <p:spPr>
          <a:xfrm>
            <a:off x="1373794" y="332670"/>
            <a:ext cx="5070413" cy="932083"/>
          </a:xfrm>
          <a:prstGeom prst="roundRect">
            <a:avLst/>
          </a:prstGeom>
          <a:noFill/>
          <a:ln>
            <a:solidFill>
              <a:srgbClr val="E84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4248" y="255952"/>
            <a:ext cx="2024063" cy="173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52038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6408" y="0"/>
            <a:ext cx="2024063" cy="173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3079" y="5717203"/>
            <a:ext cx="717076" cy="7515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65651" y="5649762"/>
            <a:ext cx="522288" cy="67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0420" y="2672700"/>
            <a:ext cx="3192749" cy="3014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59664" y="2132856"/>
            <a:ext cx="3828549" cy="3558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kstvak 11"/>
          <p:cNvSpPr txBox="1"/>
          <p:nvPr/>
        </p:nvSpPr>
        <p:spPr>
          <a:xfrm>
            <a:off x="1017550" y="405936"/>
            <a:ext cx="5858706" cy="646331"/>
          </a:xfrm>
          <a:prstGeom prst="rect">
            <a:avLst/>
          </a:prstGeom>
          <a:noFill/>
        </p:spPr>
        <p:txBody>
          <a:bodyPr wrap="square" rtlCol="0">
            <a:spAutoFit/>
          </a:bodyPr>
          <a:lstStyle/>
          <a:p>
            <a:r>
              <a:rPr lang="nl-BE" sz="3600" b="1" dirty="0" smtClean="0">
                <a:solidFill>
                  <a:srgbClr val="E84E4F"/>
                </a:solidFill>
              </a:rPr>
              <a:t>Instructies: schroevendraaier</a:t>
            </a:r>
            <a:endParaRPr lang="nl-BE" sz="3600" b="1" dirty="0">
              <a:solidFill>
                <a:srgbClr val="E84E4F"/>
              </a:solidFill>
            </a:endParaRPr>
          </a:p>
        </p:txBody>
      </p:sp>
      <p:sp>
        <p:nvSpPr>
          <p:cNvPr id="13" name="Afgeronde rechthoek 12"/>
          <p:cNvSpPr/>
          <p:nvPr/>
        </p:nvSpPr>
        <p:spPr>
          <a:xfrm>
            <a:off x="827941" y="263004"/>
            <a:ext cx="5904299" cy="932083"/>
          </a:xfrm>
          <a:prstGeom prst="roundRect">
            <a:avLst/>
          </a:prstGeom>
          <a:noFill/>
          <a:ln>
            <a:solidFill>
              <a:srgbClr val="E84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23992949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289" y="1500187"/>
            <a:ext cx="5871052" cy="41610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kstvak 7"/>
          <p:cNvSpPr txBox="1"/>
          <p:nvPr/>
        </p:nvSpPr>
        <p:spPr>
          <a:xfrm>
            <a:off x="1017550" y="405936"/>
            <a:ext cx="5858706" cy="646331"/>
          </a:xfrm>
          <a:prstGeom prst="rect">
            <a:avLst/>
          </a:prstGeom>
          <a:noFill/>
        </p:spPr>
        <p:txBody>
          <a:bodyPr wrap="square" rtlCol="0">
            <a:spAutoFit/>
          </a:bodyPr>
          <a:lstStyle/>
          <a:p>
            <a:r>
              <a:rPr lang="nl-BE" sz="3600" b="1" dirty="0" smtClean="0">
                <a:solidFill>
                  <a:srgbClr val="E84E4F"/>
                </a:solidFill>
              </a:rPr>
              <a:t>Instructies: schroevendraaier</a:t>
            </a:r>
            <a:endParaRPr lang="nl-BE" sz="3600" b="1" dirty="0">
              <a:solidFill>
                <a:srgbClr val="E84E4F"/>
              </a:solidFill>
            </a:endParaRPr>
          </a:p>
        </p:txBody>
      </p:sp>
      <p:sp>
        <p:nvSpPr>
          <p:cNvPr id="9" name="Afgeronde rechthoek 8"/>
          <p:cNvSpPr/>
          <p:nvPr/>
        </p:nvSpPr>
        <p:spPr>
          <a:xfrm>
            <a:off x="827941" y="263004"/>
            <a:ext cx="5904299" cy="932083"/>
          </a:xfrm>
          <a:prstGeom prst="roundRect">
            <a:avLst/>
          </a:prstGeom>
          <a:noFill/>
          <a:ln>
            <a:solidFill>
              <a:srgbClr val="E84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0"/>
            <a:ext cx="2024063" cy="173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71297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9673" y="1609357"/>
            <a:ext cx="4752528" cy="4801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kstvak 1"/>
          <p:cNvSpPr txBox="1"/>
          <p:nvPr/>
        </p:nvSpPr>
        <p:spPr>
          <a:xfrm>
            <a:off x="5652120" y="2060848"/>
            <a:ext cx="2448272" cy="1569660"/>
          </a:xfrm>
          <a:prstGeom prst="rect">
            <a:avLst/>
          </a:prstGeom>
          <a:noFill/>
        </p:spPr>
        <p:txBody>
          <a:bodyPr wrap="square" rtlCol="0">
            <a:spAutoFit/>
          </a:bodyPr>
          <a:lstStyle/>
          <a:p>
            <a:r>
              <a:rPr lang="nl-BE" sz="3200" dirty="0" smtClean="0"/>
              <a:t>Gebruik de sleutel onder juiste hoek.</a:t>
            </a:r>
            <a:endParaRPr lang="nl-BE" sz="3200" dirty="0"/>
          </a:p>
        </p:txBody>
      </p:sp>
      <p:sp>
        <p:nvSpPr>
          <p:cNvPr id="8" name="Tekstvak 7"/>
          <p:cNvSpPr txBox="1"/>
          <p:nvPr/>
        </p:nvSpPr>
        <p:spPr>
          <a:xfrm>
            <a:off x="1017550" y="405936"/>
            <a:ext cx="4634570" cy="646331"/>
          </a:xfrm>
          <a:prstGeom prst="rect">
            <a:avLst/>
          </a:prstGeom>
          <a:noFill/>
        </p:spPr>
        <p:txBody>
          <a:bodyPr wrap="square" rtlCol="0">
            <a:spAutoFit/>
          </a:bodyPr>
          <a:lstStyle/>
          <a:p>
            <a:r>
              <a:rPr lang="nl-BE" sz="3600" b="1" dirty="0" smtClean="0">
                <a:solidFill>
                  <a:srgbClr val="E84E4F"/>
                </a:solidFill>
              </a:rPr>
              <a:t>Instructies: sleutel</a:t>
            </a:r>
            <a:endParaRPr lang="nl-BE" sz="3600" b="1" dirty="0">
              <a:solidFill>
                <a:srgbClr val="E84E4F"/>
              </a:solidFill>
            </a:endParaRPr>
          </a:p>
        </p:txBody>
      </p:sp>
      <p:sp>
        <p:nvSpPr>
          <p:cNvPr id="9" name="Afgeronde rechthoek 8"/>
          <p:cNvSpPr/>
          <p:nvPr/>
        </p:nvSpPr>
        <p:spPr>
          <a:xfrm>
            <a:off x="827941" y="263004"/>
            <a:ext cx="4248115" cy="932083"/>
          </a:xfrm>
          <a:prstGeom prst="roundRect">
            <a:avLst/>
          </a:prstGeom>
          <a:noFill/>
          <a:ln>
            <a:solidFill>
              <a:srgbClr val="E84E4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6256" y="0"/>
            <a:ext cx="2024063" cy="1731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64560" y="4281066"/>
            <a:ext cx="2748879" cy="531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94234" y="3615048"/>
            <a:ext cx="2240542" cy="5315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75922" y="4797672"/>
            <a:ext cx="3505200" cy="1566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31642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 3"/>
          <p:cNvGraphicFramePr>
            <a:graphicFrameLocks noGrp="1"/>
          </p:cNvGraphicFramePr>
          <p:nvPr>
            <p:extLst>
              <p:ext uri="{D42A27DB-BD31-4B8C-83A1-F6EECF244321}">
                <p14:modId xmlns:p14="http://schemas.microsoft.com/office/powerpoint/2010/main" val="1363985504"/>
              </p:ext>
            </p:extLst>
          </p:nvPr>
        </p:nvGraphicFramePr>
        <p:xfrm>
          <a:off x="827584" y="188640"/>
          <a:ext cx="6840760" cy="6433180"/>
        </p:xfrm>
        <a:graphic>
          <a:graphicData uri="http://schemas.openxmlformats.org/drawingml/2006/table">
            <a:tbl>
              <a:tblPr firstRow="1" firstCol="1" bandRow="1">
                <a:tableStyleId>{5C22544A-7EE6-4342-B048-85BDC9FD1C3A}</a:tableStyleId>
              </a:tblPr>
              <a:tblGrid>
                <a:gridCol w="3384376"/>
                <a:gridCol w="3456384"/>
              </a:tblGrid>
              <a:tr h="484687">
                <a:tc>
                  <a:txBody>
                    <a:bodyPr/>
                    <a:lstStyle/>
                    <a:p>
                      <a:pPr>
                        <a:lnSpc>
                          <a:spcPct val="100000"/>
                        </a:lnSpc>
                        <a:spcBef>
                          <a:spcPts val="600"/>
                        </a:spcBef>
                        <a:spcAft>
                          <a:spcPts val="600"/>
                        </a:spcAft>
                      </a:pPr>
                      <a:r>
                        <a:rPr lang="nl-BE" sz="1600" dirty="0">
                          <a:effectLst/>
                          <a:latin typeface="Arial" panose="020B0604020202020204" pitchFamily="34" charset="0"/>
                          <a:cs typeface="Arial" panose="020B0604020202020204" pitchFamily="34" charset="0"/>
                        </a:rPr>
                        <a:t>1. Als je moet werken aan een elektrische installatie</a:t>
                      </a:r>
                      <a:endParaRPr lang="nl-BE" sz="1600" dirty="0">
                        <a:effectLst/>
                        <a:latin typeface="Arial" panose="020B0604020202020204" pitchFamily="34" charset="0"/>
                        <a:ea typeface="Times New Roman"/>
                        <a:cs typeface="Arial" panose="020B0604020202020204" pitchFamily="34" charset="0"/>
                      </a:endParaRPr>
                    </a:p>
                  </a:txBody>
                  <a:tcPr marL="75939" marR="75939" marT="37969" marB="37969"/>
                </a:tc>
                <a:tc>
                  <a:txBody>
                    <a:bodyPr/>
                    <a:lstStyle/>
                    <a:p>
                      <a:pPr marL="0" algn="l" defTabSz="914400" rtl="0" eaLnBrk="1" latinLnBrk="0" hangingPunct="1">
                        <a:lnSpc>
                          <a:spcPct val="100000"/>
                        </a:lnSpc>
                        <a:spcBef>
                          <a:spcPts val="600"/>
                        </a:spcBef>
                        <a:spcAft>
                          <a:spcPts val="600"/>
                        </a:spcAft>
                      </a:pPr>
                      <a:r>
                        <a:rPr lang="nl-BE" sz="1600" b="0" kern="1200" dirty="0">
                          <a:solidFill>
                            <a:schemeClr val="dk1"/>
                          </a:solidFill>
                          <a:effectLst/>
                          <a:latin typeface="Arial" panose="020B0604020202020204" pitchFamily="34" charset="0"/>
                          <a:ea typeface="+mn-ea"/>
                          <a:cs typeface="Arial" panose="020B0604020202020204" pitchFamily="34" charset="0"/>
                        </a:rPr>
                        <a:t>a. als hefboom of als beitel</a:t>
                      </a:r>
                    </a:p>
                  </a:txBody>
                  <a:tcPr marL="75939" marR="75939" marT="37969" marB="37969">
                    <a:solidFill>
                      <a:srgbClr val="E9EDF4"/>
                    </a:solidFill>
                  </a:tcPr>
                </a:tc>
              </a:tr>
              <a:tr h="238906">
                <a:tc>
                  <a:txBody>
                    <a:bodyPr/>
                    <a:lstStyle/>
                    <a:p>
                      <a:pPr>
                        <a:lnSpc>
                          <a:spcPct val="100000"/>
                        </a:lnSpc>
                        <a:spcBef>
                          <a:spcPts val="600"/>
                        </a:spcBef>
                        <a:spcAft>
                          <a:spcPts val="600"/>
                        </a:spcAft>
                      </a:pPr>
                      <a:r>
                        <a:rPr lang="nl-BE" sz="1600">
                          <a:effectLst/>
                          <a:latin typeface="Arial" panose="020B0604020202020204" pitchFamily="34" charset="0"/>
                          <a:cs typeface="Arial" panose="020B0604020202020204" pitchFamily="34" charset="0"/>
                        </a:rPr>
                        <a:t>2. Na elk gebruik</a:t>
                      </a:r>
                      <a:endParaRPr lang="nl-BE" sz="1600">
                        <a:effectLst/>
                        <a:latin typeface="Arial" panose="020B0604020202020204" pitchFamily="34" charset="0"/>
                        <a:ea typeface="Times New Roman"/>
                        <a:cs typeface="Arial" panose="020B0604020202020204" pitchFamily="34" charset="0"/>
                      </a:endParaRPr>
                    </a:p>
                  </a:txBody>
                  <a:tcPr marL="75939" marR="75939" marT="37969" marB="37969"/>
                </a:tc>
                <a:tc>
                  <a:txBody>
                    <a:bodyPr/>
                    <a:lstStyle/>
                    <a:p>
                      <a:pPr>
                        <a:lnSpc>
                          <a:spcPct val="100000"/>
                        </a:lnSpc>
                        <a:spcBef>
                          <a:spcPts val="600"/>
                        </a:spcBef>
                        <a:spcAft>
                          <a:spcPts val="600"/>
                        </a:spcAft>
                      </a:pPr>
                      <a:r>
                        <a:rPr lang="nl-BE" sz="1600">
                          <a:effectLst/>
                          <a:latin typeface="Arial" panose="020B0604020202020204" pitchFamily="34" charset="0"/>
                          <a:cs typeface="Arial" panose="020B0604020202020204" pitchFamily="34" charset="0"/>
                        </a:rPr>
                        <a:t>b. met een hamer</a:t>
                      </a:r>
                      <a:endParaRPr lang="nl-BE" sz="1600">
                        <a:effectLst/>
                        <a:latin typeface="Arial" panose="020B0604020202020204" pitchFamily="34" charset="0"/>
                        <a:ea typeface="Times New Roman"/>
                        <a:cs typeface="Arial" panose="020B0604020202020204" pitchFamily="34" charset="0"/>
                      </a:endParaRPr>
                    </a:p>
                  </a:txBody>
                  <a:tcPr marL="75939" marR="75939" marT="37969" marB="37969"/>
                </a:tc>
              </a:tr>
              <a:tr h="406614">
                <a:tc>
                  <a:txBody>
                    <a:bodyPr/>
                    <a:lstStyle/>
                    <a:p>
                      <a:pPr>
                        <a:lnSpc>
                          <a:spcPct val="100000"/>
                        </a:lnSpc>
                        <a:spcBef>
                          <a:spcPts val="600"/>
                        </a:spcBef>
                        <a:spcAft>
                          <a:spcPts val="600"/>
                        </a:spcAft>
                      </a:pPr>
                      <a:r>
                        <a:rPr lang="nl-BE" sz="1600">
                          <a:effectLst/>
                          <a:latin typeface="Arial" panose="020B0604020202020204" pitchFamily="34" charset="0"/>
                          <a:cs typeface="Arial" panose="020B0604020202020204" pitchFamily="34" charset="0"/>
                        </a:rPr>
                        <a:t>3. Gebruik nooit een schroevendraaier</a:t>
                      </a:r>
                      <a:endParaRPr lang="nl-BE" sz="1600">
                        <a:effectLst/>
                        <a:latin typeface="Arial" panose="020B0604020202020204" pitchFamily="34" charset="0"/>
                        <a:ea typeface="Times New Roman"/>
                        <a:cs typeface="Arial" panose="020B0604020202020204" pitchFamily="34" charset="0"/>
                      </a:endParaRPr>
                    </a:p>
                  </a:txBody>
                  <a:tcPr marL="75939" marR="75939" marT="37969" marB="37969"/>
                </a:tc>
                <a:tc>
                  <a:txBody>
                    <a:bodyPr/>
                    <a:lstStyle/>
                    <a:p>
                      <a:pPr>
                        <a:lnSpc>
                          <a:spcPct val="100000"/>
                        </a:lnSpc>
                        <a:spcBef>
                          <a:spcPts val="600"/>
                        </a:spcBef>
                        <a:spcAft>
                          <a:spcPts val="600"/>
                        </a:spcAft>
                      </a:pPr>
                      <a:r>
                        <a:rPr lang="nl-BE" sz="1600" dirty="0">
                          <a:effectLst/>
                          <a:latin typeface="Arial" panose="020B0604020202020204" pitchFamily="34" charset="0"/>
                          <a:cs typeface="Arial" panose="020B0604020202020204" pitchFamily="34" charset="0"/>
                        </a:rPr>
                        <a:t>c. probeer het dan niet op te vangen</a:t>
                      </a:r>
                      <a:endParaRPr lang="nl-BE" sz="1600" dirty="0">
                        <a:effectLst/>
                        <a:latin typeface="Arial" panose="020B0604020202020204" pitchFamily="34" charset="0"/>
                        <a:ea typeface="Times New Roman"/>
                        <a:cs typeface="Arial" panose="020B0604020202020204" pitchFamily="34" charset="0"/>
                      </a:endParaRPr>
                    </a:p>
                  </a:txBody>
                  <a:tcPr marL="75939" marR="75939" marT="37969" marB="37969">
                    <a:solidFill>
                      <a:srgbClr val="E9EDF4"/>
                    </a:solidFill>
                  </a:tcPr>
                </a:tc>
              </a:tr>
              <a:tr h="406614">
                <a:tc>
                  <a:txBody>
                    <a:bodyPr/>
                    <a:lstStyle/>
                    <a:p>
                      <a:pPr>
                        <a:lnSpc>
                          <a:spcPct val="100000"/>
                        </a:lnSpc>
                        <a:spcBef>
                          <a:spcPts val="600"/>
                        </a:spcBef>
                        <a:spcAft>
                          <a:spcPts val="600"/>
                        </a:spcAft>
                      </a:pPr>
                      <a:r>
                        <a:rPr lang="nl-BE" sz="1600">
                          <a:effectLst/>
                          <a:latin typeface="Arial" panose="020B0604020202020204" pitchFamily="34" charset="0"/>
                          <a:cs typeface="Arial" panose="020B0604020202020204" pitchFamily="34" charset="0"/>
                        </a:rPr>
                        <a:t>4. Sla nooit op een schroevendraaier </a:t>
                      </a:r>
                      <a:endParaRPr lang="nl-BE" sz="1600">
                        <a:effectLst/>
                        <a:latin typeface="Arial" panose="020B0604020202020204" pitchFamily="34" charset="0"/>
                        <a:ea typeface="Times New Roman"/>
                        <a:cs typeface="Arial" panose="020B0604020202020204" pitchFamily="34" charset="0"/>
                      </a:endParaRPr>
                    </a:p>
                  </a:txBody>
                  <a:tcPr marL="75939" marR="75939" marT="37969" marB="37969"/>
                </a:tc>
                <a:tc>
                  <a:txBody>
                    <a:bodyPr/>
                    <a:lstStyle/>
                    <a:p>
                      <a:pPr>
                        <a:lnSpc>
                          <a:spcPct val="100000"/>
                        </a:lnSpc>
                        <a:spcBef>
                          <a:spcPts val="600"/>
                        </a:spcBef>
                        <a:spcAft>
                          <a:spcPts val="600"/>
                        </a:spcAft>
                      </a:pPr>
                      <a:r>
                        <a:rPr lang="nl-BE" sz="1600">
                          <a:effectLst/>
                          <a:latin typeface="Arial" panose="020B0604020202020204" pitchFamily="34" charset="0"/>
                          <a:cs typeface="Arial" panose="020B0604020202020204" pitchFamily="34" charset="0"/>
                        </a:rPr>
                        <a:t>d. moet de steel geïsoleerd zijn.</a:t>
                      </a:r>
                      <a:endParaRPr lang="nl-BE" sz="1600">
                        <a:effectLst/>
                        <a:latin typeface="Arial" panose="020B0604020202020204" pitchFamily="34" charset="0"/>
                        <a:ea typeface="Times New Roman"/>
                        <a:cs typeface="Arial" panose="020B0604020202020204" pitchFamily="34" charset="0"/>
                      </a:endParaRPr>
                    </a:p>
                  </a:txBody>
                  <a:tcPr marL="75939" marR="75939" marT="37969" marB="37969"/>
                </a:tc>
              </a:tr>
              <a:tr h="909738">
                <a:tc>
                  <a:txBody>
                    <a:bodyPr/>
                    <a:lstStyle/>
                    <a:p>
                      <a:pPr>
                        <a:lnSpc>
                          <a:spcPct val="100000"/>
                        </a:lnSpc>
                        <a:spcBef>
                          <a:spcPts val="600"/>
                        </a:spcBef>
                        <a:spcAft>
                          <a:spcPts val="600"/>
                        </a:spcAft>
                      </a:pPr>
                      <a:r>
                        <a:rPr lang="nl-BE" sz="1600">
                          <a:effectLst/>
                          <a:latin typeface="Arial" panose="020B0604020202020204" pitchFamily="34" charset="0"/>
                          <a:cs typeface="Arial" panose="020B0604020202020204" pitchFamily="34" charset="0"/>
                        </a:rPr>
                        <a:t>5. Als de kop van een slagwerktuig(beitel, hamer) verpletterd wordt in de vorm van een paddenstoel</a:t>
                      </a:r>
                      <a:endParaRPr lang="nl-BE" sz="1600">
                        <a:effectLst/>
                        <a:latin typeface="Arial" panose="020B0604020202020204" pitchFamily="34" charset="0"/>
                        <a:ea typeface="Times New Roman"/>
                        <a:cs typeface="Arial" panose="020B0604020202020204" pitchFamily="34" charset="0"/>
                      </a:endParaRPr>
                    </a:p>
                  </a:txBody>
                  <a:tcPr marL="75939" marR="75939" marT="37969" marB="37969"/>
                </a:tc>
                <a:tc>
                  <a:txBody>
                    <a:bodyPr/>
                    <a:lstStyle/>
                    <a:p>
                      <a:pPr>
                        <a:lnSpc>
                          <a:spcPct val="100000"/>
                        </a:lnSpc>
                        <a:spcBef>
                          <a:spcPts val="600"/>
                        </a:spcBef>
                        <a:spcAft>
                          <a:spcPts val="600"/>
                        </a:spcAft>
                      </a:pPr>
                      <a:r>
                        <a:rPr lang="nl-BE" sz="1600">
                          <a:effectLst/>
                          <a:latin typeface="Arial" panose="020B0604020202020204" pitchFamily="34" charset="0"/>
                          <a:cs typeface="Arial" panose="020B0604020202020204" pitchFamily="34" charset="0"/>
                        </a:rPr>
                        <a:t>e. bewaar het dan in een schede of een steun gedragen op de rechterheup of links op de rug</a:t>
                      </a:r>
                      <a:endParaRPr lang="nl-BE" sz="1600">
                        <a:effectLst/>
                        <a:latin typeface="Arial" panose="020B0604020202020204" pitchFamily="34" charset="0"/>
                        <a:ea typeface="Times New Roman"/>
                        <a:cs typeface="Arial" panose="020B0604020202020204" pitchFamily="34" charset="0"/>
                      </a:endParaRPr>
                    </a:p>
                  </a:txBody>
                  <a:tcPr marL="75939" marR="75939" marT="37969" marB="37969"/>
                </a:tc>
              </a:tr>
              <a:tr h="742030">
                <a:tc>
                  <a:txBody>
                    <a:bodyPr/>
                    <a:lstStyle/>
                    <a:p>
                      <a:pPr>
                        <a:lnSpc>
                          <a:spcPct val="100000"/>
                        </a:lnSpc>
                        <a:spcBef>
                          <a:spcPts val="600"/>
                        </a:spcBef>
                        <a:spcAft>
                          <a:spcPts val="600"/>
                        </a:spcAft>
                      </a:pPr>
                      <a:r>
                        <a:rPr lang="nl-BE" sz="1600">
                          <a:effectLst/>
                          <a:latin typeface="Arial" panose="020B0604020202020204" pitchFamily="34" charset="0"/>
                          <a:cs typeface="Arial" panose="020B0604020202020204" pitchFamily="34" charset="0"/>
                        </a:rPr>
                        <a:t>6. Wanneer je een voorwerp met een lemmet gebruikt (mes, bijl, wig)</a:t>
                      </a:r>
                      <a:endParaRPr lang="nl-BE" sz="1600">
                        <a:effectLst/>
                        <a:latin typeface="Arial" panose="020B0604020202020204" pitchFamily="34" charset="0"/>
                        <a:ea typeface="Times New Roman"/>
                        <a:cs typeface="Arial" panose="020B0604020202020204" pitchFamily="34" charset="0"/>
                      </a:endParaRPr>
                    </a:p>
                  </a:txBody>
                  <a:tcPr marL="75939" marR="75939" marT="37969" marB="37969"/>
                </a:tc>
                <a:tc>
                  <a:txBody>
                    <a:bodyPr/>
                    <a:lstStyle/>
                    <a:p>
                      <a:pPr>
                        <a:lnSpc>
                          <a:spcPct val="100000"/>
                        </a:lnSpc>
                        <a:spcBef>
                          <a:spcPts val="600"/>
                        </a:spcBef>
                        <a:spcAft>
                          <a:spcPts val="600"/>
                        </a:spcAft>
                      </a:pPr>
                      <a:r>
                        <a:rPr lang="nl-BE" sz="1600">
                          <a:effectLst/>
                          <a:latin typeface="Arial" panose="020B0604020202020204" pitchFamily="34" charset="0"/>
                          <a:cs typeface="Arial" panose="020B0604020202020204" pitchFamily="34" charset="0"/>
                        </a:rPr>
                        <a:t>f. trek dan naar beneden of in de tegengestelde richting, maar niet naar je toe</a:t>
                      </a:r>
                      <a:endParaRPr lang="nl-BE" sz="1600">
                        <a:effectLst/>
                        <a:latin typeface="Arial" panose="020B0604020202020204" pitchFamily="34" charset="0"/>
                        <a:ea typeface="Times New Roman"/>
                        <a:cs typeface="Arial" panose="020B0604020202020204" pitchFamily="34" charset="0"/>
                      </a:endParaRPr>
                    </a:p>
                  </a:txBody>
                  <a:tcPr marL="75939" marR="75939" marT="37969" marB="37969"/>
                </a:tc>
              </a:tr>
              <a:tr h="618394">
                <a:tc>
                  <a:txBody>
                    <a:bodyPr/>
                    <a:lstStyle/>
                    <a:p>
                      <a:pPr>
                        <a:lnSpc>
                          <a:spcPct val="100000"/>
                        </a:lnSpc>
                        <a:spcBef>
                          <a:spcPts val="600"/>
                        </a:spcBef>
                        <a:spcAft>
                          <a:spcPts val="600"/>
                        </a:spcAft>
                      </a:pPr>
                      <a:r>
                        <a:rPr lang="nl-BE" sz="1600">
                          <a:effectLst/>
                          <a:latin typeface="Arial" panose="020B0604020202020204" pitchFamily="34" charset="0"/>
                          <a:cs typeface="Arial" panose="020B0604020202020204" pitchFamily="34" charset="0"/>
                        </a:rPr>
                        <a:t>7. Wanneer je je mes niet gebruikt</a:t>
                      </a:r>
                      <a:endParaRPr lang="nl-BE" sz="1600">
                        <a:effectLst/>
                        <a:latin typeface="Arial" panose="020B0604020202020204" pitchFamily="34" charset="0"/>
                        <a:ea typeface="Times New Roman"/>
                        <a:cs typeface="Arial" panose="020B0604020202020204" pitchFamily="34" charset="0"/>
                      </a:endParaRPr>
                    </a:p>
                  </a:txBody>
                  <a:tcPr marL="75939" marR="75939" marT="37969" marB="37969"/>
                </a:tc>
                <a:tc>
                  <a:txBody>
                    <a:bodyPr/>
                    <a:lstStyle/>
                    <a:p>
                      <a:pPr>
                        <a:lnSpc>
                          <a:spcPct val="100000"/>
                        </a:lnSpc>
                        <a:spcBef>
                          <a:spcPts val="600"/>
                        </a:spcBef>
                        <a:spcAft>
                          <a:spcPts val="600"/>
                        </a:spcAft>
                      </a:pPr>
                      <a:r>
                        <a:rPr lang="nl-BE" sz="1600">
                          <a:effectLst/>
                          <a:latin typeface="Arial" panose="020B0604020202020204" pitchFamily="34" charset="0"/>
                          <a:cs typeface="Arial" panose="020B0604020202020204" pitchFamily="34" charset="0"/>
                        </a:rPr>
                        <a:t>g. maak je de omringende ruimte vrij zodat je voldoende plaats hebt</a:t>
                      </a:r>
                      <a:endParaRPr lang="nl-BE" sz="1600">
                        <a:effectLst/>
                        <a:latin typeface="Arial" panose="020B0604020202020204" pitchFamily="34" charset="0"/>
                        <a:ea typeface="Times New Roman"/>
                        <a:cs typeface="Arial" panose="020B0604020202020204" pitchFamily="34" charset="0"/>
                      </a:endParaRPr>
                    </a:p>
                  </a:txBody>
                  <a:tcPr marL="75939" marR="75939" marT="37969" marB="37969"/>
                </a:tc>
              </a:tr>
              <a:tr h="574322">
                <a:tc>
                  <a:txBody>
                    <a:bodyPr/>
                    <a:lstStyle/>
                    <a:p>
                      <a:pPr>
                        <a:lnSpc>
                          <a:spcPct val="100000"/>
                        </a:lnSpc>
                        <a:spcBef>
                          <a:spcPts val="600"/>
                        </a:spcBef>
                        <a:spcAft>
                          <a:spcPts val="600"/>
                        </a:spcAft>
                      </a:pPr>
                      <a:r>
                        <a:rPr lang="nl-BE" sz="1600">
                          <a:effectLst/>
                          <a:latin typeface="Arial" panose="020B0604020202020204" pitchFamily="34" charset="0"/>
                          <a:cs typeface="Arial" panose="020B0604020202020204" pitchFamily="34" charset="0"/>
                        </a:rPr>
                        <a:t>8. Wanneer je mes tijdens de werken valt</a:t>
                      </a:r>
                      <a:endParaRPr lang="nl-BE" sz="1600">
                        <a:effectLst/>
                        <a:latin typeface="Arial" panose="020B0604020202020204" pitchFamily="34" charset="0"/>
                        <a:ea typeface="Times New Roman"/>
                        <a:cs typeface="Arial" panose="020B0604020202020204" pitchFamily="34" charset="0"/>
                      </a:endParaRPr>
                    </a:p>
                  </a:txBody>
                  <a:tcPr marL="75939" marR="75939" marT="37969" marB="37969"/>
                </a:tc>
                <a:tc>
                  <a:txBody>
                    <a:bodyPr/>
                    <a:lstStyle/>
                    <a:p>
                      <a:pPr>
                        <a:lnSpc>
                          <a:spcPct val="100000"/>
                        </a:lnSpc>
                        <a:spcBef>
                          <a:spcPts val="600"/>
                        </a:spcBef>
                        <a:spcAft>
                          <a:spcPts val="600"/>
                        </a:spcAft>
                      </a:pPr>
                      <a:r>
                        <a:rPr lang="nl-BE" sz="1600" dirty="0">
                          <a:effectLst/>
                          <a:latin typeface="Arial" panose="020B0604020202020204" pitchFamily="34" charset="0"/>
                          <a:cs typeface="Arial" panose="020B0604020202020204" pitchFamily="34" charset="0"/>
                        </a:rPr>
                        <a:t>h. hou je handen en je lichaam </a:t>
                      </a:r>
                      <a:r>
                        <a:rPr lang="nl-BE" sz="1600" dirty="0" smtClean="0">
                          <a:effectLst/>
                          <a:latin typeface="Arial" panose="020B0604020202020204" pitchFamily="34" charset="0"/>
                          <a:cs typeface="Arial" panose="020B0604020202020204" pitchFamily="34" charset="0"/>
                        </a:rPr>
                        <a:t>dan </a:t>
                      </a:r>
                      <a:r>
                        <a:rPr lang="nl-BE" sz="1600" dirty="0">
                          <a:effectLst/>
                          <a:latin typeface="Arial" panose="020B0604020202020204" pitchFamily="34" charset="0"/>
                          <a:cs typeface="Arial" panose="020B0604020202020204" pitchFamily="34" charset="0"/>
                        </a:rPr>
                        <a:t>weg van het lemmet</a:t>
                      </a:r>
                      <a:endParaRPr lang="nl-BE" sz="1600" dirty="0">
                        <a:effectLst/>
                        <a:latin typeface="Arial" panose="020B0604020202020204" pitchFamily="34" charset="0"/>
                        <a:ea typeface="Times New Roman"/>
                        <a:cs typeface="Arial" panose="020B0604020202020204" pitchFamily="34" charset="0"/>
                      </a:endParaRPr>
                    </a:p>
                  </a:txBody>
                  <a:tcPr marL="75939" marR="75939" marT="37969" marB="37969"/>
                </a:tc>
              </a:tr>
              <a:tr h="618394">
                <a:tc>
                  <a:txBody>
                    <a:bodyPr/>
                    <a:lstStyle/>
                    <a:p>
                      <a:pPr>
                        <a:lnSpc>
                          <a:spcPct val="100000"/>
                        </a:lnSpc>
                        <a:spcBef>
                          <a:spcPts val="600"/>
                        </a:spcBef>
                        <a:spcAft>
                          <a:spcPts val="600"/>
                        </a:spcAft>
                      </a:pPr>
                      <a:r>
                        <a:rPr lang="nl-BE" sz="1600">
                          <a:effectLst/>
                          <a:latin typeface="Arial" panose="020B0604020202020204" pitchFamily="34" charset="0"/>
                          <a:cs typeface="Arial" panose="020B0604020202020204" pitchFamily="34" charset="0"/>
                        </a:rPr>
                        <a:t>9. Vóór het gebruik van een gereedschap met een lemmet zoals een bijl</a:t>
                      </a:r>
                      <a:endParaRPr lang="nl-BE" sz="1600">
                        <a:effectLst/>
                        <a:latin typeface="Arial" panose="020B0604020202020204" pitchFamily="34" charset="0"/>
                        <a:ea typeface="Times New Roman"/>
                        <a:cs typeface="Arial" panose="020B0604020202020204" pitchFamily="34" charset="0"/>
                      </a:endParaRPr>
                    </a:p>
                  </a:txBody>
                  <a:tcPr marL="75939" marR="75939" marT="37969" marB="37969"/>
                </a:tc>
                <a:tc>
                  <a:txBody>
                    <a:bodyPr/>
                    <a:lstStyle/>
                    <a:p>
                      <a:pPr>
                        <a:lnSpc>
                          <a:spcPct val="100000"/>
                        </a:lnSpc>
                        <a:spcBef>
                          <a:spcPts val="600"/>
                        </a:spcBef>
                        <a:spcAft>
                          <a:spcPts val="600"/>
                        </a:spcAft>
                      </a:pPr>
                      <a:r>
                        <a:rPr lang="nl-BE" sz="1600">
                          <a:effectLst/>
                          <a:latin typeface="Arial" panose="020B0604020202020204" pitchFamily="34" charset="0"/>
                          <a:cs typeface="Arial" panose="020B0604020202020204" pitchFamily="34" charset="0"/>
                        </a:rPr>
                        <a:t>i. moet je het werktuig herstellen of vervangen</a:t>
                      </a:r>
                      <a:endParaRPr lang="nl-BE" sz="1600">
                        <a:effectLst/>
                        <a:latin typeface="Arial" panose="020B0604020202020204" pitchFamily="34" charset="0"/>
                        <a:ea typeface="Times New Roman"/>
                        <a:cs typeface="Arial" panose="020B0604020202020204" pitchFamily="34" charset="0"/>
                      </a:endParaRPr>
                    </a:p>
                  </a:txBody>
                  <a:tcPr marL="75939" marR="75939" marT="37969" marB="37969"/>
                </a:tc>
              </a:tr>
              <a:tr h="484687">
                <a:tc>
                  <a:txBody>
                    <a:bodyPr/>
                    <a:lstStyle/>
                    <a:p>
                      <a:pPr>
                        <a:lnSpc>
                          <a:spcPct val="100000"/>
                        </a:lnSpc>
                        <a:spcBef>
                          <a:spcPts val="600"/>
                        </a:spcBef>
                        <a:spcAft>
                          <a:spcPts val="600"/>
                        </a:spcAft>
                      </a:pPr>
                      <a:r>
                        <a:rPr lang="nl-BE" sz="1600">
                          <a:effectLst/>
                          <a:latin typeface="Arial" panose="020B0604020202020204" pitchFamily="34" charset="0"/>
                          <a:cs typeface="Arial" panose="020B0604020202020204" pitchFamily="34" charset="0"/>
                        </a:rPr>
                        <a:t>10. Wanneer je een tang gebruikt</a:t>
                      </a:r>
                      <a:endParaRPr lang="nl-BE" sz="1600">
                        <a:effectLst/>
                        <a:latin typeface="Arial" panose="020B0604020202020204" pitchFamily="34" charset="0"/>
                        <a:ea typeface="Times New Roman"/>
                        <a:cs typeface="Arial" panose="020B0604020202020204" pitchFamily="34" charset="0"/>
                      </a:endParaRPr>
                    </a:p>
                  </a:txBody>
                  <a:tcPr marL="75939" marR="75939" marT="37969" marB="37969"/>
                </a:tc>
                <a:tc>
                  <a:txBody>
                    <a:bodyPr/>
                    <a:lstStyle/>
                    <a:p>
                      <a:pPr>
                        <a:lnSpc>
                          <a:spcPct val="100000"/>
                        </a:lnSpc>
                        <a:spcBef>
                          <a:spcPts val="600"/>
                        </a:spcBef>
                        <a:spcAft>
                          <a:spcPts val="600"/>
                        </a:spcAft>
                      </a:pPr>
                      <a:r>
                        <a:rPr lang="nl-BE" sz="1600" dirty="0">
                          <a:effectLst/>
                          <a:latin typeface="Arial" panose="020B0604020202020204" pitchFamily="34" charset="0"/>
                          <a:cs typeface="Arial" panose="020B0604020202020204" pitchFamily="34" charset="0"/>
                        </a:rPr>
                        <a:t>j. maak je het gereedschap grondig schoon</a:t>
                      </a:r>
                      <a:endParaRPr lang="nl-BE" sz="1600" dirty="0">
                        <a:effectLst/>
                        <a:latin typeface="Arial" panose="020B0604020202020204" pitchFamily="34" charset="0"/>
                        <a:ea typeface="Times New Roman"/>
                        <a:cs typeface="Arial" panose="020B0604020202020204" pitchFamily="34" charset="0"/>
                      </a:endParaRPr>
                    </a:p>
                  </a:txBody>
                  <a:tcPr marL="75939" marR="75939" marT="37969" marB="37969"/>
                </a:tc>
              </a:tr>
            </a:tbl>
          </a:graphicData>
        </a:graphic>
      </p:graphicFrame>
    </p:spTree>
    <p:extLst>
      <p:ext uri="{BB962C8B-B14F-4D97-AF65-F5344CB8AC3E}">
        <p14:creationId xmlns:p14="http://schemas.microsoft.com/office/powerpoint/2010/main" val="183816905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ijntoelichting 2 (accentlijn) 1"/>
          <p:cNvSpPr/>
          <p:nvPr/>
        </p:nvSpPr>
        <p:spPr>
          <a:xfrm>
            <a:off x="2357422" y="571480"/>
            <a:ext cx="6215106" cy="4786346"/>
          </a:xfrm>
          <a:prstGeom prst="accentCallout2">
            <a:avLst>
              <a:gd name="adj1" fmla="val 18750"/>
              <a:gd name="adj2" fmla="val -8333"/>
              <a:gd name="adj3" fmla="val 18750"/>
              <a:gd name="adj4" fmla="val -16667"/>
              <a:gd name="adj5" fmla="val 114218"/>
              <a:gd name="adj6" fmla="val -23781"/>
            </a:avLst>
          </a:prstGeom>
          <a:solidFill>
            <a:schemeClr val="accent5">
              <a:lumMod val="20000"/>
              <a:lumOff val="80000"/>
            </a:schemeClr>
          </a:solidFill>
          <a:ln>
            <a:solidFill>
              <a:srgbClr val="00B6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3" name="Tekstvak 2"/>
          <p:cNvSpPr txBox="1"/>
          <p:nvPr/>
        </p:nvSpPr>
        <p:spPr>
          <a:xfrm>
            <a:off x="2357422" y="735955"/>
            <a:ext cx="6357982" cy="4585871"/>
          </a:xfrm>
          <a:prstGeom prst="rect">
            <a:avLst/>
          </a:prstGeom>
          <a:noFill/>
        </p:spPr>
        <p:txBody>
          <a:bodyPr wrap="square" rtlCol="0">
            <a:spAutoFit/>
          </a:bodyPr>
          <a:lstStyle/>
          <a:p>
            <a:r>
              <a:rPr lang="nl-BE" sz="2400" b="1" dirty="0" smtClean="0">
                <a:solidFill>
                  <a:srgbClr val="00B6F6"/>
                </a:solidFill>
              </a:rPr>
              <a:t>BESLUIT</a:t>
            </a:r>
          </a:p>
          <a:p>
            <a:r>
              <a:rPr lang="nl-BE" sz="4400" b="1" dirty="0" smtClean="0">
                <a:solidFill>
                  <a:srgbClr val="FF0000"/>
                </a:solidFill>
              </a:rPr>
              <a:t>...</a:t>
            </a:r>
            <a:r>
              <a:rPr lang="nl-BE" sz="3200" b="1" dirty="0" smtClean="0">
                <a:solidFill>
                  <a:srgbClr val="FF0000"/>
                </a:solidFill>
              </a:rPr>
              <a:t>hou je aan de opgesomde afspraken....</a:t>
            </a:r>
          </a:p>
          <a:p>
            <a:pPr algn="ctr"/>
            <a:r>
              <a:rPr lang="nl-BE" sz="3200" b="1" dirty="0" smtClean="0">
                <a:solidFill>
                  <a:srgbClr val="00CCFF"/>
                </a:solidFill>
              </a:rPr>
              <a:t>.....zo verklein je de kans op ongevallen...</a:t>
            </a:r>
          </a:p>
          <a:p>
            <a:pPr lvl="1"/>
            <a:r>
              <a:rPr lang="nl-BE" sz="3200" b="1" dirty="0" smtClean="0">
                <a:solidFill>
                  <a:srgbClr val="92D050"/>
                </a:solidFill>
              </a:rPr>
              <a:t>....zorg dat je het handgereedschap correct gebruikt en enkel waarvoor het dient!....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2571736" y="2143116"/>
            <a:ext cx="4714908" cy="1569660"/>
          </a:xfrm>
          <a:prstGeom prst="rect">
            <a:avLst/>
          </a:prstGeom>
          <a:noFill/>
        </p:spPr>
        <p:txBody>
          <a:bodyPr wrap="square" rtlCol="0">
            <a:spAutoFit/>
          </a:bodyPr>
          <a:lstStyle/>
          <a:p>
            <a:r>
              <a:rPr lang="nl-BE" sz="9600" b="1" dirty="0" smtClean="0">
                <a:solidFill>
                  <a:srgbClr val="FF0000"/>
                </a:solidFill>
              </a:rPr>
              <a:t>Vragen?</a:t>
            </a:r>
            <a:endParaRPr lang="nl-BE" sz="9600" b="1" dirty="0">
              <a:solidFill>
                <a:srgbClr val="FF0000"/>
              </a:solidFill>
            </a:endParaRPr>
          </a:p>
        </p:txBody>
      </p:sp>
      <p:sp>
        <p:nvSpPr>
          <p:cNvPr id="4" name="Lijntoelichting 3 3"/>
          <p:cNvSpPr/>
          <p:nvPr/>
        </p:nvSpPr>
        <p:spPr>
          <a:xfrm>
            <a:off x="2143108" y="785794"/>
            <a:ext cx="5357850" cy="4429156"/>
          </a:xfrm>
          <a:prstGeom prst="borderCallout3">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4"/>
          <p:cNvSpPr/>
          <p:nvPr/>
        </p:nvSpPr>
        <p:spPr>
          <a:xfrm>
            <a:off x="2357422" y="1000108"/>
            <a:ext cx="4929222" cy="3786214"/>
          </a:xfrm>
          <a:prstGeom prst="rect">
            <a:avLst/>
          </a:prstGeom>
          <a:noFill/>
          <a:ln w="508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1256778" y="571480"/>
            <a:ext cx="5547469" cy="830997"/>
          </a:xfrm>
          <a:prstGeom prst="rect">
            <a:avLst/>
          </a:prstGeom>
          <a:noFill/>
        </p:spPr>
        <p:txBody>
          <a:bodyPr wrap="square" rtlCol="0">
            <a:spAutoFit/>
          </a:bodyPr>
          <a:lstStyle/>
          <a:p>
            <a:r>
              <a:rPr lang="nl-BE" sz="4800" b="1" dirty="0" smtClean="0">
                <a:solidFill>
                  <a:srgbClr val="B0C81B"/>
                </a:solidFill>
              </a:rPr>
              <a:t>Handgereedschap</a:t>
            </a:r>
            <a:endParaRPr lang="nl-BE" sz="4800" b="1" dirty="0">
              <a:solidFill>
                <a:srgbClr val="B0C81B"/>
              </a:solidFill>
            </a:endParaRPr>
          </a:p>
        </p:txBody>
      </p:sp>
      <p:sp>
        <p:nvSpPr>
          <p:cNvPr id="5" name="Afgeronde rechthoek 4"/>
          <p:cNvSpPr/>
          <p:nvPr/>
        </p:nvSpPr>
        <p:spPr>
          <a:xfrm>
            <a:off x="928662" y="428604"/>
            <a:ext cx="6523658" cy="1285884"/>
          </a:xfrm>
          <a:prstGeom prst="roundRect">
            <a:avLst/>
          </a:prstGeom>
          <a:noFill/>
          <a:ln>
            <a:solidFill>
              <a:srgbClr val="B0C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kstvak 1"/>
          <p:cNvSpPr txBox="1"/>
          <p:nvPr/>
        </p:nvSpPr>
        <p:spPr>
          <a:xfrm>
            <a:off x="952492" y="2132856"/>
            <a:ext cx="6843614" cy="1754326"/>
          </a:xfrm>
          <a:prstGeom prst="rect">
            <a:avLst/>
          </a:prstGeom>
          <a:noFill/>
        </p:spPr>
        <p:txBody>
          <a:bodyPr wrap="square" rtlCol="0">
            <a:spAutoFit/>
          </a:bodyPr>
          <a:lstStyle/>
          <a:p>
            <a:r>
              <a:rPr lang="nl-BE" sz="3600" dirty="0" smtClean="0"/>
              <a:t>In de hand nemen, de kracht wordt met behulp van menselijke kracht overgebracht</a:t>
            </a:r>
          </a:p>
        </p:txBody>
      </p:sp>
    </p:spTree>
    <p:extLst>
      <p:ext uri="{BB962C8B-B14F-4D97-AF65-F5344CB8AC3E}">
        <p14:creationId xmlns:p14="http://schemas.microsoft.com/office/powerpoint/2010/main" val="12597370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1256778" y="571480"/>
            <a:ext cx="6339558" cy="830997"/>
          </a:xfrm>
          <a:prstGeom prst="rect">
            <a:avLst/>
          </a:prstGeom>
          <a:noFill/>
        </p:spPr>
        <p:txBody>
          <a:bodyPr wrap="square" rtlCol="0">
            <a:spAutoFit/>
          </a:bodyPr>
          <a:lstStyle/>
          <a:p>
            <a:r>
              <a:rPr lang="nl-BE" sz="4800" b="1" dirty="0" smtClean="0">
                <a:solidFill>
                  <a:srgbClr val="B0C81B"/>
                </a:solidFill>
              </a:rPr>
              <a:t>Types handgereedschap</a:t>
            </a:r>
            <a:endParaRPr lang="nl-BE" sz="4800" b="1" dirty="0">
              <a:solidFill>
                <a:srgbClr val="B0C81B"/>
              </a:solidFill>
            </a:endParaRPr>
          </a:p>
        </p:txBody>
      </p:sp>
      <p:sp>
        <p:nvSpPr>
          <p:cNvPr id="5" name="Afgeronde rechthoek 4"/>
          <p:cNvSpPr/>
          <p:nvPr/>
        </p:nvSpPr>
        <p:spPr>
          <a:xfrm>
            <a:off x="928662" y="428604"/>
            <a:ext cx="6667674" cy="1285884"/>
          </a:xfrm>
          <a:prstGeom prst="roundRect">
            <a:avLst/>
          </a:prstGeom>
          <a:noFill/>
          <a:ln>
            <a:solidFill>
              <a:srgbClr val="B0C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ekstvak 1"/>
          <p:cNvSpPr txBox="1"/>
          <p:nvPr/>
        </p:nvSpPr>
        <p:spPr>
          <a:xfrm>
            <a:off x="1115616" y="2420888"/>
            <a:ext cx="7848872" cy="3046988"/>
          </a:xfrm>
          <a:prstGeom prst="rect">
            <a:avLst/>
          </a:prstGeom>
          <a:noFill/>
        </p:spPr>
        <p:txBody>
          <a:bodyPr wrap="square" rtlCol="0">
            <a:spAutoFit/>
          </a:bodyPr>
          <a:lstStyle/>
          <a:p>
            <a:pPr marL="685800" indent="-685800">
              <a:buFont typeface="Arial" panose="020B0604020202020204" pitchFamily="34" charset="0"/>
              <a:buChar char="•"/>
            </a:pPr>
            <a:r>
              <a:rPr lang="nl-BE" sz="4800" dirty="0" smtClean="0"/>
              <a:t>Slaggereedschap</a:t>
            </a:r>
          </a:p>
          <a:p>
            <a:pPr marL="685800" indent="-685800">
              <a:buFont typeface="Arial" panose="020B0604020202020204" pitchFamily="34" charset="0"/>
              <a:buChar char="•"/>
            </a:pPr>
            <a:r>
              <a:rPr lang="nl-BE" sz="4800" dirty="0"/>
              <a:t>Spangereedschap</a:t>
            </a:r>
          </a:p>
          <a:p>
            <a:pPr marL="685800" indent="-685800">
              <a:buFont typeface="Arial" panose="020B0604020202020204" pitchFamily="34" charset="0"/>
              <a:buChar char="•"/>
            </a:pPr>
            <a:r>
              <a:rPr lang="nl-BE" sz="4800" dirty="0" smtClean="0"/>
              <a:t>Snijgereedschap</a:t>
            </a:r>
          </a:p>
          <a:p>
            <a:pPr marL="685800" indent="-685800">
              <a:buFont typeface="Arial" panose="020B0604020202020204" pitchFamily="34" charset="0"/>
              <a:buChar char="•"/>
            </a:pPr>
            <a:endParaRPr lang="nl-BE" sz="4800" b="1" dirty="0"/>
          </a:p>
        </p:txBody>
      </p:sp>
    </p:spTree>
    <p:extLst>
      <p:ext uri="{BB962C8B-B14F-4D97-AF65-F5344CB8AC3E}">
        <p14:creationId xmlns:p14="http://schemas.microsoft.com/office/powerpoint/2010/main" val="10262736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8227" y="1412776"/>
            <a:ext cx="2215656" cy="16873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4806774">
            <a:off x="4442738" y="749176"/>
            <a:ext cx="2737650" cy="16798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Tekstvak 12"/>
          <p:cNvSpPr txBox="1"/>
          <p:nvPr/>
        </p:nvSpPr>
        <p:spPr>
          <a:xfrm>
            <a:off x="1112481" y="504863"/>
            <a:ext cx="2667149" cy="523220"/>
          </a:xfrm>
          <a:prstGeom prst="rect">
            <a:avLst/>
          </a:prstGeom>
          <a:noFill/>
        </p:spPr>
        <p:txBody>
          <a:bodyPr wrap="square" rtlCol="0">
            <a:spAutoFit/>
          </a:bodyPr>
          <a:lstStyle/>
          <a:p>
            <a:r>
              <a:rPr lang="nl-BE" sz="2800" b="1" dirty="0" smtClean="0">
                <a:solidFill>
                  <a:srgbClr val="B0C81B"/>
                </a:solidFill>
              </a:rPr>
              <a:t>Slaggereedschap</a:t>
            </a:r>
            <a:endParaRPr lang="nl-BE" sz="2800" b="1" dirty="0">
              <a:solidFill>
                <a:srgbClr val="B0C81B"/>
              </a:solidFill>
            </a:endParaRPr>
          </a:p>
        </p:txBody>
      </p:sp>
      <p:sp>
        <p:nvSpPr>
          <p:cNvPr id="14" name="Afgeronde rechthoek 13"/>
          <p:cNvSpPr/>
          <p:nvPr/>
        </p:nvSpPr>
        <p:spPr>
          <a:xfrm>
            <a:off x="849942" y="404664"/>
            <a:ext cx="3427314" cy="723618"/>
          </a:xfrm>
          <a:prstGeom prst="roundRect">
            <a:avLst/>
          </a:prstGeom>
          <a:noFill/>
          <a:ln>
            <a:solidFill>
              <a:srgbClr val="B0C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9237" y="3273425"/>
            <a:ext cx="6396037" cy="261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6340104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1092720" y="587072"/>
            <a:ext cx="2667149" cy="523220"/>
          </a:xfrm>
          <a:prstGeom prst="rect">
            <a:avLst/>
          </a:prstGeom>
          <a:noFill/>
        </p:spPr>
        <p:txBody>
          <a:bodyPr wrap="square" rtlCol="0">
            <a:spAutoFit/>
          </a:bodyPr>
          <a:lstStyle/>
          <a:p>
            <a:r>
              <a:rPr lang="nl-BE" sz="2800" b="1" dirty="0">
                <a:solidFill>
                  <a:srgbClr val="B0C81B"/>
                </a:solidFill>
              </a:rPr>
              <a:t>S</a:t>
            </a:r>
            <a:r>
              <a:rPr lang="nl-BE" sz="2800" b="1" dirty="0" smtClean="0">
                <a:solidFill>
                  <a:srgbClr val="B0C81B"/>
                </a:solidFill>
              </a:rPr>
              <a:t>nijgereedschap</a:t>
            </a:r>
            <a:endParaRPr lang="nl-BE" sz="2800" b="1" dirty="0">
              <a:solidFill>
                <a:srgbClr val="B0C81B"/>
              </a:solidFill>
            </a:endParaRPr>
          </a:p>
        </p:txBody>
      </p:sp>
      <p:sp>
        <p:nvSpPr>
          <p:cNvPr id="5" name="Afgeronde rechthoek 4"/>
          <p:cNvSpPr/>
          <p:nvPr/>
        </p:nvSpPr>
        <p:spPr>
          <a:xfrm>
            <a:off x="928662" y="428604"/>
            <a:ext cx="2995266" cy="840156"/>
          </a:xfrm>
          <a:prstGeom prst="roundRect">
            <a:avLst/>
          </a:prstGeom>
          <a:noFill/>
          <a:ln>
            <a:solidFill>
              <a:srgbClr val="B0C81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400"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941" y="1812744"/>
            <a:ext cx="2462213" cy="22177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Afbeelding 2"/>
          <p:cNvPicPr>
            <a:picLocks noChangeAspect="1"/>
          </p:cNvPicPr>
          <p:nvPr/>
        </p:nvPicPr>
        <p:blipFill>
          <a:blip r:embed="rId4"/>
          <a:stretch>
            <a:fillRect/>
          </a:stretch>
        </p:blipFill>
        <p:spPr>
          <a:xfrm>
            <a:off x="1475656" y="3645024"/>
            <a:ext cx="5486876" cy="2706859"/>
          </a:xfrm>
          <a:prstGeom prst="rect">
            <a:avLst/>
          </a:prstGeom>
        </p:spPr>
      </p:pic>
      <p:pic>
        <p:nvPicPr>
          <p:cNvPr id="10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59153" y="2904332"/>
            <a:ext cx="1978828" cy="10749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7984" y="587072"/>
            <a:ext cx="2313400" cy="23983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36675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fgeronde rechthoek 5"/>
          <p:cNvSpPr/>
          <p:nvPr/>
        </p:nvSpPr>
        <p:spPr>
          <a:xfrm>
            <a:off x="1000100" y="500043"/>
            <a:ext cx="2491780" cy="984742"/>
          </a:xfrm>
          <a:prstGeom prst="roundRect">
            <a:avLst/>
          </a:prstGeom>
          <a:noFill/>
          <a:ln>
            <a:solidFill>
              <a:srgbClr val="0C9B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7" name="Tekstvak 6"/>
          <p:cNvSpPr txBox="1"/>
          <p:nvPr/>
        </p:nvSpPr>
        <p:spPr>
          <a:xfrm>
            <a:off x="1357290" y="670871"/>
            <a:ext cx="1714512" cy="923330"/>
          </a:xfrm>
          <a:prstGeom prst="rect">
            <a:avLst/>
          </a:prstGeom>
          <a:noFill/>
        </p:spPr>
        <p:txBody>
          <a:bodyPr wrap="square" rtlCol="0">
            <a:spAutoFit/>
          </a:bodyPr>
          <a:lstStyle/>
          <a:p>
            <a:r>
              <a:rPr lang="nl-BE" sz="3600" b="1" dirty="0" smtClean="0">
                <a:solidFill>
                  <a:srgbClr val="00CCFF"/>
                </a:solidFill>
              </a:rPr>
              <a:t>Risico’s</a:t>
            </a:r>
          </a:p>
          <a:p>
            <a:endParaRPr lang="nl-BE" dirty="0"/>
          </a:p>
        </p:txBody>
      </p:sp>
      <p:sp>
        <p:nvSpPr>
          <p:cNvPr id="2" name="Tekstvak 1"/>
          <p:cNvSpPr txBox="1"/>
          <p:nvPr/>
        </p:nvSpPr>
        <p:spPr>
          <a:xfrm>
            <a:off x="683568" y="1772816"/>
            <a:ext cx="7742570" cy="4031873"/>
          </a:xfrm>
          <a:prstGeom prst="rect">
            <a:avLst/>
          </a:prstGeom>
          <a:noFill/>
        </p:spPr>
        <p:txBody>
          <a:bodyPr wrap="square" rtlCol="0">
            <a:spAutoFit/>
          </a:bodyPr>
          <a:lstStyle/>
          <a:p>
            <a:pPr marL="285750" indent="-285750">
              <a:buFont typeface="Arial" panose="020B0604020202020204" pitchFamily="34" charset="0"/>
              <a:buChar char="•"/>
            </a:pPr>
            <a:r>
              <a:rPr lang="nl-BE" sz="3200" dirty="0" smtClean="0"/>
              <a:t>Vallende en glijdende voorwerpen</a:t>
            </a:r>
          </a:p>
          <a:p>
            <a:pPr marL="285750" indent="-285750">
              <a:buFont typeface="Arial" panose="020B0604020202020204" pitchFamily="34" charset="0"/>
              <a:buChar char="•"/>
            </a:pPr>
            <a:r>
              <a:rPr lang="nl-BE" sz="3200" dirty="0" smtClean="0"/>
              <a:t>Wegvliegende deeltjes</a:t>
            </a:r>
          </a:p>
          <a:p>
            <a:pPr marL="285750" indent="-285750">
              <a:buFont typeface="Arial" panose="020B0604020202020204" pitchFamily="34" charset="0"/>
              <a:buChar char="•"/>
            </a:pPr>
            <a:r>
              <a:rPr lang="nl-BE" sz="3200" dirty="0" smtClean="0"/>
              <a:t>Contact van de persoon met het werkstuk</a:t>
            </a:r>
          </a:p>
          <a:p>
            <a:pPr marL="285750" indent="-285750">
              <a:buFont typeface="Arial" panose="020B0604020202020204" pitchFamily="34" charset="0"/>
              <a:buChar char="•"/>
            </a:pPr>
            <a:r>
              <a:rPr lang="nl-NL" sz="3200" dirty="0" smtClean="0"/>
              <a:t>Onstabiel staan zodat je </a:t>
            </a:r>
            <a:r>
              <a:rPr lang="nl-NL" sz="3200" dirty="0"/>
              <a:t>uit balans kunt raken of vallen en </a:t>
            </a:r>
            <a:r>
              <a:rPr lang="nl-NL" sz="3200" dirty="0" smtClean="0"/>
              <a:t>jezelf </a:t>
            </a:r>
            <a:r>
              <a:rPr lang="nl-NL" sz="3200" dirty="0"/>
              <a:t>of een ander </a:t>
            </a:r>
            <a:r>
              <a:rPr lang="nl-NL" sz="3200" dirty="0" smtClean="0"/>
              <a:t>kunt </a:t>
            </a:r>
            <a:r>
              <a:rPr lang="nl-NL" sz="3200" dirty="0"/>
              <a:t>verwonden</a:t>
            </a:r>
            <a:endParaRPr lang="nl-BE" sz="3200" dirty="0" smtClean="0"/>
          </a:p>
          <a:p>
            <a:pPr marL="285750" indent="-285750">
              <a:buFont typeface="Arial" panose="020B0604020202020204" pitchFamily="34" charset="0"/>
              <a:buChar char="•"/>
            </a:pPr>
            <a:r>
              <a:rPr lang="nl-BE" sz="3200" dirty="0" smtClean="0"/>
              <a:t>Verstrooidheid, vermoeidheid, teveel kracht zetten, afgeleid zijn,…)</a:t>
            </a:r>
            <a:endParaRPr lang="nl-BE" sz="3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vak 4"/>
          <p:cNvSpPr txBox="1"/>
          <p:nvPr/>
        </p:nvSpPr>
        <p:spPr>
          <a:xfrm>
            <a:off x="753503" y="1340287"/>
            <a:ext cx="8280920" cy="4585871"/>
          </a:xfrm>
          <a:prstGeom prst="rect">
            <a:avLst/>
          </a:prstGeom>
          <a:noFill/>
        </p:spPr>
        <p:txBody>
          <a:bodyPr wrap="square" rtlCol="0">
            <a:spAutoFit/>
          </a:bodyPr>
          <a:lstStyle/>
          <a:p>
            <a:r>
              <a:rPr lang="nl-BE" dirty="0" smtClean="0"/>
              <a:t>de </a:t>
            </a:r>
            <a:r>
              <a:rPr lang="nl-BE" dirty="0"/>
              <a:t>codes 06, 07 en </a:t>
            </a:r>
            <a:r>
              <a:rPr lang="nl-BE" dirty="0" smtClean="0"/>
              <a:t>08 betreffende alle handgereedschap als </a:t>
            </a:r>
            <a:r>
              <a:rPr lang="nl-BE" dirty="0"/>
              <a:t>betrokken voorwerp : </a:t>
            </a:r>
            <a:br>
              <a:rPr lang="nl-BE" dirty="0"/>
            </a:br>
            <a:r>
              <a:rPr lang="nl-BE" dirty="0"/>
              <a:t>- </a:t>
            </a:r>
            <a:r>
              <a:rPr lang="nl-BE" b="1" dirty="0"/>
              <a:t>de code 06 </a:t>
            </a:r>
            <a:r>
              <a:rPr lang="nl-BE" b="1" i="1" dirty="0"/>
              <a:t>– niet gemotoriseerd </a:t>
            </a:r>
            <a:r>
              <a:rPr lang="nl-BE" i="1" dirty="0" smtClean="0"/>
              <a:t>= </a:t>
            </a:r>
            <a:r>
              <a:rPr lang="nl-BE" dirty="0"/>
              <a:t>wordt gebruikt voor handgereedschap met alleen menselijke kracht in werking gesteld   (niet-gemotoriseerd) </a:t>
            </a:r>
            <a:br>
              <a:rPr lang="nl-BE" dirty="0"/>
            </a:br>
            <a:r>
              <a:rPr lang="nl-BE" dirty="0"/>
              <a:t>- </a:t>
            </a:r>
            <a:r>
              <a:rPr lang="nl-BE" b="1" dirty="0"/>
              <a:t>de code 07 </a:t>
            </a:r>
            <a:r>
              <a:rPr lang="nl-BE" b="1" i="1" dirty="0"/>
              <a:t>– mechanisch gereedschap met de hand bediend </a:t>
            </a:r>
            <a:r>
              <a:rPr lang="nl-BE" i="1" dirty="0" smtClean="0"/>
              <a:t>= </a:t>
            </a:r>
            <a:r>
              <a:rPr lang="nl-BE" dirty="0"/>
              <a:t>wordt gebruikt als er bij het handgereedschap naast de menselijke kracht  bijkomende kracht wordt gebruikt bv. motor </a:t>
            </a:r>
            <a:br>
              <a:rPr lang="nl-BE" dirty="0"/>
            </a:br>
            <a:r>
              <a:rPr lang="nl-BE" b="1" dirty="0"/>
              <a:t>- de code 08 </a:t>
            </a:r>
            <a:r>
              <a:rPr lang="nl-BE" b="1" i="1" dirty="0"/>
              <a:t>- zonder aanduiding over aandrijving </a:t>
            </a:r>
            <a:r>
              <a:rPr lang="nl-BE" i="1" dirty="0" smtClean="0"/>
              <a:t>= </a:t>
            </a:r>
            <a:r>
              <a:rPr lang="nl-BE" dirty="0"/>
              <a:t>wordt gebruikt indien men niet weet of het handgereedschap </a:t>
            </a:r>
            <a:r>
              <a:rPr lang="nl-BE" dirty="0" smtClean="0"/>
              <a:t>onder </a:t>
            </a:r>
            <a:r>
              <a:rPr lang="nl-BE" dirty="0"/>
              <a:t>06 of 07 dient te worden gerangschikt (de verstrekte gegevens zijn onvoldoende om te bepalen of het handgereedschap al dan niet gemotoriseerd is)   </a:t>
            </a:r>
            <a:br>
              <a:rPr lang="nl-BE" dirty="0"/>
            </a:br>
            <a:r>
              <a:rPr lang="nl-BE" sz="1600" dirty="0"/>
              <a:t/>
            </a:r>
            <a:br>
              <a:rPr lang="nl-BE" sz="1600" dirty="0"/>
            </a:br>
            <a:r>
              <a:rPr lang="nl-BE" sz="1600" i="1" dirty="0" err="1"/>
              <a:t>bvb</a:t>
            </a:r>
            <a:r>
              <a:rPr lang="nl-BE" sz="1600" i="1" dirty="0"/>
              <a:t>. het betrokken voorwerp is een zaag,  dus een </a:t>
            </a:r>
            <a:r>
              <a:rPr lang="nl-BE" sz="1600" i="1" dirty="0" smtClean="0"/>
              <a:t>handgereedschap. Indien </a:t>
            </a:r>
            <a:r>
              <a:rPr lang="nl-BE" sz="1600" i="1" dirty="0"/>
              <a:t>men weet dat het om een handzaag gaat met alleen menselijke kracht in werking gesteld betreft het de code 06 , wanneer het een cirkelzaag is (dus gemotoriseerd) is dit code 07. Indien men uit de gegevens niet kan bepalen of de zaag onder code 06 of 07 dient te worden </a:t>
            </a:r>
            <a:r>
              <a:rPr lang="nl-BE" sz="1600" i="1" dirty="0" smtClean="0"/>
              <a:t>gerangschikt betreft </a:t>
            </a:r>
            <a:r>
              <a:rPr lang="nl-BE" sz="1600" i="1" dirty="0"/>
              <a:t>het code 08. </a:t>
            </a:r>
            <a:br>
              <a:rPr lang="nl-BE" sz="1600" i="1" dirty="0"/>
            </a:br>
            <a:r>
              <a:rPr lang="nl-BE" sz="1600" i="1" dirty="0"/>
              <a:t>voorbeelden voor de codes 06 </a:t>
            </a:r>
            <a:r>
              <a:rPr lang="nl-BE" sz="1600" i="1" dirty="0" smtClean="0"/>
              <a:t>zijn:</a:t>
            </a:r>
            <a:r>
              <a:rPr lang="nl-BE" sz="1600" i="1" dirty="0"/>
              <a:t> handzaag</a:t>
            </a:r>
            <a:r>
              <a:rPr lang="nl-BE" sz="1600" i="1" dirty="0" smtClean="0"/>
              <a:t>, </a:t>
            </a:r>
            <a:r>
              <a:rPr lang="nl-BE" sz="1600" i="1" dirty="0"/>
              <a:t>gewoon mes, verfborstel, gewone hamer, borstel </a:t>
            </a:r>
            <a:br>
              <a:rPr lang="nl-BE" sz="1600" i="1" dirty="0"/>
            </a:br>
            <a:r>
              <a:rPr lang="nl-BE" sz="1600" i="1" dirty="0"/>
              <a:t>voorbeelden voor de codes 07 </a:t>
            </a:r>
            <a:r>
              <a:rPr lang="nl-BE" sz="1600" i="1" dirty="0" smtClean="0"/>
              <a:t>zijn: cirkelzaag, elektrisch </a:t>
            </a:r>
            <a:r>
              <a:rPr lang="nl-BE" sz="1600" i="1" dirty="0"/>
              <a:t>mes, verfpistool, pneumatische </a:t>
            </a:r>
            <a:r>
              <a:rPr lang="nl-BE" sz="1600" i="1" dirty="0" smtClean="0"/>
              <a:t>hamer</a:t>
            </a:r>
            <a:r>
              <a:rPr lang="nl-BE" sz="1600" i="1" dirty="0"/>
              <a:t>,</a:t>
            </a:r>
          </a:p>
        </p:txBody>
      </p:sp>
      <p:sp>
        <p:nvSpPr>
          <p:cNvPr id="8" name="Afgeronde rechthoek 7"/>
          <p:cNvSpPr/>
          <p:nvPr/>
        </p:nvSpPr>
        <p:spPr>
          <a:xfrm>
            <a:off x="1043608" y="630199"/>
            <a:ext cx="7104208" cy="646331"/>
          </a:xfrm>
          <a:prstGeom prst="roundRect">
            <a:avLst/>
          </a:prstGeom>
          <a:noFill/>
          <a:ln>
            <a:solidFill>
              <a:srgbClr val="0C9B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Tekstvak 8"/>
          <p:cNvSpPr txBox="1"/>
          <p:nvPr/>
        </p:nvSpPr>
        <p:spPr>
          <a:xfrm>
            <a:off x="1043608" y="722531"/>
            <a:ext cx="6984776" cy="461665"/>
          </a:xfrm>
          <a:prstGeom prst="rect">
            <a:avLst/>
          </a:prstGeom>
          <a:noFill/>
        </p:spPr>
        <p:txBody>
          <a:bodyPr wrap="square" rtlCol="0">
            <a:spAutoFit/>
          </a:bodyPr>
          <a:lstStyle/>
          <a:p>
            <a:r>
              <a:rPr lang="nl-BE" sz="2400" b="1" dirty="0" smtClean="0">
                <a:solidFill>
                  <a:srgbClr val="00CCFF"/>
                </a:solidFill>
              </a:rPr>
              <a:t>Ongevallen – betrokken voorwerp: handgereedschap</a:t>
            </a:r>
          </a:p>
        </p:txBody>
      </p:sp>
    </p:spTree>
    <p:extLst>
      <p:ext uri="{BB962C8B-B14F-4D97-AF65-F5344CB8AC3E}">
        <p14:creationId xmlns:p14="http://schemas.microsoft.com/office/powerpoint/2010/main" val="30169160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fgeronde rechthoek 4"/>
          <p:cNvSpPr/>
          <p:nvPr/>
        </p:nvSpPr>
        <p:spPr>
          <a:xfrm>
            <a:off x="1000100" y="329216"/>
            <a:ext cx="7676356" cy="830546"/>
          </a:xfrm>
          <a:prstGeom prst="roundRect">
            <a:avLst/>
          </a:prstGeom>
          <a:noFill/>
          <a:ln>
            <a:solidFill>
              <a:srgbClr val="0C9BC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Tekstvak 5"/>
          <p:cNvSpPr txBox="1"/>
          <p:nvPr/>
        </p:nvSpPr>
        <p:spPr>
          <a:xfrm>
            <a:off x="1115616" y="450142"/>
            <a:ext cx="7560840" cy="523220"/>
          </a:xfrm>
          <a:prstGeom prst="rect">
            <a:avLst/>
          </a:prstGeom>
          <a:noFill/>
        </p:spPr>
        <p:txBody>
          <a:bodyPr wrap="square" rtlCol="0">
            <a:spAutoFit/>
          </a:bodyPr>
          <a:lstStyle/>
          <a:p>
            <a:r>
              <a:rPr lang="nl-BE" sz="2800" b="1" dirty="0" smtClean="0">
                <a:solidFill>
                  <a:srgbClr val="00CCFF"/>
                </a:solidFill>
              </a:rPr>
              <a:t>Ongevallen – code 06 enkel menselijke kracht </a:t>
            </a:r>
            <a:endParaRPr lang="nl-BE" sz="2800" dirty="0"/>
          </a:p>
        </p:txBody>
      </p:sp>
      <p:graphicFrame>
        <p:nvGraphicFramePr>
          <p:cNvPr id="9" name="Grafiek 8"/>
          <p:cNvGraphicFramePr>
            <a:graphicFrameLocks/>
          </p:cNvGraphicFramePr>
          <p:nvPr>
            <p:extLst>
              <p:ext uri="{D42A27DB-BD31-4B8C-83A1-F6EECF244321}">
                <p14:modId xmlns:p14="http://schemas.microsoft.com/office/powerpoint/2010/main" val="3662240684"/>
              </p:ext>
            </p:extLst>
          </p:nvPr>
        </p:nvGraphicFramePr>
        <p:xfrm>
          <a:off x="827584" y="1412776"/>
          <a:ext cx="7056784" cy="4593594"/>
        </p:xfrm>
        <a:graphic>
          <a:graphicData uri="http://schemas.openxmlformats.org/drawingml/2006/chart">
            <c:chart xmlns:c="http://schemas.openxmlformats.org/drawingml/2006/chart" xmlns:r="http://schemas.openxmlformats.org/officeDocument/2006/relationships" r:id="rId3"/>
          </a:graphicData>
        </a:graphic>
      </p:graphicFrame>
      <p:sp>
        <p:nvSpPr>
          <p:cNvPr id="2" name="Tekstvak 1"/>
          <p:cNvSpPr txBox="1"/>
          <p:nvPr/>
        </p:nvSpPr>
        <p:spPr>
          <a:xfrm>
            <a:off x="1475656" y="5589240"/>
            <a:ext cx="2808312" cy="369332"/>
          </a:xfrm>
          <a:prstGeom prst="rect">
            <a:avLst/>
          </a:prstGeom>
          <a:noFill/>
        </p:spPr>
        <p:txBody>
          <a:bodyPr wrap="square" rtlCol="0">
            <a:spAutoFit/>
          </a:bodyPr>
          <a:lstStyle/>
          <a:p>
            <a:r>
              <a:rPr lang="nl-BE" dirty="0" smtClean="0"/>
              <a:t>Totaal 292</a:t>
            </a:r>
            <a:endParaRPr lang="nl-BE" dirty="0"/>
          </a:p>
        </p:txBody>
      </p:sp>
    </p:spTree>
    <p:extLst>
      <p:ext uri="{BB962C8B-B14F-4D97-AF65-F5344CB8AC3E}">
        <p14:creationId xmlns:p14="http://schemas.microsoft.com/office/powerpoint/2010/main" val="1856886076"/>
      </p:ext>
    </p:extLst>
  </p:cSld>
  <p:clrMapOvr>
    <a:masterClrMapping/>
  </p:clrMapOvr>
  <p:timing>
    <p:tnLst>
      <p:par>
        <p:cTn id="1" dur="indefinite" restart="never" nodeType="tmRoot"/>
      </p:par>
    </p:tnLst>
  </p:timing>
</p:sld>
</file>

<file path=ppt/theme/theme1.xml><?xml version="1.0" encoding="utf-8"?>
<a:theme xmlns:a="http://schemas.openxmlformats.org/drawingml/2006/main" name="Toolbox wmd">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Toolbox wmd</Template>
  <TotalTime>2413</TotalTime>
  <Words>1645</Words>
  <Application>Microsoft Office PowerPoint</Application>
  <PresentationFormat>Diavoorstelling (4:3)</PresentationFormat>
  <Paragraphs>206</Paragraphs>
  <Slides>29</Slides>
  <Notes>29</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29</vt:i4>
      </vt:variant>
    </vt:vector>
  </HeadingPairs>
  <TitlesOfParts>
    <vt:vector size="34" baseType="lpstr">
      <vt:lpstr>Arial</vt:lpstr>
      <vt:lpstr>Calibri</vt:lpstr>
      <vt:lpstr>Times New Roman</vt:lpstr>
      <vt:lpstr>Wingdings</vt:lpstr>
      <vt:lpstr>Toolbox wmd</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Provinciebestuur Oost-Vlaanderen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 1</dc:title>
  <dc:creator>i0502</dc:creator>
  <cp:lastModifiedBy>Raf Geernaert</cp:lastModifiedBy>
  <cp:revision>94</cp:revision>
  <cp:lastPrinted>2016-11-15T09:18:28Z</cp:lastPrinted>
  <dcterms:created xsi:type="dcterms:W3CDTF">2015-07-16T14:39:56Z</dcterms:created>
  <dcterms:modified xsi:type="dcterms:W3CDTF">2017-03-10T08:46:34Z</dcterms:modified>
</cp:coreProperties>
</file>