
<file path=[Content_Types].xml><?xml version="1.0" encoding="utf-8"?>
<Types xmlns="http://schemas.openxmlformats.org/package/2006/content-types">
  <Default Extension="gif" ContentType="image/gif"/>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60" r:id="rId5"/>
    <p:sldId id="265" r:id="rId6"/>
    <p:sldId id="261" r:id="rId7"/>
    <p:sldId id="262" r:id="rId8"/>
    <p:sldId id="263" r:id="rId9"/>
    <p:sldId id="264" r:id="rId10"/>
    <p:sldId id="267" r:id="rId11"/>
    <p:sldId id="266" r:id="rId12"/>
    <p:sldId id="268" r:id="rId13"/>
    <p:sldId id="269" r:id="rId14"/>
    <p:sldId id="270" r:id="rId15"/>
    <p:sldId id="271" r:id="rId16"/>
    <p:sldId id="272" r:id="rId17"/>
    <p:sldId id="273" r:id="rId18"/>
    <p:sldId id="275" r:id="rId19"/>
    <p:sldId id="274" r:id="rId2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5"/>
  </p:normalViewPr>
  <p:slideViewPr>
    <p:cSldViewPr snapToGrid="0" snapToObjects="1">
      <p:cViewPr varScale="1">
        <p:scale>
          <a:sx n="89" d="100"/>
          <a:sy n="89" d="100"/>
        </p:scale>
        <p:origin x="8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2/25/21</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‹nr.›</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64165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2/25/21</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Tree>
    <p:extLst>
      <p:ext uri="{BB962C8B-B14F-4D97-AF65-F5344CB8AC3E}">
        <p14:creationId xmlns:p14="http://schemas.microsoft.com/office/powerpoint/2010/main" val="376796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2/25/21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‹nr.›</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47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2/25/21</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Tree>
    <p:extLst>
      <p:ext uri="{BB962C8B-B14F-4D97-AF65-F5344CB8AC3E}">
        <p14:creationId xmlns:p14="http://schemas.microsoft.com/office/powerpoint/2010/main" val="4291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2/25/21</a:t>
            </a:fld>
            <a:endParaRPr lang="en-US" dirty="0"/>
          </a:p>
        </p:txBody>
      </p:sp>
    </p:spTree>
    <p:extLst>
      <p:ext uri="{BB962C8B-B14F-4D97-AF65-F5344CB8AC3E}">
        <p14:creationId xmlns:p14="http://schemas.microsoft.com/office/powerpoint/2010/main" val="250547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2/25/21</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Tree>
    <p:extLst>
      <p:ext uri="{BB962C8B-B14F-4D97-AF65-F5344CB8AC3E}">
        <p14:creationId xmlns:p14="http://schemas.microsoft.com/office/powerpoint/2010/main" val="1835684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2/25/21</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476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2/25/21</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Tree>
    <p:extLst>
      <p:ext uri="{BB962C8B-B14F-4D97-AF65-F5344CB8AC3E}">
        <p14:creationId xmlns:p14="http://schemas.microsoft.com/office/powerpoint/2010/main" val="109338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2/25/21</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Tree>
    <p:extLst>
      <p:ext uri="{BB962C8B-B14F-4D97-AF65-F5344CB8AC3E}">
        <p14:creationId xmlns:p14="http://schemas.microsoft.com/office/powerpoint/2010/main" val="196860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2/25/21</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Tree>
    <p:extLst>
      <p:ext uri="{BB962C8B-B14F-4D97-AF65-F5344CB8AC3E}">
        <p14:creationId xmlns:p14="http://schemas.microsoft.com/office/powerpoint/2010/main" val="2609948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2/25/21</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‹nr.›</a:t>
            </a:fld>
            <a:endParaRPr lang="en-US" dirty="0"/>
          </a:p>
        </p:txBody>
      </p:sp>
    </p:spTree>
    <p:extLst>
      <p:ext uri="{BB962C8B-B14F-4D97-AF65-F5344CB8AC3E}">
        <p14:creationId xmlns:p14="http://schemas.microsoft.com/office/powerpoint/2010/main" val="94756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2/25/21</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‹nr.›</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7403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Video 3">
            <a:extLst>
              <a:ext uri="{FF2B5EF4-FFF2-40B4-BE49-F238E27FC236}">
                <a16:creationId xmlns:a16="http://schemas.microsoft.com/office/drawing/2014/main" id="{4032EE00-2053-4E25-9CDE-942A715F3A2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60"/>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14543B09-440D-4F57-BCB0-A4FCC922D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0584" y="1948070"/>
            <a:ext cx="5261264" cy="4909930"/>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0EE80047-1219-42E8-86D3-94F512050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449" y="1789042"/>
            <a:ext cx="5448246" cy="5068957"/>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E83B29B1-18A6-4A7A-A498-90E521667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0959" y="2256518"/>
            <a:ext cx="4930889" cy="4601483"/>
          </a:xfrm>
          <a:custGeom>
            <a:avLst/>
            <a:gdLst>
              <a:gd name="connsiteX0" fmla="*/ 2486925 w 4930889"/>
              <a:gd name="connsiteY0" fmla="*/ 1243 h 4601483"/>
              <a:gd name="connsiteX1" fmla="*/ 3569374 w 4930889"/>
              <a:gd name="connsiteY1" fmla="*/ 324181 h 4601483"/>
              <a:gd name="connsiteX2" fmla="*/ 4856238 w 4930889"/>
              <a:gd name="connsiteY2" fmla="*/ 1766524 h 4601483"/>
              <a:gd name="connsiteX3" fmla="*/ 4930889 w 4930889"/>
              <a:gd name="connsiteY3" fmla="*/ 1950930 h 4601483"/>
              <a:gd name="connsiteX4" fmla="*/ 4930888 w 4930889"/>
              <a:gd name="connsiteY4" fmla="*/ 3928933 h 4601483"/>
              <a:gd name="connsiteX5" fmla="*/ 4836868 w 4930889"/>
              <a:gd name="connsiteY5" fmla="*/ 4118750 h 4601483"/>
              <a:gd name="connsiteX6" fmla="*/ 4475082 w 4930889"/>
              <a:gd name="connsiteY6" fmla="*/ 4521220 h 4601483"/>
              <a:gd name="connsiteX7" fmla="*/ 4350095 w 4930889"/>
              <a:gd name="connsiteY7" fmla="*/ 4601483 h 4601483"/>
              <a:gd name="connsiteX8" fmla="*/ 997316 w 4930889"/>
              <a:gd name="connsiteY8" fmla="*/ 4601483 h 4601483"/>
              <a:gd name="connsiteX9" fmla="*/ 892840 w 4930889"/>
              <a:gd name="connsiteY9" fmla="*/ 4484501 h 4601483"/>
              <a:gd name="connsiteX10" fmla="*/ 407191 w 4930889"/>
              <a:gd name="connsiteY10" fmla="*/ 3560852 h 4601483"/>
              <a:gd name="connsiteX11" fmla="*/ 201279 w 4930889"/>
              <a:gd name="connsiteY11" fmla="*/ 1442391 h 4601483"/>
              <a:gd name="connsiteX12" fmla="*/ 2486925 w 4930889"/>
              <a:gd name="connsiteY12" fmla="*/ 1243 h 460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9" h="4601483">
                <a:moveTo>
                  <a:pt x="2486925" y="1243"/>
                </a:moveTo>
                <a:cubicBezTo>
                  <a:pt x="2843347" y="13472"/>
                  <a:pt x="3209341" y="116316"/>
                  <a:pt x="3569374" y="324181"/>
                </a:cubicBezTo>
                <a:cubicBezTo>
                  <a:pt x="4132718" y="649428"/>
                  <a:pt x="4585943" y="1173553"/>
                  <a:pt x="4856238" y="1766524"/>
                </a:cubicBezTo>
                <a:lnTo>
                  <a:pt x="4930889" y="1950930"/>
                </a:lnTo>
                <a:lnTo>
                  <a:pt x="4930888" y="3928933"/>
                </a:lnTo>
                <a:lnTo>
                  <a:pt x="4836868" y="4118750"/>
                </a:lnTo>
                <a:cubicBezTo>
                  <a:pt x="4733861" y="4297163"/>
                  <a:pt x="4611785" y="4422507"/>
                  <a:pt x="4475082" y="4521220"/>
                </a:cubicBezTo>
                <a:lnTo>
                  <a:pt x="4350095" y="4601483"/>
                </a:lnTo>
                <a:lnTo>
                  <a:pt x="997316" y="4601483"/>
                </a:lnTo>
                <a:lnTo>
                  <a:pt x="892840" y="4484501"/>
                </a:lnTo>
                <a:cubicBezTo>
                  <a:pt x="678469" y="4214961"/>
                  <a:pt x="542824" y="3894419"/>
                  <a:pt x="407191" y="3560852"/>
                </a:cubicBezTo>
                <a:cubicBezTo>
                  <a:pt x="109259" y="2828169"/>
                  <a:pt x="-222537" y="2176461"/>
                  <a:pt x="201279" y="1442391"/>
                </a:cubicBezTo>
                <a:cubicBezTo>
                  <a:pt x="727747" y="530521"/>
                  <a:pt x="1576073" y="-30011"/>
                  <a:pt x="2486925" y="1243"/>
                </a:cubicBezTo>
                <a:close/>
              </a:path>
            </a:pathLst>
          </a:custGeom>
          <a:solidFill>
            <a:schemeClr val="tx1">
              <a:alpha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el 1">
            <a:extLst>
              <a:ext uri="{FF2B5EF4-FFF2-40B4-BE49-F238E27FC236}">
                <a16:creationId xmlns:a16="http://schemas.microsoft.com/office/drawing/2014/main" id="{6AB3F987-AC29-BF41-88B7-F2968212CAAE}"/>
              </a:ext>
            </a:extLst>
          </p:cNvPr>
          <p:cNvSpPr>
            <a:spLocks noGrp="1"/>
          </p:cNvSpPr>
          <p:nvPr>
            <p:ph type="ctrTitle"/>
          </p:nvPr>
        </p:nvSpPr>
        <p:spPr>
          <a:xfrm>
            <a:off x="7696864" y="3075154"/>
            <a:ext cx="3848430" cy="2186393"/>
          </a:xfrm>
        </p:spPr>
        <p:txBody>
          <a:bodyPr anchor="b">
            <a:normAutofit/>
          </a:bodyPr>
          <a:lstStyle/>
          <a:p>
            <a:r>
              <a:rPr lang="nl-BE" sz="4400" dirty="0">
                <a:solidFill>
                  <a:schemeClr val="bg1"/>
                </a:solidFill>
              </a:rPr>
              <a:t>Overleg na KR </a:t>
            </a:r>
          </a:p>
        </p:txBody>
      </p:sp>
      <p:sp>
        <p:nvSpPr>
          <p:cNvPr id="3" name="Ondertitel 2">
            <a:extLst>
              <a:ext uri="{FF2B5EF4-FFF2-40B4-BE49-F238E27FC236}">
                <a16:creationId xmlns:a16="http://schemas.microsoft.com/office/drawing/2014/main" id="{76C5ED48-5960-2049-9645-981E28A6BA74}"/>
              </a:ext>
            </a:extLst>
          </p:cNvPr>
          <p:cNvSpPr>
            <a:spLocks noGrp="1"/>
          </p:cNvSpPr>
          <p:nvPr>
            <p:ph type="subTitle" idx="1"/>
          </p:nvPr>
        </p:nvSpPr>
        <p:spPr>
          <a:xfrm>
            <a:off x="7706870" y="5261547"/>
            <a:ext cx="3848429" cy="678633"/>
          </a:xfrm>
        </p:spPr>
        <p:txBody>
          <a:bodyPr anchor="t">
            <a:normAutofit/>
          </a:bodyPr>
          <a:lstStyle/>
          <a:p>
            <a:r>
              <a:rPr lang="nl-BE" sz="1800" dirty="0">
                <a:solidFill>
                  <a:schemeClr val="bg1"/>
                </a:solidFill>
              </a:rPr>
              <a:t>25/02/2021</a:t>
            </a:r>
          </a:p>
        </p:txBody>
      </p:sp>
    </p:spTree>
    <p:extLst>
      <p:ext uri="{BB962C8B-B14F-4D97-AF65-F5344CB8AC3E}">
        <p14:creationId xmlns:p14="http://schemas.microsoft.com/office/powerpoint/2010/main" val="301817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33D251-DE1A-9146-9161-E9873B7E27D2}"/>
              </a:ext>
            </a:extLst>
          </p:cNvPr>
          <p:cNvSpPr>
            <a:spLocks noGrp="1"/>
          </p:cNvSpPr>
          <p:nvPr>
            <p:ph type="title"/>
          </p:nvPr>
        </p:nvSpPr>
        <p:spPr/>
        <p:txBody>
          <a:bodyPr/>
          <a:lstStyle/>
          <a:p>
            <a:r>
              <a:rPr lang="nl-BE" dirty="0"/>
              <a:t>Pedagogische studiedag</a:t>
            </a:r>
          </a:p>
        </p:txBody>
      </p:sp>
      <p:sp>
        <p:nvSpPr>
          <p:cNvPr id="3" name="Tijdelijke aanduiding voor inhoud 2">
            <a:extLst>
              <a:ext uri="{FF2B5EF4-FFF2-40B4-BE49-F238E27FC236}">
                <a16:creationId xmlns:a16="http://schemas.microsoft.com/office/drawing/2014/main" id="{F61B769F-8129-A84D-BFDB-60B402741244}"/>
              </a:ext>
            </a:extLst>
          </p:cNvPr>
          <p:cNvSpPr>
            <a:spLocks noGrp="1"/>
          </p:cNvSpPr>
          <p:nvPr>
            <p:ph idx="1"/>
          </p:nvPr>
        </p:nvSpPr>
        <p:spPr/>
        <p:txBody>
          <a:bodyPr>
            <a:normAutofit fontScale="92500" lnSpcReduction="10000"/>
          </a:bodyPr>
          <a:lstStyle/>
          <a:p>
            <a:r>
              <a:rPr lang="nl-BE" dirty="0"/>
              <a:t>03/03/2021: </a:t>
            </a:r>
          </a:p>
          <a:p>
            <a:r>
              <a:rPr lang="nl-BE" dirty="0"/>
              <a:t>Van 08.55 tot 12.25: </a:t>
            </a:r>
          </a:p>
          <a:p>
            <a:r>
              <a:rPr lang="nl-BE" dirty="0"/>
              <a:t>	- OV4: opvolging traject Steven en Youri: toekomst OV4</a:t>
            </a:r>
          </a:p>
          <a:p>
            <a:r>
              <a:rPr lang="nl-BE" dirty="0"/>
              <a:t>	- OV3: workshops 1: de digitale revolutie in het onderwijs</a:t>
            </a:r>
          </a:p>
          <a:p>
            <a:r>
              <a:rPr lang="nl-BE" dirty="0"/>
              <a:t>		 workshop 2: zorgcontinuüm</a:t>
            </a:r>
          </a:p>
          <a:p>
            <a:r>
              <a:rPr lang="nl-BE" dirty="0"/>
              <a:t>		 workshop 3: de hervorming van de opleidingsfase</a:t>
            </a:r>
          </a:p>
          <a:p>
            <a:r>
              <a:rPr lang="nl-BE" dirty="0"/>
              <a:t>		 workshop 4: therapeutisch werken met  </a:t>
            </a:r>
            <a:br>
              <a:rPr lang="nl-BE" dirty="0"/>
            </a:br>
            <a:r>
              <a:rPr lang="nl-BE" dirty="0"/>
              <a:t>			  gedragsleerlingen </a:t>
            </a:r>
          </a:p>
        </p:txBody>
      </p:sp>
    </p:spTree>
    <p:extLst>
      <p:ext uri="{BB962C8B-B14F-4D97-AF65-F5344CB8AC3E}">
        <p14:creationId xmlns:p14="http://schemas.microsoft.com/office/powerpoint/2010/main" val="245204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2585AF-383E-A247-9E28-EA673F6C6F79}"/>
              </a:ext>
            </a:extLst>
          </p:cNvPr>
          <p:cNvSpPr>
            <a:spLocks noGrp="1"/>
          </p:cNvSpPr>
          <p:nvPr>
            <p:ph type="title"/>
          </p:nvPr>
        </p:nvSpPr>
        <p:spPr/>
        <p:txBody>
          <a:bodyPr/>
          <a:lstStyle/>
          <a:p>
            <a:r>
              <a:rPr lang="nl-BE" dirty="0"/>
              <a:t>Voorbereiding volgend schooljaar</a:t>
            </a:r>
          </a:p>
        </p:txBody>
      </p:sp>
      <p:sp>
        <p:nvSpPr>
          <p:cNvPr id="3" name="Tijdelijke aanduiding voor inhoud 2">
            <a:extLst>
              <a:ext uri="{FF2B5EF4-FFF2-40B4-BE49-F238E27FC236}">
                <a16:creationId xmlns:a16="http://schemas.microsoft.com/office/drawing/2014/main" id="{C7C3B478-8CA0-0A4A-B325-BEFDBC48A349}"/>
              </a:ext>
            </a:extLst>
          </p:cNvPr>
          <p:cNvSpPr>
            <a:spLocks noGrp="1"/>
          </p:cNvSpPr>
          <p:nvPr>
            <p:ph idx="1"/>
          </p:nvPr>
        </p:nvSpPr>
        <p:spPr/>
        <p:txBody>
          <a:bodyPr/>
          <a:lstStyle/>
          <a:p>
            <a:pPr marL="285750" indent="-285750">
              <a:buFontTx/>
              <a:buChar char="-"/>
            </a:pPr>
            <a:r>
              <a:rPr lang="nl-BE" dirty="0"/>
              <a:t>De voorbereidingen van volgend schooljaar vatten nu reeds aan. Wat staat er in de steigers: </a:t>
            </a:r>
          </a:p>
          <a:p>
            <a:pPr marL="285750" lvl="1" indent="-285750">
              <a:buFontTx/>
              <a:buChar char="-"/>
            </a:pPr>
            <a:r>
              <a:rPr lang="nl-BE" dirty="0"/>
              <a:t>Een duidelijke aflijning van wie welke vakken geeft en welke opdracht heeft </a:t>
            </a:r>
          </a:p>
          <a:p>
            <a:pPr marL="285750" lvl="1" indent="-285750">
              <a:buFontTx/>
              <a:buChar char="-"/>
            </a:pPr>
            <a:r>
              <a:rPr lang="nl-BE" dirty="0"/>
              <a:t>Een schoolsysteem zoveel mogelijk aangepast aan onze noden maar realitsich op te blijven behouden (database is teveel workload voor Jürgen) </a:t>
            </a:r>
          </a:p>
          <a:p>
            <a:pPr marL="285750" lvl="1" indent="-285750">
              <a:buFontTx/>
              <a:buChar char="-"/>
            </a:pPr>
            <a:r>
              <a:rPr lang="nl-BE" dirty="0"/>
              <a:t>De hervorming </a:t>
            </a:r>
          </a:p>
          <a:p>
            <a:pPr lvl="1"/>
            <a:endParaRPr lang="nl-BE" dirty="0"/>
          </a:p>
        </p:txBody>
      </p:sp>
    </p:spTree>
    <p:extLst>
      <p:ext uri="{BB962C8B-B14F-4D97-AF65-F5344CB8AC3E}">
        <p14:creationId xmlns:p14="http://schemas.microsoft.com/office/powerpoint/2010/main" val="305902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80B3D-F111-414B-950D-AD3951B7D9D6}"/>
              </a:ext>
            </a:extLst>
          </p:cNvPr>
          <p:cNvSpPr>
            <a:spLocks noGrp="1"/>
          </p:cNvSpPr>
          <p:nvPr>
            <p:ph type="title"/>
          </p:nvPr>
        </p:nvSpPr>
        <p:spPr/>
        <p:txBody>
          <a:bodyPr/>
          <a:lstStyle/>
          <a:p>
            <a:r>
              <a:rPr lang="nl-BE" dirty="0"/>
              <a:t>Een inkijkje in de planning OV3</a:t>
            </a:r>
          </a:p>
        </p:txBody>
      </p:sp>
      <p:sp>
        <p:nvSpPr>
          <p:cNvPr id="3" name="Tijdelijke aanduiding voor inhoud 2">
            <a:extLst>
              <a:ext uri="{FF2B5EF4-FFF2-40B4-BE49-F238E27FC236}">
                <a16:creationId xmlns:a16="http://schemas.microsoft.com/office/drawing/2014/main" id="{6EA87494-70BF-8A4D-A2F2-C5EE0A3A2578}"/>
              </a:ext>
            </a:extLst>
          </p:cNvPr>
          <p:cNvSpPr>
            <a:spLocks noGrp="1"/>
          </p:cNvSpPr>
          <p:nvPr>
            <p:ph idx="1"/>
          </p:nvPr>
        </p:nvSpPr>
        <p:spPr/>
        <p:txBody>
          <a:bodyPr/>
          <a:lstStyle/>
          <a:p>
            <a:r>
              <a:rPr lang="nl-BE" dirty="0"/>
              <a:t>- Voorlopig voorstel: 2 of 3 klassen OV3 (als er voldoende nieuwe inschrijvingen zijn maken we er 3 klassen van maar daarvoor hebben we minimaal 22 inschrijvingen nodig in het observatiejaar, dus graag reclame maken!) </a:t>
            </a:r>
          </a:p>
          <a:p>
            <a:r>
              <a:rPr lang="nl-BE" dirty="0"/>
              <a:t>- Nog even in oude termen spreken: 4 klassen LA, 2 klassen HL, 3 klassen WS, 3 klassen GM, 1 klas ME ( indien meer dan 32 inschrijvingen in OV3 proberen we 2 klassen ME, opnieuw nood aan reclame!), ABO (ook reclame maken!)</a:t>
            </a:r>
          </a:p>
        </p:txBody>
      </p:sp>
    </p:spTree>
    <p:extLst>
      <p:ext uri="{BB962C8B-B14F-4D97-AF65-F5344CB8AC3E}">
        <p14:creationId xmlns:p14="http://schemas.microsoft.com/office/powerpoint/2010/main" val="731822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D6C28-AEA3-6C46-840C-0B2EE967E36F}"/>
              </a:ext>
            </a:extLst>
          </p:cNvPr>
          <p:cNvSpPr>
            <a:spLocks noGrp="1"/>
          </p:cNvSpPr>
          <p:nvPr>
            <p:ph type="title"/>
          </p:nvPr>
        </p:nvSpPr>
        <p:spPr/>
        <p:txBody>
          <a:bodyPr/>
          <a:lstStyle/>
          <a:p>
            <a:r>
              <a:rPr lang="nl-BE" dirty="0"/>
              <a:t>Een inkijkje in de planning OV4 </a:t>
            </a:r>
          </a:p>
        </p:txBody>
      </p:sp>
      <p:sp>
        <p:nvSpPr>
          <p:cNvPr id="3" name="Tijdelijke aanduiding voor inhoud 2">
            <a:extLst>
              <a:ext uri="{FF2B5EF4-FFF2-40B4-BE49-F238E27FC236}">
                <a16:creationId xmlns:a16="http://schemas.microsoft.com/office/drawing/2014/main" id="{985541E1-AD19-5340-9B52-4B2716C7E5A3}"/>
              </a:ext>
            </a:extLst>
          </p:cNvPr>
          <p:cNvSpPr>
            <a:spLocks noGrp="1"/>
          </p:cNvSpPr>
          <p:nvPr>
            <p:ph idx="1"/>
          </p:nvPr>
        </p:nvSpPr>
        <p:spPr/>
        <p:txBody>
          <a:bodyPr/>
          <a:lstStyle/>
          <a:p>
            <a:r>
              <a:rPr lang="nl-BE" dirty="0"/>
              <a:t>- 2* 1B (6), 2*2B (6), 1*1A (8), 1* 2A (8), 1*3A (8), ¾ hout (8), ¾ Schilder-decoratie (8) , ¾ bouw, 6 hout (sluit verder aan bij ¾ voor praktijk oa.)(1)</a:t>
            </a:r>
          </a:p>
        </p:txBody>
      </p:sp>
    </p:spTree>
    <p:extLst>
      <p:ext uri="{BB962C8B-B14F-4D97-AF65-F5344CB8AC3E}">
        <p14:creationId xmlns:p14="http://schemas.microsoft.com/office/powerpoint/2010/main" val="3613831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52142D-A09E-EF4E-BE4F-E03A491C9D5E}"/>
              </a:ext>
            </a:extLst>
          </p:cNvPr>
          <p:cNvSpPr>
            <a:spLocks noGrp="1"/>
          </p:cNvSpPr>
          <p:nvPr>
            <p:ph type="title"/>
          </p:nvPr>
        </p:nvSpPr>
        <p:spPr/>
        <p:txBody>
          <a:bodyPr/>
          <a:lstStyle/>
          <a:p>
            <a:r>
              <a:rPr lang="nl-BE" dirty="0"/>
              <a:t>Een voorstel qua verdeling OV3</a:t>
            </a:r>
          </a:p>
        </p:txBody>
      </p:sp>
      <p:sp>
        <p:nvSpPr>
          <p:cNvPr id="3" name="Tijdelijke aanduiding voor inhoud 2">
            <a:extLst>
              <a:ext uri="{FF2B5EF4-FFF2-40B4-BE49-F238E27FC236}">
                <a16:creationId xmlns:a16="http://schemas.microsoft.com/office/drawing/2014/main" id="{AA979282-56A9-2947-B18F-4410FA153099}"/>
              </a:ext>
            </a:extLst>
          </p:cNvPr>
          <p:cNvSpPr>
            <a:spLocks noGrp="1"/>
          </p:cNvSpPr>
          <p:nvPr>
            <p:ph idx="1"/>
          </p:nvPr>
        </p:nvSpPr>
        <p:spPr/>
        <p:txBody>
          <a:bodyPr>
            <a:normAutofit lnSpcReduction="10000"/>
          </a:bodyPr>
          <a:lstStyle/>
          <a:p>
            <a:pPr marL="285750" indent="-285750">
              <a:buFontTx/>
              <a:buChar char="-"/>
            </a:pPr>
            <a:r>
              <a:rPr lang="nl-BE" dirty="0"/>
              <a:t>Team Levensbeschouwing: Boubaker, Karolien (tenzij Els terug komt natuurlijk), Gunther </a:t>
            </a:r>
          </a:p>
          <a:p>
            <a:pPr marL="285750" indent="-285750">
              <a:buFontTx/>
              <a:buChar char="-"/>
            </a:pPr>
            <a:r>
              <a:rPr lang="nl-BE" dirty="0"/>
              <a:t>Team LO OV3: Mark, Sophie, Kevin(Rots en water) (tenzij Niels terug komt)</a:t>
            </a:r>
          </a:p>
          <a:p>
            <a:pPr marL="285750" indent="-285750">
              <a:buFontTx/>
              <a:buChar char="-"/>
            </a:pPr>
            <a:r>
              <a:rPr lang="nl-BE" dirty="0"/>
              <a:t>Team GASV observatiejaar: Isabel (Leen een aantal uurtjes) en bij 3 klassen Stefanie bij</a:t>
            </a:r>
          </a:p>
          <a:p>
            <a:pPr marL="285750" indent="-285750">
              <a:buFontTx/>
              <a:buChar char="-"/>
            </a:pPr>
            <a:r>
              <a:rPr lang="nl-BE" dirty="0"/>
              <a:t>Team GASV opleidingsfase: Leen, X</a:t>
            </a:r>
          </a:p>
          <a:p>
            <a:pPr marL="285750" indent="-285750">
              <a:buFontTx/>
              <a:buChar char="-"/>
            </a:pPr>
            <a:r>
              <a:rPr lang="nl-BE" dirty="0"/>
              <a:t>Team GASV kwalificatiefase: Joris, Margo, Stefanie, X</a:t>
            </a:r>
          </a:p>
        </p:txBody>
      </p:sp>
    </p:spTree>
    <p:extLst>
      <p:ext uri="{BB962C8B-B14F-4D97-AF65-F5344CB8AC3E}">
        <p14:creationId xmlns:p14="http://schemas.microsoft.com/office/powerpoint/2010/main" val="342335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C55C5-5D98-0746-898A-1FD553F2A127}"/>
              </a:ext>
            </a:extLst>
          </p:cNvPr>
          <p:cNvSpPr>
            <a:spLocks noGrp="1"/>
          </p:cNvSpPr>
          <p:nvPr>
            <p:ph type="title"/>
          </p:nvPr>
        </p:nvSpPr>
        <p:spPr/>
        <p:txBody>
          <a:bodyPr/>
          <a:lstStyle/>
          <a:p>
            <a:r>
              <a:rPr lang="nl-BE" dirty="0"/>
              <a:t>Een voorstel qua verdeling OV3</a:t>
            </a:r>
          </a:p>
        </p:txBody>
      </p:sp>
      <p:sp>
        <p:nvSpPr>
          <p:cNvPr id="3" name="Tijdelijke aanduiding voor inhoud 2">
            <a:extLst>
              <a:ext uri="{FF2B5EF4-FFF2-40B4-BE49-F238E27FC236}">
                <a16:creationId xmlns:a16="http://schemas.microsoft.com/office/drawing/2014/main" id="{00DE51AE-AE80-2348-B852-2268FFC5FED8}"/>
              </a:ext>
            </a:extLst>
          </p:cNvPr>
          <p:cNvSpPr>
            <a:spLocks noGrp="1"/>
          </p:cNvSpPr>
          <p:nvPr>
            <p:ph idx="1"/>
          </p:nvPr>
        </p:nvSpPr>
        <p:spPr/>
        <p:txBody>
          <a:bodyPr>
            <a:normAutofit fontScale="92500" lnSpcReduction="10000"/>
          </a:bodyPr>
          <a:lstStyle/>
          <a:p>
            <a:pPr marL="285750" indent="-285750">
              <a:buFontTx/>
              <a:buChar char="-"/>
            </a:pPr>
            <a:r>
              <a:rPr lang="nl-BE" dirty="0"/>
              <a:t>Team praktijk OBS: Suzy, Leila, Steven</a:t>
            </a:r>
          </a:p>
          <a:p>
            <a:pPr marL="285750" indent="-285750">
              <a:buFontTx/>
              <a:buChar char="-"/>
            </a:pPr>
            <a:r>
              <a:rPr lang="nl-BE" dirty="0"/>
              <a:t>Team LA: Saskia, Ria, Kim Ann, Leila</a:t>
            </a:r>
          </a:p>
          <a:p>
            <a:pPr marL="285750" indent="-285750">
              <a:buFontTx/>
              <a:buChar char="-"/>
            </a:pPr>
            <a:r>
              <a:rPr lang="nl-BE" dirty="0"/>
              <a:t>Team GM: Fabiola, Greetje, Hilde </a:t>
            </a:r>
          </a:p>
          <a:p>
            <a:pPr marL="285750" indent="-285750">
              <a:buFontTx/>
              <a:buChar char="-"/>
            </a:pPr>
            <a:r>
              <a:rPr lang="nl-BE" dirty="0"/>
              <a:t>Team HL: Gert, Jan </a:t>
            </a:r>
          </a:p>
          <a:p>
            <a:pPr marL="285750" indent="-285750">
              <a:buFontTx/>
              <a:buChar char="-"/>
            </a:pPr>
            <a:r>
              <a:rPr lang="nl-BE" dirty="0"/>
              <a:t>Team ME: Danny, Walter</a:t>
            </a:r>
          </a:p>
          <a:p>
            <a:pPr marL="285750" indent="-285750">
              <a:buFontTx/>
              <a:buChar char="-"/>
            </a:pPr>
            <a:r>
              <a:rPr lang="nl-BE" dirty="0"/>
              <a:t>Team WS: Jo, Peggy, Kurt</a:t>
            </a:r>
          </a:p>
          <a:p>
            <a:pPr marL="285750" indent="-285750">
              <a:buFontTx/>
              <a:buChar char="-"/>
            </a:pPr>
            <a:r>
              <a:rPr lang="nl-BE" dirty="0"/>
              <a:t>Team B.E.U.: Danny, Wendy (zal er vanaf hangen hoeveel afwijkingsuren we ontvangen en bekijken naar IPB uren)</a:t>
            </a:r>
          </a:p>
        </p:txBody>
      </p:sp>
    </p:spTree>
    <p:extLst>
      <p:ext uri="{BB962C8B-B14F-4D97-AF65-F5344CB8AC3E}">
        <p14:creationId xmlns:p14="http://schemas.microsoft.com/office/powerpoint/2010/main" val="1060309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D7C01-90B3-934A-9328-A848C6B3DD1B}"/>
              </a:ext>
            </a:extLst>
          </p:cNvPr>
          <p:cNvSpPr>
            <a:spLocks noGrp="1"/>
          </p:cNvSpPr>
          <p:nvPr>
            <p:ph type="title"/>
          </p:nvPr>
        </p:nvSpPr>
        <p:spPr/>
        <p:txBody>
          <a:bodyPr/>
          <a:lstStyle/>
          <a:p>
            <a:r>
              <a:rPr lang="nl-BE" dirty="0"/>
              <a:t>Een voorstel qua verdeling OV4</a:t>
            </a:r>
          </a:p>
        </p:txBody>
      </p:sp>
      <p:sp>
        <p:nvSpPr>
          <p:cNvPr id="3" name="Tijdelijke aanduiding voor inhoud 2">
            <a:extLst>
              <a:ext uri="{FF2B5EF4-FFF2-40B4-BE49-F238E27FC236}">
                <a16:creationId xmlns:a16="http://schemas.microsoft.com/office/drawing/2014/main" id="{2E1DC585-E160-0E4D-B8D9-FF9D296BC342}"/>
              </a:ext>
            </a:extLst>
          </p:cNvPr>
          <p:cNvSpPr>
            <a:spLocks noGrp="1"/>
          </p:cNvSpPr>
          <p:nvPr>
            <p:ph idx="1"/>
          </p:nvPr>
        </p:nvSpPr>
        <p:spPr/>
        <p:txBody>
          <a:bodyPr/>
          <a:lstStyle/>
          <a:p>
            <a:pPr marL="285750" indent="-285750">
              <a:buFontTx/>
              <a:buChar char="-"/>
            </a:pPr>
            <a:r>
              <a:rPr lang="nl-BE" dirty="0"/>
              <a:t>Team Nederlands: Lien (A-stroom) , Cindy (B-stroom)</a:t>
            </a:r>
          </a:p>
          <a:p>
            <a:pPr marL="285750" indent="-285750">
              <a:buFontTx/>
              <a:buChar char="-"/>
            </a:pPr>
            <a:r>
              <a:rPr lang="nl-BE" dirty="0"/>
              <a:t>Team economie: Lien, Margo (ICT-economie)</a:t>
            </a:r>
          </a:p>
          <a:p>
            <a:pPr marL="285750" indent="-285750">
              <a:buFontTx/>
              <a:buChar char="-"/>
            </a:pPr>
            <a:r>
              <a:rPr lang="nl-BE" dirty="0"/>
              <a:t>Team Wiskunde: Veerle – X</a:t>
            </a:r>
          </a:p>
          <a:p>
            <a:pPr marL="285750" indent="-285750">
              <a:buFontTx/>
              <a:buChar char="-"/>
            </a:pPr>
            <a:r>
              <a:rPr lang="nl-BE" dirty="0"/>
              <a:t>Team LBV: Andreas- Boubaker – X</a:t>
            </a:r>
          </a:p>
          <a:p>
            <a:pPr marL="285750" indent="-285750">
              <a:buFontTx/>
              <a:buChar char="-"/>
            </a:pPr>
            <a:r>
              <a:rPr lang="nl-BE" dirty="0"/>
              <a:t>Team Natuurwetenschappen: Anouk – Julie</a:t>
            </a:r>
          </a:p>
          <a:p>
            <a:pPr marL="285750" indent="-285750">
              <a:buFontTx/>
              <a:buChar char="-"/>
            </a:pPr>
            <a:r>
              <a:rPr lang="nl-BE" dirty="0"/>
              <a:t>Team Geschiedenis: Joris</a:t>
            </a:r>
          </a:p>
          <a:p>
            <a:pPr marL="285750" indent="-285750">
              <a:buFontTx/>
              <a:buChar char="-"/>
            </a:pPr>
            <a:r>
              <a:rPr lang="nl-BE" dirty="0"/>
              <a:t>Team PO: Margo</a:t>
            </a:r>
          </a:p>
        </p:txBody>
      </p:sp>
    </p:spTree>
    <p:extLst>
      <p:ext uri="{BB962C8B-B14F-4D97-AF65-F5344CB8AC3E}">
        <p14:creationId xmlns:p14="http://schemas.microsoft.com/office/powerpoint/2010/main" val="189627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498F7-598D-BC41-A4DE-D35409D11A98}"/>
              </a:ext>
            </a:extLst>
          </p:cNvPr>
          <p:cNvSpPr>
            <a:spLocks noGrp="1"/>
          </p:cNvSpPr>
          <p:nvPr>
            <p:ph type="title"/>
          </p:nvPr>
        </p:nvSpPr>
        <p:spPr/>
        <p:txBody>
          <a:bodyPr/>
          <a:lstStyle/>
          <a:p>
            <a:r>
              <a:rPr lang="nl-BE" dirty="0"/>
              <a:t>Een voorstel qua verdeling OV4</a:t>
            </a:r>
          </a:p>
        </p:txBody>
      </p:sp>
      <p:sp>
        <p:nvSpPr>
          <p:cNvPr id="3" name="Tijdelijke aanduiding voor inhoud 2">
            <a:extLst>
              <a:ext uri="{FF2B5EF4-FFF2-40B4-BE49-F238E27FC236}">
                <a16:creationId xmlns:a16="http://schemas.microsoft.com/office/drawing/2014/main" id="{E502B6DD-A38A-6B47-87CE-EEAA363ECFEC}"/>
              </a:ext>
            </a:extLst>
          </p:cNvPr>
          <p:cNvSpPr>
            <a:spLocks noGrp="1"/>
          </p:cNvSpPr>
          <p:nvPr>
            <p:ph idx="1"/>
          </p:nvPr>
        </p:nvSpPr>
        <p:spPr/>
        <p:txBody>
          <a:bodyPr>
            <a:normAutofit fontScale="77500" lnSpcReduction="20000"/>
          </a:bodyPr>
          <a:lstStyle/>
          <a:p>
            <a:r>
              <a:rPr lang="nl-BE" dirty="0"/>
              <a:t>Team Techniek: Dirk- Leila – Wendy ( Leila en Wendy gaan voor qua anciëniteit)</a:t>
            </a:r>
          </a:p>
          <a:p>
            <a:r>
              <a:rPr lang="nl-BE" dirty="0"/>
              <a:t>Team LO: Sophie en Mark (tenzij Niels terug komt)</a:t>
            </a:r>
          </a:p>
          <a:p>
            <a:r>
              <a:rPr lang="nl-BE" dirty="0"/>
              <a:t>Team PAV: Annelies, Julie, X</a:t>
            </a:r>
          </a:p>
          <a:p>
            <a:r>
              <a:rPr lang="nl-BE" dirty="0"/>
              <a:t>Team MO: Andreas</a:t>
            </a:r>
          </a:p>
          <a:p>
            <a:r>
              <a:rPr lang="nl-BE" dirty="0"/>
              <a:t>Team soema (vervanging OOM) : X </a:t>
            </a:r>
          </a:p>
          <a:p>
            <a:r>
              <a:rPr lang="nl-BE" dirty="0"/>
              <a:t>Team Engels: X</a:t>
            </a:r>
          </a:p>
          <a:p>
            <a:r>
              <a:rPr lang="nl-BE" dirty="0"/>
              <a:t>Team hout: viktor- Kurt </a:t>
            </a:r>
          </a:p>
          <a:p>
            <a:r>
              <a:rPr lang="nl-BE" dirty="0"/>
              <a:t>Team Schilder-decoratie: John- Yves- Anthony(?)</a:t>
            </a:r>
          </a:p>
          <a:p>
            <a:r>
              <a:rPr lang="nl-BE" dirty="0"/>
              <a:t>Team bouw: Bernard- Jean- Pierre </a:t>
            </a:r>
          </a:p>
          <a:p>
            <a:endParaRPr lang="nl-BE" dirty="0"/>
          </a:p>
          <a:p>
            <a:endParaRPr lang="nl-BE" dirty="0"/>
          </a:p>
          <a:p>
            <a:endParaRPr lang="nl-BE" dirty="0"/>
          </a:p>
          <a:p>
            <a:endParaRPr lang="nl-BE" dirty="0"/>
          </a:p>
        </p:txBody>
      </p:sp>
    </p:spTree>
    <p:extLst>
      <p:ext uri="{BB962C8B-B14F-4D97-AF65-F5344CB8AC3E}">
        <p14:creationId xmlns:p14="http://schemas.microsoft.com/office/powerpoint/2010/main" val="1457476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5A9CC-E74A-A943-877A-7C7416E4F59E}"/>
              </a:ext>
            </a:extLst>
          </p:cNvPr>
          <p:cNvSpPr>
            <a:spLocks noGrp="1"/>
          </p:cNvSpPr>
          <p:nvPr>
            <p:ph type="title"/>
          </p:nvPr>
        </p:nvSpPr>
        <p:spPr/>
        <p:txBody>
          <a:bodyPr/>
          <a:lstStyle/>
          <a:p>
            <a:r>
              <a:rPr lang="nl-BE" dirty="0"/>
              <a:t>Een voorstel qua verdeling</a:t>
            </a:r>
          </a:p>
        </p:txBody>
      </p:sp>
      <p:sp>
        <p:nvSpPr>
          <p:cNvPr id="3" name="Tijdelijke aanduiding voor inhoud 2">
            <a:extLst>
              <a:ext uri="{FF2B5EF4-FFF2-40B4-BE49-F238E27FC236}">
                <a16:creationId xmlns:a16="http://schemas.microsoft.com/office/drawing/2014/main" id="{92D65341-723E-8346-AB95-7A59E9C43D76}"/>
              </a:ext>
            </a:extLst>
          </p:cNvPr>
          <p:cNvSpPr>
            <a:spLocks noGrp="1"/>
          </p:cNvSpPr>
          <p:nvPr>
            <p:ph idx="1"/>
          </p:nvPr>
        </p:nvSpPr>
        <p:spPr/>
        <p:txBody>
          <a:bodyPr/>
          <a:lstStyle/>
          <a:p>
            <a:pPr marL="285750" indent="-285750">
              <a:buFontTx/>
              <a:buChar char="-"/>
            </a:pPr>
            <a:r>
              <a:rPr lang="nl-BE" dirty="0"/>
              <a:t>Team GOK: Fabiola – Martine </a:t>
            </a:r>
          </a:p>
          <a:p>
            <a:pPr marL="285750" indent="-285750">
              <a:buFontTx/>
              <a:buChar char="-"/>
            </a:pPr>
            <a:r>
              <a:rPr lang="nl-BE" dirty="0"/>
              <a:t>Team aanvangsbegeleiding: Martine- Leen</a:t>
            </a:r>
          </a:p>
          <a:p>
            <a:pPr marL="285750" indent="-285750">
              <a:buFontTx/>
              <a:buChar char="-"/>
            </a:pPr>
            <a:r>
              <a:rPr lang="nl-BE" dirty="0"/>
              <a:t>Coördinatie: Veerle, Suzy (of Isabel te bekijken onderling),Saskia, Danny, Jo, Gert, Hilde (te bekijken naargelang aantal uren in 4/5), Martine/Leen</a:t>
            </a:r>
          </a:p>
          <a:p>
            <a:pPr marL="285750" indent="-285750">
              <a:buFontTx/>
              <a:buChar char="-"/>
            </a:pPr>
            <a:r>
              <a:rPr lang="nl-BE" dirty="0"/>
              <a:t>Uren secretariaat nog niet duidelijk  Koen- Greet- Evie- Lore- Margo(?)</a:t>
            </a:r>
          </a:p>
        </p:txBody>
      </p:sp>
    </p:spTree>
    <p:extLst>
      <p:ext uri="{BB962C8B-B14F-4D97-AF65-F5344CB8AC3E}">
        <p14:creationId xmlns:p14="http://schemas.microsoft.com/office/powerpoint/2010/main" val="1913801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9ABA49-4467-CD40-BEA2-6A6A2237C665}"/>
              </a:ext>
            </a:extLst>
          </p:cNvPr>
          <p:cNvSpPr>
            <a:spLocks noGrp="1"/>
          </p:cNvSpPr>
          <p:nvPr>
            <p:ph type="title"/>
          </p:nvPr>
        </p:nvSpPr>
        <p:spPr/>
        <p:txBody>
          <a:bodyPr/>
          <a:lstStyle/>
          <a:p>
            <a:r>
              <a:rPr lang="nl-BE" dirty="0"/>
              <a:t>Op te volgen</a:t>
            </a:r>
          </a:p>
        </p:txBody>
      </p:sp>
      <p:sp>
        <p:nvSpPr>
          <p:cNvPr id="3" name="Tijdelijke aanduiding voor inhoud 2">
            <a:extLst>
              <a:ext uri="{FF2B5EF4-FFF2-40B4-BE49-F238E27FC236}">
                <a16:creationId xmlns:a16="http://schemas.microsoft.com/office/drawing/2014/main" id="{CE6CA27F-0C5A-454C-BAFC-6F883F59566E}"/>
              </a:ext>
            </a:extLst>
          </p:cNvPr>
          <p:cNvSpPr>
            <a:spLocks noGrp="1"/>
          </p:cNvSpPr>
          <p:nvPr>
            <p:ph idx="1"/>
          </p:nvPr>
        </p:nvSpPr>
        <p:spPr/>
        <p:txBody>
          <a:bodyPr>
            <a:normAutofit fontScale="92500" lnSpcReduction="20000"/>
          </a:bodyPr>
          <a:lstStyle/>
          <a:p>
            <a:r>
              <a:rPr lang="nl-BE" dirty="0"/>
              <a:t>Concreet te bekijken dossiers naargelang het aantal inschrijvingen en andere factoren: Nicky, Wendy, Jean-Pierre, Jos, Walter </a:t>
            </a:r>
          </a:p>
          <a:p>
            <a:endParaRPr lang="nl-BE" dirty="0"/>
          </a:p>
          <a:p>
            <a:r>
              <a:rPr lang="nl-BE" dirty="0"/>
              <a:t>Op voorwaarde dat we voldoende instroom hebben in OV3 en OV4 om deze puzzel te realiseren</a:t>
            </a:r>
          </a:p>
          <a:p>
            <a:endParaRPr lang="nl-BE" dirty="0"/>
          </a:p>
          <a:p>
            <a:r>
              <a:rPr lang="nl-BE" dirty="0"/>
              <a:t>Verder alles onder voorbehoud van collega’s die terug komen van Heynsdaele of reaffectatiecomissie (benoemden andere scholen die worden gereaffecteerd naar onze school)</a:t>
            </a:r>
          </a:p>
        </p:txBody>
      </p:sp>
    </p:spTree>
    <p:extLst>
      <p:ext uri="{BB962C8B-B14F-4D97-AF65-F5344CB8AC3E}">
        <p14:creationId xmlns:p14="http://schemas.microsoft.com/office/powerpoint/2010/main" val="3298573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26DCE7-03D7-D24E-9B29-E1A6272D1671}"/>
              </a:ext>
            </a:extLst>
          </p:cNvPr>
          <p:cNvSpPr>
            <a:spLocks noGrp="1"/>
          </p:cNvSpPr>
          <p:nvPr>
            <p:ph type="title"/>
          </p:nvPr>
        </p:nvSpPr>
        <p:spPr/>
        <p:txBody>
          <a:bodyPr/>
          <a:lstStyle/>
          <a:p>
            <a:r>
              <a:rPr lang="nl-BE" dirty="0"/>
              <a:t>Corona update </a:t>
            </a:r>
          </a:p>
        </p:txBody>
      </p:sp>
      <p:sp>
        <p:nvSpPr>
          <p:cNvPr id="3" name="Tijdelijke aanduiding voor inhoud 2">
            <a:extLst>
              <a:ext uri="{FF2B5EF4-FFF2-40B4-BE49-F238E27FC236}">
                <a16:creationId xmlns:a16="http://schemas.microsoft.com/office/drawing/2014/main" id="{3A71A96E-D2A2-6941-8640-728DA5B09357}"/>
              </a:ext>
            </a:extLst>
          </p:cNvPr>
          <p:cNvSpPr>
            <a:spLocks noGrp="1"/>
          </p:cNvSpPr>
          <p:nvPr>
            <p:ph idx="1"/>
          </p:nvPr>
        </p:nvSpPr>
        <p:spPr/>
        <p:txBody>
          <a:bodyPr/>
          <a:lstStyle/>
          <a:p>
            <a:pPr marL="285750" indent="-285750">
              <a:buFontTx/>
              <a:buChar char="-"/>
            </a:pPr>
            <a:r>
              <a:rPr lang="nl-BE" dirty="0"/>
              <a:t>We heropenen op 15 maart: zowel OV3 als OV4 voltijds </a:t>
            </a:r>
          </a:p>
          <a:p>
            <a:pPr marL="285750" indent="-285750">
              <a:buFontTx/>
              <a:buChar char="-"/>
            </a:pPr>
            <a:r>
              <a:rPr lang="nl-BE" dirty="0"/>
              <a:t>We blijven echter in code oranje</a:t>
            </a:r>
          </a:p>
          <a:p>
            <a:pPr marL="285750" indent="-285750">
              <a:buFontTx/>
              <a:buChar char="-"/>
            </a:pPr>
            <a:r>
              <a:rPr lang="nl-BE" dirty="0"/>
              <a:t>Werken met vaste klassen blijft behouden, we zijn hier creatief moeten zijn om dit op te vangen! Wie in welke klas les heeft kan je terug vinden in de rooster (mapje uurrooster smartschool of op richtpuntswp.jouwweb.be)</a:t>
            </a:r>
          </a:p>
        </p:txBody>
      </p:sp>
    </p:spTree>
    <p:extLst>
      <p:ext uri="{BB962C8B-B14F-4D97-AF65-F5344CB8AC3E}">
        <p14:creationId xmlns:p14="http://schemas.microsoft.com/office/powerpoint/2010/main" val="3087919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8F9C1F-3BE5-A742-9F1A-61BF802F668A}"/>
              </a:ext>
            </a:extLst>
          </p:cNvPr>
          <p:cNvSpPr>
            <a:spLocks noGrp="1"/>
          </p:cNvSpPr>
          <p:nvPr>
            <p:ph type="title"/>
          </p:nvPr>
        </p:nvSpPr>
        <p:spPr/>
        <p:txBody>
          <a:bodyPr/>
          <a:lstStyle/>
          <a:p>
            <a:r>
              <a:rPr lang="nl-BE" dirty="0"/>
              <a:t>Corona update </a:t>
            </a:r>
          </a:p>
        </p:txBody>
      </p:sp>
      <p:sp>
        <p:nvSpPr>
          <p:cNvPr id="3" name="Tijdelijke aanduiding voor inhoud 2">
            <a:extLst>
              <a:ext uri="{FF2B5EF4-FFF2-40B4-BE49-F238E27FC236}">
                <a16:creationId xmlns:a16="http://schemas.microsoft.com/office/drawing/2014/main" id="{ACBC1B44-419F-3745-9BF6-C18D79C98DFB}"/>
              </a:ext>
            </a:extLst>
          </p:cNvPr>
          <p:cNvSpPr>
            <a:spLocks noGrp="1"/>
          </p:cNvSpPr>
          <p:nvPr>
            <p:ph idx="1"/>
          </p:nvPr>
        </p:nvSpPr>
        <p:spPr/>
        <p:txBody>
          <a:bodyPr/>
          <a:lstStyle/>
          <a:p>
            <a:pPr marL="285750" indent="-285750">
              <a:buFontTx/>
              <a:buChar char="-"/>
            </a:pPr>
            <a:r>
              <a:rPr lang="nl-BE" dirty="0"/>
              <a:t>De dranghekens zijn niet meer vol te houden dus worden verwijderd. We herhalen de afspraak om 1.5m afstand te houden en het mondmaskers steeds te dragen. </a:t>
            </a:r>
          </a:p>
          <a:p>
            <a:pPr marL="285750" indent="-285750">
              <a:buFontTx/>
              <a:buChar char="-"/>
            </a:pPr>
            <a:r>
              <a:rPr lang="nl-BE" dirty="0"/>
              <a:t>Toezichten en wachten zijn terug volgens de oude regeling. We bekijken deze roosters opnieuw met de lessenrooster gezien alle wijzigingen sinds November. Vrije dagen worden niet gewijzigd. Voor de meeste mensen zijn er geen aanpassingen of miniem.  </a:t>
            </a:r>
          </a:p>
        </p:txBody>
      </p:sp>
    </p:spTree>
    <p:extLst>
      <p:ext uri="{BB962C8B-B14F-4D97-AF65-F5344CB8AC3E}">
        <p14:creationId xmlns:p14="http://schemas.microsoft.com/office/powerpoint/2010/main" val="1733115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EAC04-9E6A-DA44-96CE-DA35FE7FDC75}"/>
              </a:ext>
            </a:extLst>
          </p:cNvPr>
          <p:cNvSpPr>
            <a:spLocks noGrp="1"/>
          </p:cNvSpPr>
          <p:nvPr>
            <p:ph type="title"/>
          </p:nvPr>
        </p:nvSpPr>
        <p:spPr/>
        <p:txBody>
          <a:bodyPr/>
          <a:lstStyle/>
          <a:p>
            <a:r>
              <a:rPr lang="nl-BE" dirty="0"/>
              <a:t>Corona update</a:t>
            </a:r>
          </a:p>
        </p:txBody>
      </p:sp>
      <p:sp>
        <p:nvSpPr>
          <p:cNvPr id="3" name="Tijdelijke aanduiding voor inhoud 2">
            <a:extLst>
              <a:ext uri="{FF2B5EF4-FFF2-40B4-BE49-F238E27FC236}">
                <a16:creationId xmlns:a16="http://schemas.microsoft.com/office/drawing/2014/main" id="{588913EE-C519-C149-9426-75EC59037F3E}"/>
              </a:ext>
            </a:extLst>
          </p:cNvPr>
          <p:cNvSpPr>
            <a:spLocks noGrp="1"/>
          </p:cNvSpPr>
          <p:nvPr>
            <p:ph idx="1"/>
          </p:nvPr>
        </p:nvSpPr>
        <p:spPr/>
        <p:txBody>
          <a:bodyPr/>
          <a:lstStyle/>
          <a:p>
            <a:pPr marL="285750" indent="-285750">
              <a:buFontTx/>
              <a:buChar char="-"/>
            </a:pPr>
            <a:r>
              <a:rPr lang="nl-BE" dirty="0"/>
              <a:t>vervangingen: iedereen heeft vaste lokaalbubbels. Dus indien er maar 1 of 2 klassen vervangingen hebben kan dit doorgaan in hun eigen klas. Indien het er meer zijn zal worden uitgeweken naar de refter. </a:t>
            </a:r>
          </a:p>
          <a:p>
            <a:pPr marL="285750" indent="-285750">
              <a:buFontTx/>
              <a:buChar char="-"/>
            </a:pPr>
            <a:r>
              <a:rPr lang="nl-BE" dirty="0"/>
              <a:t>OV3: De leerlingen die op maandag en dinsdag les hadden, kunnen in de refter van 12.25 tot 12.40 daarna moeten zij naar buiten zodat de leerlingen van donderdag en vrijdag naar binnen kunnen om te eten van 12.45 tot 13.00 </a:t>
            </a:r>
          </a:p>
        </p:txBody>
      </p:sp>
    </p:spTree>
    <p:extLst>
      <p:ext uri="{BB962C8B-B14F-4D97-AF65-F5344CB8AC3E}">
        <p14:creationId xmlns:p14="http://schemas.microsoft.com/office/powerpoint/2010/main" val="191315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011D1-EA2B-7B4D-8070-DB99C75B78A3}"/>
              </a:ext>
            </a:extLst>
          </p:cNvPr>
          <p:cNvSpPr>
            <a:spLocks noGrp="1"/>
          </p:cNvSpPr>
          <p:nvPr>
            <p:ph type="title"/>
          </p:nvPr>
        </p:nvSpPr>
        <p:spPr/>
        <p:txBody>
          <a:bodyPr/>
          <a:lstStyle/>
          <a:p>
            <a:r>
              <a:rPr lang="nl-BE" dirty="0"/>
              <a:t>Corona update</a:t>
            </a:r>
          </a:p>
        </p:txBody>
      </p:sp>
      <p:sp>
        <p:nvSpPr>
          <p:cNvPr id="3" name="Tijdelijke aanduiding voor inhoud 2">
            <a:extLst>
              <a:ext uri="{FF2B5EF4-FFF2-40B4-BE49-F238E27FC236}">
                <a16:creationId xmlns:a16="http://schemas.microsoft.com/office/drawing/2014/main" id="{8A57BD55-0E25-5B49-96A1-B7576912887A}"/>
              </a:ext>
            </a:extLst>
          </p:cNvPr>
          <p:cNvSpPr>
            <a:spLocks noGrp="1"/>
          </p:cNvSpPr>
          <p:nvPr>
            <p:ph idx="1"/>
          </p:nvPr>
        </p:nvSpPr>
        <p:spPr/>
        <p:txBody>
          <a:bodyPr/>
          <a:lstStyle/>
          <a:p>
            <a:pPr marL="285750" indent="-285750">
              <a:buFontTx/>
              <a:buChar char="-"/>
            </a:pPr>
            <a:r>
              <a:rPr lang="nl-BE" dirty="0"/>
              <a:t>Middagactiviteiten kunnen nog steeds niet </a:t>
            </a:r>
          </a:p>
          <a:p>
            <a:pPr marL="285750" indent="-285750">
              <a:buFontTx/>
              <a:buChar char="-"/>
            </a:pPr>
            <a:r>
              <a:rPr lang="nl-BE" dirty="0"/>
              <a:t>Daguitstappen: mag je aanvragen maar er mag geen gebruik gemaakt worden van openbaar vervoer. Begin schooljaar werd afgesproken welk budget kan gebruikt worden voor uitstappen dus deze afspraak blijft behouden. </a:t>
            </a:r>
          </a:p>
        </p:txBody>
      </p:sp>
    </p:spTree>
    <p:extLst>
      <p:ext uri="{BB962C8B-B14F-4D97-AF65-F5344CB8AC3E}">
        <p14:creationId xmlns:p14="http://schemas.microsoft.com/office/powerpoint/2010/main" val="312396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136C4-F17E-CB44-AC2F-128A876C7E3E}"/>
              </a:ext>
            </a:extLst>
          </p:cNvPr>
          <p:cNvSpPr>
            <a:spLocks noGrp="1"/>
          </p:cNvSpPr>
          <p:nvPr>
            <p:ph type="title"/>
          </p:nvPr>
        </p:nvSpPr>
        <p:spPr/>
        <p:txBody>
          <a:bodyPr/>
          <a:lstStyle/>
          <a:p>
            <a:r>
              <a:rPr lang="nl-BE" dirty="0"/>
              <a:t>Problematiek OV4</a:t>
            </a:r>
          </a:p>
        </p:txBody>
      </p:sp>
      <p:sp>
        <p:nvSpPr>
          <p:cNvPr id="3" name="Tijdelijke aanduiding voor inhoud 2">
            <a:extLst>
              <a:ext uri="{FF2B5EF4-FFF2-40B4-BE49-F238E27FC236}">
                <a16:creationId xmlns:a16="http://schemas.microsoft.com/office/drawing/2014/main" id="{089CC001-B1DE-6841-99F2-19A35D0C98E5}"/>
              </a:ext>
            </a:extLst>
          </p:cNvPr>
          <p:cNvSpPr>
            <a:spLocks noGrp="1"/>
          </p:cNvSpPr>
          <p:nvPr>
            <p:ph idx="1"/>
          </p:nvPr>
        </p:nvSpPr>
        <p:spPr/>
        <p:txBody>
          <a:bodyPr/>
          <a:lstStyle/>
          <a:p>
            <a:pPr marL="285750" indent="-285750">
              <a:buFontTx/>
              <a:buChar char="-"/>
            </a:pPr>
            <a:r>
              <a:rPr lang="nl-BE" dirty="0"/>
              <a:t>heel Wat problemen met onze leerlingen van OV4: </a:t>
            </a:r>
          </a:p>
          <a:p>
            <a:pPr marL="285750" lvl="2" indent="-285750">
              <a:buFontTx/>
              <a:buChar char="-"/>
            </a:pPr>
            <a:r>
              <a:rPr lang="nl-BE" dirty="0"/>
              <a:t>Weinig schuldbesef </a:t>
            </a:r>
          </a:p>
          <a:p>
            <a:pPr marL="285750" lvl="2" indent="-285750">
              <a:buFontTx/>
              <a:buChar char="-"/>
            </a:pPr>
            <a:r>
              <a:rPr lang="nl-BE" dirty="0"/>
              <a:t>Fysieke incidenten </a:t>
            </a:r>
          </a:p>
          <a:p>
            <a:pPr marL="285750" lvl="2" indent="-285750">
              <a:buFontTx/>
              <a:buChar char="-"/>
            </a:pPr>
            <a:r>
              <a:rPr lang="nl-BE" dirty="0"/>
              <a:t>Auti’s overprikkeld </a:t>
            </a:r>
          </a:p>
          <a:p>
            <a:pPr marL="285750" lvl="2" indent="-285750">
              <a:buFontTx/>
              <a:buChar char="-"/>
            </a:pPr>
            <a:r>
              <a:rPr lang="nl-BE" dirty="0"/>
              <a:t>Steelproblematiek drank; we gaan de drank uit de koeltogen halen, maar we merken een toenemende problematiek: er komen zeker nog lockers maar graag er toezicht op houden </a:t>
            </a:r>
          </a:p>
          <a:p>
            <a:pPr marL="285750" lvl="2" indent="-285750">
              <a:buFontTx/>
              <a:buChar char="-"/>
            </a:pPr>
            <a:r>
              <a:rPr lang="nl-BE" dirty="0"/>
              <a:t>De leerlingen van ov4 kunnen niet zonder toezicht! Dit is dus erg belangrijk om daarop in te zetten. </a:t>
            </a:r>
          </a:p>
        </p:txBody>
      </p:sp>
    </p:spTree>
    <p:extLst>
      <p:ext uri="{BB962C8B-B14F-4D97-AF65-F5344CB8AC3E}">
        <p14:creationId xmlns:p14="http://schemas.microsoft.com/office/powerpoint/2010/main" val="111957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C6D74-38BD-A14C-AA79-3D7CD126E002}"/>
              </a:ext>
            </a:extLst>
          </p:cNvPr>
          <p:cNvSpPr>
            <a:spLocks noGrp="1"/>
          </p:cNvSpPr>
          <p:nvPr>
            <p:ph type="title"/>
          </p:nvPr>
        </p:nvSpPr>
        <p:spPr/>
        <p:txBody>
          <a:bodyPr/>
          <a:lstStyle/>
          <a:p>
            <a:r>
              <a:rPr lang="nl-BE" dirty="0"/>
              <a:t>Open dag + reclame</a:t>
            </a:r>
          </a:p>
        </p:txBody>
      </p:sp>
      <p:sp>
        <p:nvSpPr>
          <p:cNvPr id="3" name="Tijdelijke aanduiding voor inhoud 2">
            <a:extLst>
              <a:ext uri="{FF2B5EF4-FFF2-40B4-BE49-F238E27FC236}">
                <a16:creationId xmlns:a16="http://schemas.microsoft.com/office/drawing/2014/main" id="{07BD3C3D-9E1F-B543-AC92-C6E9518881D9}"/>
              </a:ext>
            </a:extLst>
          </p:cNvPr>
          <p:cNvSpPr>
            <a:spLocks noGrp="1"/>
          </p:cNvSpPr>
          <p:nvPr>
            <p:ph idx="1"/>
          </p:nvPr>
        </p:nvSpPr>
        <p:spPr/>
        <p:txBody>
          <a:bodyPr>
            <a:normAutofit fontScale="85000" lnSpcReduction="20000"/>
          </a:bodyPr>
          <a:lstStyle/>
          <a:p>
            <a:pPr marL="285750" indent="-285750">
              <a:buFontTx/>
              <a:buChar char="-"/>
            </a:pPr>
            <a:r>
              <a:rPr lang="nl-BE" dirty="0"/>
              <a:t>Joris heeft een overleg gehad met de provincie rond de website: de website heeft heel wat beperkingen maar Joris maakt er het beste van, waarvoor heel veel dank!</a:t>
            </a:r>
          </a:p>
          <a:p>
            <a:pPr marL="285750" indent="-285750">
              <a:buFontTx/>
              <a:buChar char="-"/>
            </a:pPr>
            <a:r>
              <a:rPr lang="nl-BE" dirty="0"/>
              <a:t>10 maart: komt er een camerman langs (waarvoor dank Veerle!) dit wil zeggen dat we een plan moeten hebben en een mooie school tegen 10 maart: hoe spreken we af voor een scenario uit te schrijven? Dit is heel dringend!</a:t>
            </a:r>
          </a:p>
          <a:p>
            <a:pPr marL="285750" indent="-285750">
              <a:buFontTx/>
              <a:buChar char="-"/>
            </a:pPr>
            <a:r>
              <a:rPr lang="nl-BE" dirty="0"/>
              <a:t>OV4 lijkt wel wat bekendheid te hebben maar nu is het ook belangrijk om OV3 verder in de kijker te zetten. Reeds doorgegeven aan het observatiejaar maar meedenken is zeker welkom want het is een verantwoordelijkheid van ons allemaal!</a:t>
            </a:r>
          </a:p>
        </p:txBody>
      </p:sp>
    </p:spTree>
    <p:extLst>
      <p:ext uri="{BB962C8B-B14F-4D97-AF65-F5344CB8AC3E}">
        <p14:creationId xmlns:p14="http://schemas.microsoft.com/office/powerpoint/2010/main" val="1652976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AA9D2-9554-B644-97C2-EDBC37CCC9AE}"/>
              </a:ext>
            </a:extLst>
          </p:cNvPr>
          <p:cNvSpPr>
            <a:spLocks noGrp="1"/>
          </p:cNvSpPr>
          <p:nvPr>
            <p:ph type="title"/>
          </p:nvPr>
        </p:nvSpPr>
        <p:spPr/>
        <p:txBody>
          <a:bodyPr/>
          <a:lstStyle/>
          <a:p>
            <a:r>
              <a:rPr lang="nl-BE" dirty="0"/>
              <a:t>Open dag + reclame </a:t>
            </a:r>
          </a:p>
        </p:txBody>
      </p:sp>
      <p:sp>
        <p:nvSpPr>
          <p:cNvPr id="3" name="Tijdelijke aanduiding voor inhoud 2">
            <a:extLst>
              <a:ext uri="{FF2B5EF4-FFF2-40B4-BE49-F238E27FC236}">
                <a16:creationId xmlns:a16="http://schemas.microsoft.com/office/drawing/2014/main" id="{2C605FF6-85ED-7A45-BE1C-EE5D4EE86701}"/>
              </a:ext>
            </a:extLst>
          </p:cNvPr>
          <p:cNvSpPr>
            <a:spLocks noGrp="1"/>
          </p:cNvSpPr>
          <p:nvPr>
            <p:ph idx="1"/>
          </p:nvPr>
        </p:nvSpPr>
        <p:spPr/>
        <p:txBody>
          <a:bodyPr/>
          <a:lstStyle/>
          <a:p>
            <a:r>
              <a:rPr lang="nl-BE" dirty="0"/>
              <a:t>To do: </a:t>
            </a:r>
          </a:p>
          <a:p>
            <a:pPr marL="285750" indent="-285750">
              <a:buFontTx/>
              <a:buChar char="-"/>
            </a:pPr>
            <a:r>
              <a:rPr lang="nl-BE" dirty="0"/>
              <a:t>De naam op het schoolgebouw aanpassen </a:t>
            </a:r>
          </a:p>
          <a:p>
            <a:pPr marL="285750" indent="-285750">
              <a:buFontTx/>
              <a:buChar char="-"/>
            </a:pPr>
            <a:r>
              <a:rPr lang="nl-BE" dirty="0"/>
              <a:t>Er komt ook een een richtpuntcampagne waarbij reclame zal gemaakt worden (is door de provincie, vorig jaar was dit zo bij de groeipunten (denk bv. Aan reclameborden))</a:t>
            </a:r>
          </a:p>
        </p:txBody>
      </p:sp>
    </p:spTree>
    <p:extLst>
      <p:ext uri="{BB962C8B-B14F-4D97-AF65-F5344CB8AC3E}">
        <p14:creationId xmlns:p14="http://schemas.microsoft.com/office/powerpoint/2010/main" val="3200195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05ECB-AC6E-AB4C-96A7-D633123D39B3}"/>
              </a:ext>
            </a:extLst>
          </p:cNvPr>
          <p:cNvSpPr>
            <a:spLocks noGrp="1"/>
          </p:cNvSpPr>
          <p:nvPr>
            <p:ph type="title"/>
          </p:nvPr>
        </p:nvSpPr>
        <p:spPr/>
        <p:txBody>
          <a:bodyPr/>
          <a:lstStyle/>
          <a:p>
            <a:r>
              <a:rPr lang="nl-BE" dirty="0"/>
              <a:t>Wijzigingen personeelspuzzel</a:t>
            </a:r>
          </a:p>
        </p:txBody>
      </p:sp>
      <p:sp>
        <p:nvSpPr>
          <p:cNvPr id="3" name="Tijdelijke aanduiding voor inhoud 2">
            <a:extLst>
              <a:ext uri="{FF2B5EF4-FFF2-40B4-BE49-F238E27FC236}">
                <a16:creationId xmlns:a16="http://schemas.microsoft.com/office/drawing/2014/main" id="{CDEED765-9CD2-874A-9E4B-29267EB1C3F4}"/>
              </a:ext>
            </a:extLst>
          </p:cNvPr>
          <p:cNvSpPr>
            <a:spLocks noGrp="1"/>
          </p:cNvSpPr>
          <p:nvPr>
            <p:ph idx="1"/>
          </p:nvPr>
        </p:nvSpPr>
        <p:spPr/>
        <p:txBody>
          <a:bodyPr/>
          <a:lstStyle/>
          <a:p>
            <a:pPr marL="285750" indent="-285750">
              <a:buFontTx/>
              <a:buChar char="-"/>
            </a:pPr>
            <a:r>
              <a:rPr lang="nl-BE" dirty="0"/>
              <a:t>Martine is terug , Julie vervangt niet meer Martine halftijds maar ze neemt een aantal uren over  van Bibi en Leen </a:t>
            </a:r>
          </a:p>
          <a:p>
            <a:pPr marL="285750" indent="-285750">
              <a:buFontTx/>
              <a:buChar char="-"/>
            </a:pPr>
            <a:r>
              <a:rPr lang="nl-BE" dirty="0"/>
              <a:t>Leen zal meedenken over hoe en welk schoolsysteem en onze digitale evolutie voor een aantal uren. </a:t>
            </a:r>
          </a:p>
          <a:p>
            <a:pPr marL="285750" indent="-285750">
              <a:buFontTx/>
              <a:buChar char="-"/>
            </a:pPr>
            <a:r>
              <a:rPr lang="nl-BE" dirty="0"/>
              <a:t>Nicky is 4/5</a:t>
            </a:r>
            <a:r>
              <a:rPr lang="nl-BE" baseline="30000" dirty="0"/>
              <a:t>de</a:t>
            </a:r>
            <a:r>
              <a:rPr lang="nl-BE" dirty="0"/>
              <a:t>  indienst kunnen blijven en geeft ondersteuning waar nodig en een aantal uren LA van Bibi. </a:t>
            </a:r>
          </a:p>
          <a:p>
            <a:pPr marL="285750" indent="-285750">
              <a:buFontTx/>
              <a:buChar char="-"/>
            </a:pPr>
            <a:endParaRPr lang="nl-BE" dirty="0"/>
          </a:p>
        </p:txBody>
      </p:sp>
    </p:spTree>
    <p:extLst>
      <p:ext uri="{BB962C8B-B14F-4D97-AF65-F5344CB8AC3E}">
        <p14:creationId xmlns:p14="http://schemas.microsoft.com/office/powerpoint/2010/main" val="2938252878"/>
      </p:ext>
    </p:extLst>
  </p:cSld>
  <p:clrMapOvr>
    <a:masterClrMapping/>
  </p:clrMapOvr>
</p:sld>
</file>

<file path=ppt/theme/theme1.xml><?xml version="1.0" encoding="utf-8"?>
<a:theme xmlns:a="http://schemas.openxmlformats.org/drawingml/2006/main" name="SketchLinesVTI">
  <a:themeElements>
    <a:clrScheme name="AnalogousFromDarkSeedLeftStep">
      <a:dk1>
        <a:srgbClr val="000000"/>
      </a:dk1>
      <a:lt1>
        <a:srgbClr val="FFFFFF"/>
      </a:lt1>
      <a:dk2>
        <a:srgbClr val="20223D"/>
      </a:dk2>
      <a:lt2>
        <a:srgbClr val="E2E8E2"/>
      </a:lt2>
      <a:accent1>
        <a:srgbClr val="E129E7"/>
      </a:accent1>
      <a:accent2>
        <a:srgbClr val="8017D5"/>
      </a:accent2>
      <a:accent3>
        <a:srgbClr val="4329E7"/>
      </a:accent3>
      <a:accent4>
        <a:srgbClr val="174CD5"/>
      </a:accent4>
      <a:accent5>
        <a:srgbClr val="29ADE7"/>
      </a:accent5>
      <a:accent6>
        <a:srgbClr val="14B8A5"/>
      </a:accent6>
      <a:hlink>
        <a:srgbClr val="3F83BF"/>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470</TotalTime>
  <Words>1234</Words>
  <Application>Microsoft Macintosh PowerPoint</Application>
  <PresentationFormat>Breedbeeld</PresentationFormat>
  <Paragraphs>97</Paragraphs>
  <Slides>19</Slides>
  <Notes>0</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19</vt:i4>
      </vt:variant>
    </vt:vector>
  </HeadingPairs>
  <TitlesOfParts>
    <vt:vector size="22" baseType="lpstr">
      <vt:lpstr>Meiryo</vt:lpstr>
      <vt:lpstr>Corbel</vt:lpstr>
      <vt:lpstr>SketchLinesVTI</vt:lpstr>
      <vt:lpstr>Overleg na KR </vt:lpstr>
      <vt:lpstr>Corona update </vt:lpstr>
      <vt:lpstr>Corona update </vt:lpstr>
      <vt:lpstr>Corona update</vt:lpstr>
      <vt:lpstr>Corona update</vt:lpstr>
      <vt:lpstr>Problematiek OV4</vt:lpstr>
      <vt:lpstr>Open dag + reclame</vt:lpstr>
      <vt:lpstr>Open dag + reclame </vt:lpstr>
      <vt:lpstr>Wijzigingen personeelspuzzel</vt:lpstr>
      <vt:lpstr>Pedagogische studiedag</vt:lpstr>
      <vt:lpstr>Voorbereiding volgend schooljaar</vt:lpstr>
      <vt:lpstr>Een inkijkje in de planning OV3</vt:lpstr>
      <vt:lpstr>Een inkijkje in de planning OV4 </vt:lpstr>
      <vt:lpstr>Een voorstel qua verdeling OV3</vt:lpstr>
      <vt:lpstr>Een voorstel qua verdeling OV3</vt:lpstr>
      <vt:lpstr>Een voorstel qua verdeling OV4</vt:lpstr>
      <vt:lpstr>Een voorstel qua verdeling OV4</vt:lpstr>
      <vt:lpstr>Een voorstel qua verdeling</vt:lpstr>
      <vt:lpstr>Op te volgen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roef jolien [student]</dc:creator>
  <cp:lastModifiedBy>roef jolien [student]</cp:lastModifiedBy>
  <cp:revision>19</cp:revision>
  <dcterms:created xsi:type="dcterms:W3CDTF">2021-02-25T08:06:02Z</dcterms:created>
  <dcterms:modified xsi:type="dcterms:W3CDTF">2021-02-25T15:56:20Z</dcterms:modified>
</cp:coreProperties>
</file>